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1"/>
  </p:notesMasterIdLst>
  <p:handoutMasterIdLst>
    <p:handoutMasterId r:id="rId212"/>
  </p:handoutMasterIdLst>
  <p:sldIdLst>
    <p:sldId id="399" r:id="rId2"/>
    <p:sldId id="400" r:id="rId3"/>
    <p:sldId id="401" r:id="rId4"/>
    <p:sldId id="402" r:id="rId5"/>
    <p:sldId id="258" r:id="rId6"/>
    <p:sldId id="403" r:id="rId7"/>
    <p:sldId id="628" r:id="rId8"/>
    <p:sldId id="405" r:id="rId9"/>
    <p:sldId id="406" r:id="rId10"/>
    <p:sldId id="407" r:id="rId11"/>
    <p:sldId id="408" r:id="rId12"/>
    <p:sldId id="410" r:id="rId13"/>
    <p:sldId id="411" r:id="rId14"/>
    <p:sldId id="412" r:id="rId15"/>
    <p:sldId id="415" r:id="rId16"/>
    <p:sldId id="434" r:id="rId17"/>
    <p:sldId id="433" r:id="rId18"/>
    <p:sldId id="435" r:id="rId19"/>
    <p:sldId id="436" r:id="rId20"/>
    <p:sldId id="437" r:id="rId21"/>
    <p:sldId id="438" r:id="rId22"/>
    <p:sldId id="439" r:id="rId23"/>
    <p:sldId id="440" r:id="rId24"/>
    <p:sldId id="441" r:id="rId25"/>
    <p:sldId id="442" r:id="rId26"/>
    <p:sldId id="443" r:id="rId27"/>
    <p:sldId id="444" r:id="rId28"/>
    <p:sldId id="445" r:id="rId29"/>
    <p:sldId id="446" r:id="rId30"/>
    <p:sldId id="447" r:id="rId31"/>
    <p:sldId id="448" r:id="rId32"/>
    <p:sldId id="449" r:id="rId33"/>
    <p:sldId id="450" r:id="rId34"/>
    <p:sldId id="451" r:id="rId35"/>
    <p:sldId id="452" r:id="rId36"/>
    <p:sldId id="453" r:id="rId37"/>
    <p:sldId id="454" r:id="rId38"/>
    <p:sldId id="455" r:id="rId39"/>
    <p:sldId id="462" r:id="rId40"/>
    <p:sldId id="461" r:id="rId41"/>
    <p:sldId id="629" r:id="rId42"/>
    <p:sldId id="456" r:id="rId43"/>
    <p:sldId id="457" r:id="rId44"/>
    <p:sldId id="458" r:id="rId45"/>
    <p:sldId id="460" r:id="rId46"/>
    <p:sldId id="459" r:id="rId47"/>
    <p:sldId id="463" r:id="rId48"/>
    <p:sldId id="631" r:id="rId49"/>
    <p:sldId id="464" r:id="rId50"/>
    <p:sldId id="465" r:id="rId51"/>
    <p:sldId id="466" r:id="rId52"/>
    <p:sldId id="467" r:id="rId53"/>
    <p:sldId id="468" r:id="rId54"/>
    <p:sldId id="469" r:id="rId55"/>
    <p:sldId id="470" r:id="rId56"/>
    <p:sldId id="472" r:id="rId57"/>
    <p:sldId id="473" r:id="rId58"/>
    <p:sldId id="471" r:id="rId59"/>
    <p:sldId id="474" r:id="rId60"/>
    <p:sldId id="475" r:id="rId61"/>
    <p:sldId id="476" r:id="rId62"/>
    <p:sldId id="477" r:id="rId63"/>
    <p:sldId id="478" r:id="rId64"/>
    <p:sldId id="479" r:id="rId65"/>
    <p:sldId id="480" r:id="rId66"/>
    <p:sldId id="481" r:id="rId67"/>
    <p:sldId id="482" r:id="rId68"/>
    <p:sldId id="483" r:id="rId69"/>
    <p:sldId id="484" r:id="rId70"/>
    <p:sldId id="486" r:id="rId71"/>
    <p:sldId id="488" r:id="rId72"/>
    <p:sldId id="489" r:id="rId73"/>
    <p:sldId id="490" r:id="rId74"/>
    <p:sldId id="491" r:id="rId75"/>
    <p:sldId id="485" r:id="rId76"/>
    <p:sldId id="487" r:id="rId77"/>
    <p:sldId id="492" r:id="rId78"/>
    <p:sldId id="634" r:id="rId79"/>
    <p:sldId id="635" r:id="rId80"/>
    <p:sldId id="494" r:id="rId81"/>
    <p:sldId id="636" r:id="rId82"/>
    <p:sldId id="495" r:id="rId83"/>
    <p:sldId id="496" r:id="rId84"/>
    <p:sldId id="497" r:id="rId85"/>
    <p:sldId id="498" r:id="rId86"/>
    <p:sldId id="499" r:id="rId87"/>
    <p:sldId id="500" r:id="rId88"/>
    <p:sldId id="501" r:id="rId89"/>
    <p:sldId id="502" r:id="rId90"/>
    <p:sldId id="503" r:id="rId91"/>
    <p:sldId id="504" r:id="rId92"/>
    <p:sldId id="505" r:id="rId93"/>
    <p:sldId id="506" r:id="rId94"/>
    <p:sldId id="507" r:id="rId95"/>
    <p:sldId id="508" r:id="rId96"/>
    <p:sldId id="509" r:id="rId97"/>
    <p:sldId id="493" r:id="rId98"/>
    <p:sldId id="510" r:id="rId99"/>
    <p:sldId id="514" r:id="rId100"/>
    <p:sldId id="513" r:id="rId101"/>
    <p:sldId id="512" r:id="rId102"/>
    <p:sldId id="516" r:id="rId103"/>
    <p:sldId id="511" r:id="rId104"/>
    <p:sldId id="515" r:id="rId105"/>
    <p:sldId id="517" r:id="rId106"/>
    <p:sldId id="518" r:id="rId107"/>
    <p:sldId id="519" r:id="rId108"/>
    <p:sldId id="521" r:id="rId109"/>
    <p:sldId id="520" r:id="rId110"/>
    <p:sldId id="522" r:id="rId111"/>
    <p:sldId id="523" r:id="rId112"/>
    <p:sldId id="524" r:id="rId113"/>
    <p:sldId id="525" r:id="rId114"/>
    <p:sldId id="526" r:id="rId115"/>
    <p:sldId id="527" r:id="rId116"/>
    <p:sldId id="528" r:id="rId117"/>
    <p:sldId id="529" r:id="rId118"/>
    <p:sldId id="530" r:id="rId119"/>
    <p:sldId id="531" r:id="rId120"/>
    <p:sldId id="532" r:id="rId121"/>
    <p:sldId id="533" r:id="rId122"/>
    <p:sldId id="538" r:id="rId123"/>
    <p:sldId id="534" r:id="rId124"/>
    <p:sldId id="535" r:id="rId125"/>
    <p:sldId id="536" r:id="rId126"/>
    <p:sldId id="541" r:id="rId127"/>
    <p:sldId id="537" r:id="rId128"/>
    <p:sldId id="539" r:id="rId129"/>
    <p:sldId id="540" r:id="rId130"/>
    <p:sldId id="544" r:id="rId131"/>
    <p:sldId id="542" r:id="rId132"/>
    <p:sldId id="543" r:id="rId133"/>
    <p:sldId id="545" r:id="rId134"/>
    <p:sldId id="550" r:id="rId135"/>
    <p:sldId id="546" r:id="rId136"/>
    <p:sldId id="547" r:id="rId137"/>
    <p:sldId id="548" r:id="rId138"/>
    <p:sldId id="549" r:id="rId139"/>
    <p:sldId id="551" r:id="rId140"/>
    <p:sldId id="552" r:id="rId141"/>
    <p:sldId id="553" r:id="rId142"/>
    <p:sldId id="556" r:id="rId143"/>
    <p:sldId id="554" r:id="rId144"/>
    <p:sldId id="557" r:id="rId145"/>
    <p:sldId id="558" r:id="rId146"/>
    <p:sldId id="559" r:id="rId147"/>
    <p:sldId id="560" r:id="rId148"/>
    <p:sldId id="561" r:id="rId149"/>
    <p:sldId id="562" r:id="rId150"/>
    <p:sldId id="563" r:id="rId151"/>
    <p:sldId id="564" r:id="rId152"/>
    <p:sldId id="565" r:id="rId153"/>
    <p:sldId id="566" r:id="rId154"/>
    <p:sldId id="567" r:id="rId155"/>
    <p:sldId id="568" r:id="rId156"/>
    <p:sldId id="570" r:id="rId157"/>
    <p:sldId id="569" r:id="rId158"/>
    <p:sldId id="572" r:id="rId159"/>
    <p:sldId id="571" r:id="rId160"/>
    <p:sldId id="574" r:id="rId161"/>
    <p:sldId id="576" r:id="rId162"/>
    <p:sldId id="573" r:id="rId163"/>
    <p:sldId id="575" r:id="rId164"/>
    <p:sldId id="577" r:id="rId165"/>
    <p:sldId id="578" r:id="rId166"/>
    <p:sldId id="579" r:id="rId167"/>
    <p:sldId id="580" r:id="rId168"/>
    <p:sldId id="585" r:id="rId169"/>
    <p:sldId id="586" r:id="rId170"/>
    <p:sldId id="581" r:id="rId171"/>
    <p:sldId id="587" r:id="rId172"/>
    <p:sldId id="582" r:id="rId173"/>
    <p:sldId id="583" r:id="rId174"/>
    <p:sldId id="584" r:id="rId175"/>
    <p:sldId id="588" r:id="rId176"/>
    <p:sldId id="589" r:id="rId177"/>
    <p:sldId id="590" r:id="rId178"/>
    <p:sldId id="593" r:id="rId179"/>
    <p:sldId id="591" r:id="rId180"/>
    <p:sldId id="592" r:id="rId181"/>
    <p:sldId id="594" r:id="rId182"/>
    <p:sldId id="599" r:id="rId183"/>
    <p:sldId id="595" r:id="rId184"/>
    <p:sldId id="600" r:id="rId185"/>
    <p:sldId id="596" r:id="rId186"/>
    <p:sldId id="601" r:id="rId187"/>
    <p:sldId id="603" r:id="rId188"/>
    <p:sldId id="602" r:id="rId189"/>
    <p:sldId id="597" r:id="rId190"/>
    <p:sldId id="604" r:id="rId191"/>
    <p:sldId id="598" r:id="rId192"/>
    <p:sldId id="605" r:id="rId193"/>
    <p:sldId id="606" r:id="rId194"/>
    <p:sldId id="607" r:id="rId195"/>
    <p:sldId id="611" r:id="rId196"/>
    <p:sldId id="608" r:id="rId197"/>
    <p:sldId id="609" r:id="rId198"/>
    <p:sldId id="610" r:id="rId199"/>
    <p:sldId id="615" r:id="rId200"/>
    <p:sldId id="612" r:id="rId201"/>
    <p:sldId id="613" r:id="rId202"/>
    <p:sldId id="616" r:id="rId203"/>
    <p:sldId id="624" r:id="rId204"/>
    <p:sldId id="625" r:id="rId205"/>
    <p:sldId id="626" r:id="rId206"/>
    <p:sldId id="627" r:id="rId207"/>
    <p:sldId id="614" r:id="rId208"/>
    <p:sldId id="619" r:id="rId209"/>
    <p:sldId id="335" r:id="rId210"/>
  </p:sldIdLst>
  <p:sldSz cx="12188825" cy="6858000"/>
  <p:notesSz cx="7102475" cy="9369425"/>
  <p:defaultTextStyle>
    <a:defPPr>
      <a:defRPr lang="en-US"/>
    </a:defPPr>
    <a:lvl1pPr marL="0" algn="l" defTabSz="914240" rtl="0" eaLnBrk="1" latinLnBrk="0" hangingPunct="1">
      <a:defRPr sz="1800" kern="1200">
        <a:solidFill>
          <a:schemeClr val="tx1"/>
        </a:solidFill>
        <a:latin typeface="+mn-lt"/>
        <a:ea typeface="+mn-ea"/>
        <a:cs typeface="+mn-cs"/>
      </a:defRPr>
    </a:lvl1pPr>
    <a:lvl2pPr marL="457120" algn="l" defTabSz="914240" rtl="0" eaLnBrk="1" latinLnBrk="0" hangingPunct="1">
      <a:defRPr sz="1800" kern="1200">
        <a:solidFill>
          <a:schemeClr val="tx1"/>
        </a:solidFill>
        <a:latin typeface="+mn-lt"/>
        <a:ea typeface="+mn-ea"/>
        <a:cs typeface="+mn-cs"/>
      </a:defRPr>
    </a:lvl2pPr>
    <a:lvl3pPr marL="914240" algn="l" defTabSz="914240" rtl="0" eaLnBrk="1" latinLnBrk="0" hangingPunct="1">
      <a:defRPr sz="1800" kern="1200">
        <a:solidFill>
          <a:schemeClr val="tx1"/>
        </a:solidFill>
        <a:latin typeface="+mn-lt"/>
        <a:ea typeface="+mn-ea"/>
        <a:cs typeface="+mn-cs"/>
      </a:defRPr>
    </a:lvl3pPr>
    <a:lvl4pPr marL="1371360" algn="l" defTabSz="914240" rtl="0" eaLnBrk="1" latinLnBrk="0" hangingPunct="1">
      <a:defRPr sz="1800" kern="1200">
        <a:solidFill>
          <a:schemeClr val="tx1"/>
        </a:solidFill>
        <a:latin typeface="+mn-lt"/>
        <a:ea typeface="+mn-ea"/>
        <a:cs typeface="+mn-cs"/>
      </a:defRPr>
    </a:lvl4pPr>
    <a:lvl5pPr marL="1828480" algn="l" defTabSz="914240" rtl="0" eaLnBrk="1" latinLnBrk="0" hangingPunct="1">
      <a:defRPr sz="1800" kern="1200">
        <a:solidFill>
          <a:schemeClr val="tx1"/>
        </a:solidFill>
        <a:latin typeface="+mn-lt"/>
        <a:ea typeface="+mn-ea"/>
        <a:cs typeface="+mn-cs"/>
      </a:defRPr>
    </a:lvl5pPr>
    <a:lvl6pPr marL="2285600" algn="l" defTabSz="914240" rtl="0" eaLnBrk="1" latinLnBrk="0" hangingPunct="1">
      <a:defRPr sz="1800" kern="1200">
        <a:solidFill>
          <a:schemeClr val="tx1"/>
        </a:solidFill>
        <a:latin typeface="+mn-lt"/>
        <a:ea typeface="+mn-ea"/>
        <a:cs typeface="+mn-cs"/>
      </a:defRPr>
    </a:lvl6pPr>
    <a:lvl7pPr marL="2742720" algn="l" defTabSz="914240" rtl="0" eaLnBrk="1" latinLnBrk="0" hangingPunct="1">
      <a:defRPr sz="1800" kern="1200">
        <a:solidFill>
          <a:schemeClr val="tx1"/>
        </a:solidFill>
        <a:latin typeface="+mn-lt"/>
        <a:ea typeface="+mn-ea"/>
        <a:cs typeface="+mn-cs"/>
      </a:defRPr>
    </a:lvl7pPr>
    <a:lvl8pPr marL="3199840" algn="l" defTabSz="914240" rtl="0" eaLnBrk="1" latinLnBrk="0" hangingPunct="1">
      <a:defRPr sz="1800" kern="1200">
        <a:solidFill>
          <a:schemeClr val="tx1"/>
        </a:solidFill>
        <a:latin typeface="+mn-lt"/>
        <a:ea typeface="+mn-ea"/>
        <a:cs typeface="+mn-cs"/>
      </a:defRPr>
    </a:lvl8pPr>
    <a:lvl9pPr marL="3656960" algn="l" defTabSz="91424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6" userDrawn="1">
          <p15:clr>
            <a:srgbClr val="A4A3A4"/>
          </p15:clr>
        </p15:guide>
        <p15:guide id="2" pos="2880" userDrawn="1">
          <p15:clr>
            <a:srgbClr val="A4A3A4"/>
          </p15:clr>
        </p15:guide>
        <p15:guide id="3" orient="horz" pos="4189">
          <p15:clr>
            <a:srgbClr val="A4A3A4"/>
          </p15:clr>
        </p15:guide>
        <p15:guide id="4" orient="horz" pos="622">
          <p15:clr>
            <a:srgbClr val="A4A3A4"/>
          </p15:clr>
        </p15:guide>
        <p15:guide id="5" orient="horz" pos="979">
          <p15:clr>
            <a:srgbClr val="A4A3A4"/>
          </p15:clr>
        </p15:guide>
        <p15:guide id="6"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A0A"/>
    <a:srgbClr val="BFBFBF"/>
    <a:srgbClr val="DADADA"/>
    <a:srgbClr val="FFFFFF"/>
    <a:srgbClr val="D9D9D9"/>
    <a:srgbClr val="DC291E"/>
    <a:srgbClr val="323E48"/>
    <a:srgbClr val="FFA52A"/>
    <a:srgbClr val="702BA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89" autoAdjust="0"/>
    <p:restoredTop sz="83453" autoAdjust="0"/>
  </p:normalViewPr>
  <p:slideViewPr>
    <p:cSldViewPr snapToGrid="0">
      <p:cViewPr varScale="1">
        <p:scale>
          <a:sx n="96" d="100"/>
          <a:sy n="96" d="100"/>
        </p:scale>
        <p:origin x="888" y="96"/>
      </p:cViewPr>
      <p:guideLst>
        <p:guide orient="horz" pos="1596"/>
        <p:guide pos="2880"/>
        <p:guide orient="horz" pos="4189"/>
        <p:guide orient="horz" pos="622"/>
        <p:guide orient="horz" pos="979"/>
        <p:guide pos="3839"/>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bleStyles" Target="tableStyles.xml"/><Relationship Id="rId211"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handoutMaster" Target="handoutMasters/handoutMaster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0098"/>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70098"/>
          </a:xfrm>
          <a:prstGeom prst="rect">
            <a:avLst/>
          </a:prstGeom>
        </p:spPr>
        <p:txBody>
          <a:bodyPr vert="horz" lIns="94119" tIns="47060" rIns="94119" bIns="47060" rtlCol="0"/>
          <a:lstStyle>
            <a:lvl1pPr algn="r">
              <a:defRPr sz="1200"/>
            </a:lvl1pPr>
          </a:lstStyle>
          <a:p>
            <a:fld id="{A5865519-5FC2-4530-8949-194C152D6575}" type="datetimeFigureOut">
              <a:rPr lang="en-US" smtClean="0"/>
              <a:t>4/3/2017</a:t>
            </a:fld>
            <a:endParaRPr lang="en-US"/>
          </a:p>
        </p:txBody>
      </p:sp>
      <p:sp>
        <p:nvSpPr>
          <p:cNvPr id="4" name="Footer Placeholder 3"/>
          <p:cNvSpPr>
            <a:spLocks noGrp="1"/>
          </p:cNvSpPr>
          <p:nvPr>
            <p:ph type="ftr" sz="quarter" idx="2"/>
          </p:nvPr>
        </p:nvSpPr>
        <p:spPr>
          <a:xfrm>
            <a:off x="0" y="8899328"/>
            <a:ext cx="3077739" cy="470097"/>
          </a:xfrm>
          <a:prstGeom prst="rect">
            <a:avLst/>
          </a:prstGeom>
        </p:spPr>
        <p:txBody>
          <a:bodyPr vert="horz" lIns="94119" tIns="47060" rIns="94119" bIns="47060"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899328"/>
            <a:ext cx="3077739" cy="470097"/>
          </a:xfrm>
          <a:prstGeom prst="rect">
            <a:avLst/>
          </a:prstGeom>
        </p:spPr>
        <p:txBody>
          <a:bodyPr vert="horz" lIns="94119" tIns="47060" rIns="94119" bIns="47060" rtlCol="0" anchor="b"/>
          <a:lstStyle>
            <a:lvl1pPr algn="r">
              <a:defRPr sz="1200"/>
            </a:lvl1pPr>
          </a:lstStyle>
          <a:p>
            <a:fld id="{03DCDAE4-7BEE-42B7-934A-0AC54FC009EB}" type="slidenum">
              <a:rPr lang="en-US" smtClean="0"/>
              <a:t>‹Nr.›</a:t>
            </a:fld>
            <a:endParaRPr lang="en-US"/>
          </a:p>
        </p:txBody>
      </p:sp>
    </p:spTree>
    <p:extLst>
      <p:ext uri="{BB962C8B-B14F-4D97-AF65-F5344CB8AC3E}">
        <p14:creationId xmlns:p14="http://schemas.microsoft.com/office/powerpoint/2010/main" val="3750624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0098"/>
          </a:xfrm>
          <a:prstGeom prst="rect">
            <a:avLst/>
          </a:prstGeom>
        </p:spPr>
        <p:txBody>
          <a:bodyPr vert="horz" lIns="94119" tIns="47060" rIns="94119" bIns="47060" rtlCol="0"/>
          <a:lstStyle>
            <a:lvl1pPr algn="l">
              <a:defRPr sz="1200"/>
            </a:lvl1pPr>
          </a:lstStyle>
          <a:p>
            <a:endParaRPr lang="en-US"/>
          </a:p>
        </p:txBody>
      </p:sp>
      <p:sp>
        <p:nvSpPr>
          <p:cNvPr id="3" name="Date Placeholder 2"/>
          <p:cNvSpPr>
            <a:spLocks noGrp="1"/>
          </p:cNvSpPr>
          <p:nvPr>
            <p:ph type="dt" idx="1"/>
          </p:nvPr>
        </p:nvSpPr>
        <p:spPr>
          <a:xfrm>
            <a:off x="4023092" y="0"/>
            <a:ext cx="3077739" cy="470098"/>
          </a:xfrm>
          <a:prstGeom prst="rect">
            <a:avLst/>
          </a:prstGeom>
        </p:spPr>
        <p:txBody>
          <a:bodyPr vert="horz" lIns="94119" tIns="47060" rIns="94119" bIns="47060" rtlCol="0"/>
          <a:lstStyle>
            <a:lvl1pPr algn="r">
              <a:defRPr sz="1200"/>
            </a:lvl1pPr>
          </a:lstStyle>
          <a:p>
            <a:fld id="{2CB1412F-C2CB-48AA-9779-7A48C62B3BC8}" type="datetimeFigureOut">
              <a:rPr lang="en-US" smtClean="0"/>
              <a:t>4/3/2017</a:t>
            </a:fld>
            <a:endParaRPr lang="en-US"/>
          </a:p>
        </p:txBody>
      </p:sp>
      <p:sp>
        <p:nvSpPr>
          <p:cNvPr id="4" name="Slide Image Placeholder 3"/>
          <p:cNvSpPr>
            <a:spLocks noGrp="1" noRot="1" noChangeAspect="1"/>
          </p:cNvSpPr>
          <p:nvPr>
            <p:ph type="sldImg" idx="2"/>
          </p:nvPr>
        </p:nvSpPr>
        <p:spPr>
          <a:xfrm>
            <a:off x="741363" y="1171575"/>
            <a:ext cx="5619750" cy="3162300"/>
          </a:xfrm>
          <a:prstGeom prst="rect">
            <a:avLst/>
          </a:prstGeom>
          <a:noFill/>
          <a:ln w="12700">
            <a:solidFill>
              <a:prstClr val="black"/>
            </a:solidFill>
          </a:ln>
        </p:spPr>
        <p:txBody>
          <a:bodyPr vert="horz" lIns="94119" tIns="47060" rIns="94119" bIns="47060" rtlCol="0" anchor="ctr"/>
          <a:lstStyle/>
          <a:p>
            <a:endParaRPr lang="en-US"/>
          </a:p>
        </p:txBody>
      </p:sp>
      <p:sp>
        <p:nvSpPr>
          <p:cNvPr id="5" name="Notes Placeholder 4"/>
          <p:cNvSpPr>
            <a:spLocks noGrp="1"/>
          </p:cNvSpPr>
          <p:nvPr>
            <p:ph type="body" sz="quarter" idx="3"/>
          </p:nvPr>
        </p:nvSpPr>
        <p:spPr>
          <a:xfrm>
            <a:off x="710248" y="4509036"/>
            <a:ext cx="5681980" cy="3689211"/>
          </a:xfrm>
          <a:prstGeom prst="rect">
            <a:avLst/>
          </a:prstGeom>
        </p:spPr>
        <p:txBody>
          <a:bodyPr vert="horz" lIns="94119" tIns="47060" rIns="94119" bIns="4706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9328"/>
            <a:ext cx="3077739" cy="470097"/>
          </a:xfrm>
          <a:prstGeom prst="rect">
            <a:avLst/>
          </a:prstGeom>
        </p:spPr>
        <p:txBody>
          <a:bodyPr vert="horz" lIns="94119" tIns="47060" rIns="94119" bIns="4706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899328"/>
            <a:ext cx="3077739" cy="470097"/>
          </a:xfrm>
          <a:prstGeom prst="rect">
            <a:avLst/>
          </a:prstGeom>
        </p:spPr>
        <p:txBody>
          <a:bodyPr vert="horz" lIns="94119" tIns="47060" rIns="94119" bIns="47060" rtlCol="0" anchor="b"/>
          <a:lstStyle>
            <a:lvl1pPr algn="r">
              <a:defRPr sz="1200"/>
            </a:lvl1pPr>
          </a:lstStyle>
          <a:p>
            <a:fld id="{B32B9A40-6220-4BC3-9B28-DCE01F117DD8}" type="slidenum">
              <a:rPr lang="en-US" smtClean="0"/>
              <a:t>‹Nr.›</a:t>
            </a:fld>
            <a:endParaRPr lang="en-US"/>
          </a:p>
        </p:txBody>
      </p:sp>
    </p:spTree>
    <p:extLst>
      <p:ext uri="{BB962C8B-B14F-4D97-AF65-F5344CB8AC3E}">
        <p14:creationId xmlns:p14="http://schemas.microsoft.com/office/powerpoint/2010/main" val="2720063067"/>
      </p:ext>
    </p:extLst>
  </p:cSld>
  <p:clrMap bg1="lt1" tx1="dk1" bg2="lt2" tx2="dk2" accent1="accent1" accent2="accent2" accent3="accent3" accent4="accent4" accent5="accent5" accent6="accent6" hlink="hlink" folHlink="folHlink"/>
  <p:notesStyle>
    <a:lvl1pPr marL="0" algn="l" defTabSz="914240" rtl="0" eaLnBrk="1" latinLnBrk="0" hangingPunct="1">
      <a:defRPr sz="1200" kern="1200">
        <a:solidFill>
          <a:schemeClr val="tx1"/>
        </a:solidFill>
        <a:latin typeface="+mn-lt"/>
        <a:ea typeface="+mn-ea"/>
        <a:cs typeface="+mn-cs"/>
      </a:defRPr>
    </a:lvl1pPr>
    <a:lvl2pPr marL="457120" algn="l" defTabSz="914240" rtl="0" eaLnBrk="1" latinLnBrk="0" hangingPunct="1">
      <a:defRPr sz="1200" kern="1200">
        <a:solidFill>
          <a:schemeClr val="tx1"/>
        </a:solidFill>
        <a:latin typeface="+mn-lt"/>
        <a:ea typeface="+mn-ea"/>
        <a:cs typeface="+mn-cs"/>
      </a:defRPr>
    </a:lvl2pPr>
    <a:lvl3pPr marL="914240" algn="l" defTabSz="914240" rtl="0" eaLnBrk="1" latinLnBrk="0" hangingPunct="1">
      <a:defRPr sz="1200" kern="1200">
        <a:solidFill>
          <a:schemeClr val="tx1"/>
        </a:solidFill>
        <a:latin typeface="+mn-lt"/>
        <a:ea typeface="+mn-ea"/>
        <a:cs typeface="+mn-cs"/>
      </a:defRPr>
    </a:lvl3pPr>
    <a:lvl4pPr marL="1371360" algn="l" defTabSz="914240" rtl="0" eaLnBrk="1" latinLnBrk="0" hangingPunct="1">
      <a:defRPr sz="1200" kern="1200">
        <a:solidFill>
          <a:schemeClr val="tx1"/>
        </a:solidFill>
        <a:latin typeface="+mn-lt"/>
        <a:ea typeface="+mn-ea"/>
        <a:cs typeface="+mn-cs"/>
      </a:defRPr>
    </a:lvl4pPr>
    <a:lvl5pPr marL="1828480" algn="l" defTabSz="914240" rtl="0" eaLnBrk="1" latinLnBrk="0" hangingPunct="1">
      <a:defRPr sz="1200" kern="1200">
        <a:solidFill>
          <a:schemeClr val="tx1"/>
        </a:solidFill>
        <a:latin typeface="+mn-lt"/>
        <a:ea typeface="+mn-ea"/>
        <a:cs typeface="+mn-cs"/>
      </a:defRPr>
    </a:lvl5pPr>
    <a:lvl6pPr marL="2285600" algn="l" defTabSz="914240" rtl="0" eaLnBrk="1" latinLnBrk="0" hangingPunct="1">
      <a:defRPr sz="1200" kern="1200">
        <a:solidFill>
          <a:schemeClr val="tx1"/>
        </a:solidFill>
        <a:latin typeface="+mn-lt"/>
        <a:ea typeface="+mn-ea"/>
        <a:cs typeface="+mn-cs"/>
      </a:defRPr>
    </a:lvl6pPr>
    <a:lvl7pPr marL="2742720" algn="l" defTabSz="914240" rtl="0" eaLnBrk="1" latinLnBrk="0" hangingPunct="1">
      <a:defRPr sz="1200" kern="1200">
        <a:solidFill>
          <a:schemeClr val="tx1"/>
        </a:solidFill>
        <a:latin typeface="+mn-lt"/>
        <a:ea typeface="+mn-ea"/>
        <a:cs typeface="+mn-cs"/>
      </a:defRPr>
    </a:lvl7pPr>
    <a:lvl8pPr marL="3199840" algn="l" defTabSz="914240" rtl="0" eaLnBrk="1" latinLnBrk="0" hangingPunct="1">
      <a:defRPr sz="1200" kern="1200">
        <a:solidFill>
          <a:schemeClr val="tx1"/>
        </a:solidFill>
        <a:latin typeface="+mn-lt"/>
        <a:ea typeface="+mn-ea"/>
        <a:cs typeface="+mn-cs"/>
      </a:defRPr>
    </a:lvl8pPr>
    <a:lvl9pPr marL="3656960" algn="l" defTabSz="9142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8625" y="701675"/>
            <a:ext cx="6245225"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4" descr="FTNT_PPT_16x9_HD_Rebrand-111716_240pm-title-red.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8096" cy="6862115"/>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2178" y="1554479"/>
            <a:ext cx="2912588"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7"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841997"/>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Subtitle">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2178" y="1554479"/>
            <a:ext cx="2912588"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7"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992820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bullet caption">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441" y="88150"/>
            <a:ext cx="10835325" cy="729997"/>
          </a:xfrm>
        </p:spPr>
        <p:txBody>
          <a:bodyPr/>
          <a:lstStyle/>
          <a:p>
            <a:r>
              <a:rPr lang="en-US" dirty="0"/>
              <a:t>Click To Edit Master Title Style</a:t>
            </a:r>
          </a:p>
        </p:txBody>
      </p:sp>
      <p:sp>
        <p:nvSpPr>
          <p:cNvPr id="6" name="Content Placeholder 2"/>
          <p:cNvSpPr>
            <a:spLocks noGrp="1"/>
          </p:cNvSpPr>
          <p:nvPr>
            <p:ph idx="10"/>
          </p:nvPr>
        </p:nvSpPr>
        <p:spPr>
          <a:xfrm>
            <a:off x="609443" y="1554480"/>
            <a:ext cx="7618014" cy="4594784"/>
          </a:xfrm>
        </p:spPr>
        <p:txBody>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5"/>
          </p:nvPr>
        </p:nvSpPr>
        <p:spPr>
          <a:xfrm>
            <a:off x="8532178" y="1554479"/>
            <a:ext cx="2912588"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7169507"/>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with bullet caption, Subtitl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441" y="88150"/>
            <a:ext cx="10835325"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9" name="Content Placeholder 2"/>
          <p:cNvSpPr>
            <a:spLocks noGrp="1"/>
          </p:cNvSpPr>
          <p:nvPr>
            <p:ph idx="10"/>
          </p:nvPr>
        </p:nvSpPr>
        <p:spPr>
          <a:xfrm>
            <a:off x="609443" y="1554480"/>
            <a:ext cx="7618014" cy="4594784"/>
          </a:xfrm>
        </p:spPr>
        <p:txBody>
          <a:bodyPr>
            <a:normAutofit/>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5"/>
          </p:nvPr>
        </p:nvSpPr>
        <p:spPr>
          <a:xfrm>
            <a:off x="8532178" y="1554479"/>
            <a:ext cx="2912588" cy="4594783"/>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9233576"/>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5" name="Content Placeholder 2"/>
          <p:cNvSpPr>
            <a:spLocks noGrp="1"/>
          </p:cNvSpPr>
          <p:nvPr>
            <p:ph idx="15"/>
          </p:nvPr>
        </p:nvSpPr>
        <p:spPr>
          <a:xfrm>
            <a:off x="6195986" y="1554479"/>
            <a:ext cx="524878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p:cNvSpPr>
            <a:spLocks noGrp="1"/>
          </p:cNvSpPr>
          <p:nvPr>
            <p:ph idx="16"/>
          </p:nvPr>
        </p:nvSpPr>
        <p:spPr>
          <a:xfrm>
            <a:off x="609441" y="1554479"/>
            <a:ext cx="524878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884699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441"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7" name="Text Placeholder 4"/>
          <p:cNvSpPr>
            <a:spLocks noGrp="1"/>
          </p:cNvSpPr>
          <p:nvPr>
            <p:ph type="body" sz="quarter" idx="3" hasCustomPrompt="1"/>
          </p:nvPr>
        </p:nvSpPr>
        <p:spPr>
          <a:xfrm>
            <a:off x="6195986"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8" name="Content Placeholder 2"/>
          <p:cNvSpPr>
            <a:spLocks noGrp="1"/>
          </p:cNvSpPr>
          <p:nvPr>
            <p:ph idx="15"/>
          </p:nvPr>
        </p:nvSpPr>
        <p:spPr>
          <a:xfrm>
            <a:off x="6195986"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6"/>
          </p:nvPr>
        </p:nvSpPr>
        <p:spPr>
          <a:xfrm>
            <a:off x="609441"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9712613"/>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9"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Clr>
                <a:schemeClr val="accent6"/>
              </a:buClr>
              <a:buFont typeface="Arial" panose="020B0604020202020204" pitchFamily="34" charset="0"/>
              <a:buNone/>
              <a:defRPr lang="en-US" sz="2400" dirty="0">
                <a:solidFill>
                  <a:schemeClr val="accent6"/>
                </a:solidFill>
              </a:defRPr>
            </a:lvl1pPr>
          </a:lstStyle>
          <a:p>
            <a:pPr marL="234910" lvl="0" indent="-234910">
              <a:spcBef>
                <a:spcPts val="0"/>
              </a:spcBef>
            </a:pPr>
            <a:r>
              <a:rPr lang="en-US" dirty="0"/>
              <a:t>Click To Add Subtitle</a:t>
            </a:r>
          </a:p>
        </p:txBody>
      </p:sp>
      <p:sp>
        <p:nvSpPr>
          <p:cNvPr id="8" name="Text Placeholder 2"/>
          <p:cNvSpPr>
            <a:spLocks noGrp="1"/>
          </p:cNvSpPr>
          <p:nvPr>
            <p:ph type="body" idx="11" hasCustomPrompt="1"/>
          </p:nvPr>
        </p:nvSpPr>
        <p:spPr>
          <a:xfrm>
            <a:off x="609441"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4" name="Text Placeholder 4"/>
          <p:cNvSpPr>
            <a:spLocks noGrp="1"/>
          </p:cNvSpPr>
          <p:nvPr>
            <p:ph type="body" sz="quarter" idx="3" hasCustomPrompt="1"/>
          </p:nvPr>
        </p:nvSpPr>
        <p:spPr>
          <a:xfrm>
            <a:off x="6195986" y="1378226"/>
            <a:ext cx="5248780" cy="618214"/>
          </a:xfrm>
        </p:spPr>
        <p:txBody>
          <a:bodyPr anchor="b" anchorCtr="0">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5" name="Content Placeholder 2"/>
          <p:cNvSpPr>
            <a:spLocks noGrp="1"/>
          </p:cNvSpPr>
          <p:nvPr>
            <p:ph idx="15"/>
          </p:nvPr>
        </p:nvSpPr>
        <p:spPr>
          <a:xfrm>
            <a:off x="6195986"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2"/>
          <p:cNvSpPr>
            <a:spLocks noGrp="1"/>
          </p:cNvSpPr>
          <p:nvPr>
            <p:ph idx="16"/>
          </p:nvPr>
        </p:nvSpPr>
        <p:spPr>
          <a:xfrm>
            <a:off x="609441" y="2103120"/>
            <a:ext cx="5248780"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3985390"/>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7" name="Content Placeholder 2"/>
          <p:cNvSpPr>
            <a:spLocks noGrp="1"/>
          </p:cNvSpPr>
          <p:nvPr>
            <p:ph idx="15"/>
          </p:nvPr>
        </p:nvSpPr>
        <p:spPr>
          <a:xfrm>
            <a:off x="8031894"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7"/>
          </p:nvPr>
        </p:nvSpPr>
        <p:spPr>
          <a:xfrm>
            <a:off x="4320668"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8"/>
          </p:nvPr>
        </p:nvSpPr>
        <p:spPr>
          <a:xfrm>
            <a:off x="609440" y="1554479"/>
            <a:ext cx="3412871"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7112732"/>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441"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7" name="Text Placeholder 2"/>
          <p:cNvSpPr>
            <a:spLocks noGrp="1"/>
          </p:cNvSpPr>
          <p:nvPr>
            <p:ph type="body" idx="17" hasCustomPrompt="1"/>
          </p:nvPr>
        </p:nvSpPr>
        <p:spPr>
          <a:xfrm>
            <a:off x="4320668"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9" name="Text Placeholder 2"/>
          <p:cNvSpPr>
            <a:spLocks noGrp="1"/>
          </p:cNvSpPr>
          <p:nvPr>
            <p:ph type="body" idx="18" hasCustomPrompt="1"/>
          </p:nvPr>
        </p:nvSpPr>
        <p:spPr>
          <a:xfrm>
            <a:off x="8031895"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0" name="Content Placeholder 2"/>
          <p:cNvSpPr>
            <a:spLocks noGrp="1"/>
          </p:cNvSpPr>
          <p:nvPr>
            <p:ph idx="15"/>
          </p:nvPr>
        </p:nvSpPr>
        <p:spPr>
          <a:xfrm>
            <a:off x="8031894"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9"/>
          </p:nvPr>
        </p:nvSpPr>
        <p:spPr>
          <a:xfrm>
            <a:off x="4320668"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20"/>
          </p:nvPr>
        </p:nvSpPr>
        <p:spPr>
          <a:xfrm>
            <a:off x="609440"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77767169"/>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0" name="Text Placeholder 7"/>
          <p:cNvSpPr>
            <a:spLocks noGrp="1"/>
          </p:cNvSpPr>
          <p:nvPr>
            <p:ph type="body" sz="quarter" idx="13"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
        <p:nvSpPr>
          <p:cNvPr id="11" name="Text Placeholder 2"/>
          <p:cNvSpPr>
            <a:spLocks noGrp="1"/>
          </p:cNvSpPr>
          <p:nvPr>
            <p:ph type="body" idx="11" hasCustomPrompt="1"/>
          </p:nvPr>
        </p:nvSpPr>
        <p:spPr>
          <a:xfrm>
            <a:off x="609441"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8" name="Text Placeholder 2"/>
          <p:cNvSpPr>
            <a:spLocks noGrp="1"/>
          </p:cNvSpPr>
          <p:nvPr>
            <p:ph type="body" idx="17" hasCustomPrompt="1"/>
          </p:nvPr>
        </p:nvSpPr>
        <p:spPr>
          <a:xfrm>
            <a:off x="4320668"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9" name="Text Placeholder 2"/>
          <p:cNvSpPr>
            <a:spLocks noGrp="1"/>
          </p:cNvSpPr>
          <p:nvPr>
            <p:ph type="body" idx="18" hasCustomPrompt="1"/>
          </p:nvPr>
        </p:nvSpPr>
        <p:spPr>
          <a:xfrm>
            <a:off x="8031895" y="1378226"/>
            <a:ext cx="3412871"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20" name="Content Placeholder 2"/>
          <p:cNvSpPr>
            <a:spLocks noGrp="1"/>
          </p:cNvSpPr>
          <p:nvPr>
            <p:ph idx="15"/>
          </p:nvPr>
        </p:nvSpPr>
        <p:spPr>
          <a:xfrm>
            <a:off x="8031894"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
          <p:cNvSpPr>
            <a:spLocks noGrp="1"/>
          </p:cNvSpPr>
          <p:nvPr>
            <p:ph idx="19"/>
          </p:nvPr>
        </p:nvSpPr>
        <p:spPr>
          <a:xfrm>
            <a:off x="4320668"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Content Placeholder 2"/>
          <p:cNvSpPr>
            <a:spLocks noGrp="1"/>
          </p:cNvSpPr>
          <p:nvPr>
            <p:ph idx="20"/>
          </p:nvPr>
        </p:nvSpPr>
        <p:spPr>
          <a:xfrm>
            <a:off x="609440" y="2103120"/>
            <a:ext cx="3412871"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728580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8096" cy="6862114"/>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2088134527"/>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Pictures with Caption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09441"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8" name="Picture Placeholder 2"/>
          <p:cNvSpPr>
            <a:spLocks noGrp="1"/>
          </p:cNvSpPr>
          <p:nvPr>
            <p:ph type="pic" idx="13"/>
          </p:nvPr>
        </p:nvSpPr>
        <p:spPr>
          <a:xfrm>
            <a:off x="6143863"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609441"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4"/>
          </p:nvPr>
        </p:nvSpPr>
        <p:spPr>
          <a:xfrm>
            <a:off x="6143863"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Picture Placeholder 2"/>
          <p:cNvSpPr>
            <a:spLocks noGrp="1"/>
          </p:cNvSpPr>
          <p:nvPr>
            <p:ph type="pic" idx="15"/>
          </p:nvPr>
        </p:nvSpPr>
        <p:spPr>
          <a:xfrm>
            <a:off x="3376652"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0" name="Picture Placeholder 2"/>
          <p:cNvSpPr>
            <a:spLocks noGrp="1"/>
          </p:cNvSpPr>
          <p:nvPr>
            <p:ph type="pic" idx="16"/>
          </p:nvPr>
        </p:nvSpPr>
        <p:spPr>
          <a:xfrm>
            <a:off x="8911075" y="1812757"/>
            <a:ext cx="253369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2" name="Text Placeholder 3"/>
          <p:cNvSpPr>
            <a:spLocks noGrp="1"/>
          </p:cNvSpPr>
          <p:nvPr>
            <p:ph type="body" sz="half" idx="17"/>
          </p:nvPr>
        </p:nvSpPr>
        <p:spPr>
          <a:xfrm>
            <a:off x="3376652"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ext Placeholder 3"/>
          <p:cNvSpPr>
            <a:spLocks noGrp="1"/>
          </p:cNvSpPr>
          <p:nvPr>
            <p:ph type="body" sz="half" idx="18"/>
          </p:nvPr>
        </p:nvSpPr>
        <p:spPr>
          <a:xfrm>
            <a:off x="8911074" y="4592052"/>
            <a:ext cx="253369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itle 1"/>
          <p:cNvSpPr>
            <a:spLocks noGrp="1"/>
          </p:cNvSpPr>
          <p:nvPr>
            <p:ph type="title" hasCustomPrompt="1"/>
          </p:nvPr>
        </p:nvSpPr>
        <p:spPr>
          <a:xfrm>
            <a:off x="609441" y="88150"/>
            <a:ext cx="10835325" cy="729997"/>
          </a:xfrm>
        </p:spPr>
        <p:txBody>
          <a:bodyPr>
            <a:normAutofit/>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
        <p:nvSpPr>
          <p:cNvPr id="15" name="Text Placeholder 7"/>
          <p:cNvSpPr>
            <a:spLocks noGrp="1"/>
          </p:cNvSpPr>
          <p:nvPr>
            <p:ph type="body" sz="quarter" idx="19" hasCustomPrompt="1"/>
          </p:nvPr>
        </p:nvSpPr>
        <p:spPr>
          <a:xfrm>
            <a:off x="609441" y="791679"/>
            <a:ext cx="10835325" cy="369332"/>
          </a:xfrm>
        </p:spPr>
        <p:txBody>
          <a:bodyPr vert="horz" lIns="121899" tIns="0" rIns="121899" bIns="0" rtlCol="0">
            <a:normAutofit/>
          </a:bodyPr>
          <a:lstStyle>
            <a:lvl1pPr marL="0" indent="0">
              <a:buNone/>
              <a:defRPr lang="en-US" sz="2400" dirty="0">
                <a:solidFill>
                  <a:schemeClr val="accent6"/>
                </a:solidFill>
              </a:defRPr>
            </a:lvl1pPr>
          </a:lstStyle>
          <a:p>
            <a:pPr marL="234910" lvl="0" indent="-234910">
              <a:spcBef>
                <a:spcPts val="0"/>
              </a:spcBef>
            </a:pPr>
            <a:r>
              <a:rPr lang="en-US" dirty="0"/>
              <a:t>Click To Add Subtitle</a:t>
            </a:r>
          </a:p>
        </p:txBody>
      </p:sp>
    </p:spTree>
    <p:extLst>
      <p:ext uri="{BB962C8B-B14F-4D97-AF65-F5344CB8AC3E}">
        <p14:creationId xmlns:p14="http://schemas.microsoft.com/office/powerpoint/2010/main" val="310109068"/>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4" name="Straight Connector 3"/>
          <p:cNvCxnSpPr/>
          <p:nvPr userDrawn="1"/>
        </p:nvCxnSpPr>
        <p:spPr>
          <a:xfrm>
            <a:off x="0" y="3970575"/>
            <a:ext cx="12188825" cy="0"/>
          </a:xfrm>
          <a:prstGeom prst="line">
            <a:avLst/>
          </a:prstGeom>
          <a:ln w="57150" cmpd="sng">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t="57039" b="7693"/>
          <a:stretch/>
        </p:blipFill>
        <p:spPr>
          <a:xfrm>
            <a:off x="0" y="4000292"/>
            <a:ext cx="12198096" cy="2420176"/>
          </a:xfrm>
          <a:prstGeom prst="rect">
            <a:avLst/>
          </a:prstGeom>
        </p:spPr>
      </p:pic>
    </p:spTree>
    <p:extLst>
      <p:ext uri="{BB962C8B-B14F-4D97-AF65-F5344CB8AC3E}">
        <p14:creationId xmlns:p14="http://schemas.microsoft.com/office/powerpoint/2010/main" val="579128851"/>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096" cy="6862115"/>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096" cy="6862114"/>
          </a:xfrm>
          <a:prstGeom prst="rect">
            <a:avLst/>
          </a:prstGeom>
        </p:spPr>
      </p:pic>
    </p:spTree>
    <p:extLst>
      <p:ext uri="{BB962C8B-B14F-4D97-AF65-F5344CB8AC3E}">
        <p14:creationId xmlns:p14="http://schemas.microsoft.com/office/powerpoint/2010/main" val="2387588602"/>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8095" cy="6862115"/>
          </a:xfrm>
          <a:prstGeom prst="rect">
            <a:avLst/>
          </a:prstGeom>
        </p:spPr>
      </p:pic>
    </p:spTree>
    <p:extLst>
      <p:ext uri="{BB962C8B-B14F-4D97-AF65-F5344CB8AC3E}">
        <p14:creationId xmlns:p14="http://schemas.microsoft.com/office/powerpoint/2010/main" val="2387588602"/>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609441" y="274639"/>
            <a:ext cx="10969943" cy="610472"/>
          </a:xfrm>
          <a:prstGeom prst="rect">
            <a:avLst/>
          </a:prstGeom>
        </p:spPr>
        <p:txBody>
          <a:bodyPr vert="horz"/>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169163695"/>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198096" cy="6862114"/>
          </a:xfrm>
          <a:prstGeom prst="rect">
            <a:avLst/>
          </a:prstGeom>
        </p:spPr>
      </p:pic>
      <p:sp>
        <p:nvSpPr>
          <p:cNvPr id="2" name="Title 1"/>
          <p:cNvSpPr>
            <a:spLocks noGrp="1"/>
          </p:cNvSpPr>
          <p:nvPr>
            <p:ph type="ctrTitle" hasCustomPrompt="1"/>
          </p:nvPr>
        </p:nvSpPr>
        <p:spPr>
          <a:xfrm>
            <a:off x="559412" y="2425615"/>
            <a:ext cx="10360501"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413" y="3508245"/>
            <a:ext cx="10373023"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412" y="4006267"/>
            <a:ext cx="10385895"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109" y="6542690"/>
            <a:ext cx="3210658" cy="246221"/>
          </a:xfrm>
          <a:prstGeom prst="rect">
            <a:avLst/>
          </a:prstGeom>
          <a:noFill/>
        </p:spPr>
        <p:txBody>
          <a:bodyPr wrap="square" lIns="121899" tIns="60949" rIns="121899" bIns="60949" rtlCol="0">
            <a:spAutoFit/>
          </a:bodyPr>
          <a:lstStyle/>
          <a:p>
            <a:r>
              <a:rPr lang="en-US" sz="800" dirty="0">
                <a:solidFill>
                  <a:srgbClr val="FFFFFF"/>
                </a:solidFill>
              </a:rPr>
              <a:t>© Copyright Fortinet</a:t>
            </a:r>
            <a:r>
              <a:rPr lang="en-US" sz="800" baseline="0" dirty="0">
                <a:solidFill>
                  <a:srgbClr val="FFFFFF"/>
                </a:solidFill>
              </a:rPr>
              <a:t> Inc. All rights reserved.</a:t>
            </a:r>
            <a:r>
              <a:rPr lang="en-US" sz="800" dirty="0">
                <a:solidFill>
                  <a:srgbClr val="FFFFFF"/>
                </a:solidFill>
              </a:rPr>
              <a:t> </a:t>
            </a:r>
          </a:p>
        </p:txBody>
      </p:sp>
    </p:spTree>
    <p:extLst>
      <p:ext uri="{BB962C8B-B14F-4D97-AF65-F5344CB8AC3E}">
        <p14:creationId xmlns:p14="http://schemas.microsoft.com/office/powerpoint/2010/main" val="2088134527"/>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5"/>
            <a:ext cx="12198096" cy="6862116"/>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198096" cy="6862115"/>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4223899442"/>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198096" cy="6862115"/>
          </a:xfrm>
          <a:prstGeom prst="rect">
            <a:avLst/>
          </a:prstGeom>
        </p:spPr>
      </p:pic>
      <p:sp>
        <p:nvSpPr>
          <p:cNvPr id="2" name="Title 1"/>
          <p:cNvSpPr>
            <a:spLocks noGrp="1"/>
          </p:cNvSpPr>
          <p:nvPr>
            <p:ph type="title" hasCustomPrompt="1"/>
          </p:nvPr>
        </p:nvSpPr>
        <p:spPr>
          <a:xfrm>
            <a:off x="579371" y="1621629"/>
            <a:ext cx="10360501"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371" y="2884363"/>
            <a:ext cx="10360501"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4223899442"/>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3" y="1554480"/>
            <a:ext cx="10835324" cy="4594784"/>
          </a:xfrm>
        </p:spPr>
        <p:txBody>
          <a:bodyPr/>
          <a:lstStyle>
            <a:lvl1pPr>
              <a:buClr>
                <a:schemeClr val="accent6"/>
              </a:buClr>
              <a:defRPr sz="2800"/>
            </a:lvl1pPr>
            <a:lvl2pPr>
              <a:buClr>
                <a:schemeClr val="accent6"/>
              </a:buClr>
              <a:defRPr sz="2400"/>
            </a:lvl2pPr>
            <a:lvl3pPr>
              <a:buClr>
                <a:schemeClr val="accent6"/>
              </a:buClr>
              <a:defRPr sz="2000"/>
            </a:lvl3pPr>
            <a:lvl4pPr>
              <a:buClr>
                <a:schemeClr val="accent6"/>
              </a:buClr>
              <a:defRPr sz="1800"/>
            </a:lvl4pPr>
            <a:lvl5pPr>
              <a:buClr>
                <a:schemeClr val="accent6"/>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1"/>
          <p:cNvSpPr>
            <a:spLocks noGrp="1"/>
          </p:cNvSpPr>
          <p:nvPr>
            <p:ph type="title" hasCustomPrompt="1"/>
          </p:nvPr>
        </p:nvSpPr>
        <p:spPr>
          <a:xfrm>
            <a:off x="609441" y="88150"/>
            <a:ext cx="10835325" cy="729997"/>
          </a:xfrm>
        </p:spPr>
        <p:txBody>
          <a:bodyPr/>
          <a:lstStyle>
            <a:lvl1pPr algn="l" defTabSz="914240" rtl="0" eaLnBrk="1" latinLnBrk="0" hangingPunct="1">
              <a:lnSpc>
                <a:spcPct val="94000"/>
              </a:lnSpc>
              <a:spcBef>
                <a:spcPct val="0"/>
              </a:spcBef>
              <a:buNone/>
              <a:defRPr lang="en-US" sz="3200" kern="1200" dirty="0">
                <a:solidFill>
                  <a:schemeClr val="tx1"/>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7"/>
          <a:stretch>
            <a:fillRect/>
          </a:stretch>
        </a:blipFill>
        <a:effectLst/>
      </p:bgPr>
    </p:bg>
    <p:spTree>
      <p:nvGrpSpPr>
        <p:cNvPr id="1" name=""/>
        <p:cNvGrpSpPr/>
        <p:nvPr/>
      </p:nvGrpSpPr>
      <p:grpSpPr>
        <a:xfrm>
          <a:off x="0" y="0"/>
          <a:ext cx="0" cy="0"/>
          <a:chOff x="0" y="0"/>
          <a:chExt cx="0" cy="0"/>
        </a:xfrm>
      </p:grpSpPr>
      <p:sp>
        <p:nvSpPr>
          <p:cNvPr id="8" name="Text Box 40"/>
          <p:cNvSpPr txBox="1">
            <a:spLocks noChangeArrowheads="1"/>
          </p:cNvSpPr>
          <p:nvPr/>
        </p:nvSpPr>
        <p:spPr bwMode="auto">
          <a:xfrm>
            <a:off x="11491718" y="6461638"/>
            <a:ext cx="387243" cy="261588"/>
          </a:xfrm>
          <a:prstGeom prst="rect">
            <a:avLst/>
          </a:prstGeom>
          <a:noFill/>
          <a:ln w="12700">
            <a:noFill/>
            <a:miter lim="800000"/>
            <a:headEnd/>
            <a:tailEnd/>
          </a:ln>
          <a:effectLst/>
        </p:spPr>
        <p:txBody>
          <a:bodyPr wrap="none" lIns="121899" tIns="60949" rIns="121899" bIns="60949"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1200" dirty="0">
              <a:solidFill>
                <a:schemeClr val="bg1">
                  <a:lumMod val="65000"/>
                </a:schemeClr>
              </a:solidFill>
              <a:latin typeface="+mj-lt"/>
            </a:endParaRPr>
          </a:p>
        </p:txBody>
      </p:sp>
      <p:sp>
        <p:nvSpPr>
          <p:cNvPr id="2" name="Title Placeholder 1"/>
          <p:cNvSpPr>
            <a:spLocks noGrp="1"/>
          </p:cNvSpPr>
          <p:nvPr>
            <p:ph type="title"/>
          </p:nvPr>
        </p:nvSpPr>
        <p:spPr>
          <a:xfrm>
            <a:off x="609441" y="88150"/>
            <a:ext cx="10835325" cy="729997"/>
          </a:xfrm>
          <a:prstGeom prst="rect">
            <a:avLst/>
          </a:prstGeom>
        </p:spPr>
        <p:txBody>
          <a:bodyPr vert="horz" lIns="121899" tIns="60949" rIns="121899" bIns="60949"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09443" y="1562793"/>
            <a:ext cx="10835324" cy="4594783"/>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67" r:id="rId3"/>
    <p:sldLayoutId id="2147483656" r:id="rId4"/>
    <p:sldLayoutId id="2147483664" r:id="rId5"/>
    <p:sldLayoutId id="2147483665" r:id="rId6"/>
    <p:sldLayoutId id="2147483655" r:id="rId7"/>
    <p:sldLayoutId id="2147483654" r:id="rId8"/>
    <p:sldLayoutId id="2147483650" r:id="rId9"/>
    <p:sldLayoutId id="2147483678" r:id="rId10"/>
    <p:sldLayoutId id="2147483690" r:id="rId11"/>
    <p:sldLayoutId id="2147483691" r:id="rId12"/>
    <p:sldLayoutId id="214748369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5" r:id="rId21"/>
    <p:sldLayoutId id="2147483663" r:id="rId22"/>
    <p:sldLayoutId id="2147483668" r:id="rId23"/>
    <p:sldLayoutId id="2147483669" r:id="rId24"/>
    <p:sldLayoutId id="2147483693" r:id="rId25"/>
  </p:sldLayoutIdLst>
  <p:transition spd="slow">
    <p:wipe/>
  </p:transition>
  <p:txStyles>
    <p:titleStyle>
      <a:lvl1pPr algn="l" defTabSz="914240" rtl="0" eaLnBrk="1" latinLnBrk="0" hangingPunct="1">
        <a:lnSpc>
          <a:spcPct val="94000"/>
        </a:lnSpc>
        <a:spcBef>
          <a:spcPct val="0"/>
        </a:spcBef>
        <a:buNone/>
        <a:defRPr lang="en-US" sz="3200" b="1" kern="1200" dirty="0">
          <a:solidFill>
            <a:schemeClr val="tx1"/>
          </a:solidFill>
          <a:latin typeface="+mj-lt"/>
          <a:ea typeface="+mj-ea"/>
          <a:cs typeface="+mj-cs"/>
        </a:defRPr>
      </a:lvl1pPr>
    </p:titleStyle>
    <p:bodyStyle>
      <a:lvl1pPr marL="234910" indent="-234910" algn="l" defTabSz="914240" rtl="0" eaLnBrk="1" latinLnBrk="0" hangingPunct="1">
        <a:lnSpc>
          <a:spcPct val="100000"/>
        </a:lnSpc>
        <a:spcBef>
          <a:spcPts val="900"/>
        </a:spcBef>
        <a:buClr>
          <a:schemeClr val="accent6"/>
        </a:buClr>
        <a:buFont typeface="Wingdings" panose="05000000000000000000" pitchFamily="2" charset="2"/>
        <a:buChar char="§"/>
        <a:defRPr lang="en-US" sz="2800" kern="1200" dirty="0">
          <a:solidFill>
            <a:schemeClr val="tx1"/>
          </a:solidFill>
          <a:latin typeface="+mn-lt"/>
          <a:ea typeface="+mn-ea"/>
          <a:cs typeface="+mn-cs"/>
        </a:defRPr>
      </a:lvl1pPr>
      <a:lvl2pPr marL="615843" indent="-256073" algn="l" defTabSz="914240" rtl="0" eaLnBrk="1" latinLnBrk="0" hangingPunct="1">
        <a:lnSpc>
          <a:spcPct val="100000"/>
        </a:lnSpc>
        <a:spcBef>
          <a:spcPts val="400"/>
        </a:spcBef>
        <a:buClr>
          <a:schemeClr val="accent6"/>
        </a:buClr>
        <a:buFont typeface="Arial" panose="020B0604020202020204" pitchFamily="34" charset="0"/>
        <a:buChar char="»"/>
        <a:defRPr lang="en-US" sz="2400" kern="1200" dirty="0">
          <a:solidFill>
            <a:schemeClr val="tx1"/>
          </a:solidFill>
          <a:latin typeface="+mn-lt"/>
          <a:ea typeface="+mn-ea"/>
          <a:cs typeface="+mn-cs"/>
        </a:defRPr>
      </a:lvl2pPr>
      <a:lvl3pPr marL="984078" indent="-241258" algn="l" defTabSz="914240" rtl="0" eaLnBrk="1" latinLnBrk="0" hangingPunct="1">
        <a:lnSpc>
          <a:spcPct val="100000"/>
        </a:lnSpc>
        <a:spcBef>
          <a:spcPts val="400"/>
        </a:spcBef>
        <a:buClr>
          <a:schemeClr val="accent6"/>
        </a:buClr>
        <a:buFont typeface="Wingdings" panose="05000000000000000000" pitchFamily="2" charset="2"/>
        <a:buChar char="§"/>
        <a:defRPr lang="en-US" sz="2000" kern="1200" dirty="0">
          <a:solidFill>
            <a:schemeClr val="tx1"/>
          </a:solidFill>
          <a:latin typeface="+mn-lt"/>
          <a:ea typeface="+mn-ea"/>
          <a:cs typeface="+mn-cs"/>
        </a:defRPr>
      </a:lvl3pPr>
      <a:lvl4pPr marL="1367127" indent="-256073" algn="l" defTabSz="914240" rtl="0" eaLnBrk="1" latinLnBrk="0" hangingPunct="1">
        <a:lnSpc>
          <a:spcPct val="100000"/>
        </a:lnSpc>
        <a:spcBef>
          <a:spcPts val="400"/>
        </a:spcBef>
        <a:buClr>
          <a:schemeClr val="accent6"/>
        </a:buClr>
        <a:buFont typeface="Arial" panose="020B0604020202020204" pitchFamily="34" charset="0"/>
        <a:buChar char="»"/>
        <a:defRPr lang="en-US" sz="1800" kern="1200" dirty="0">
          <a:solidFill>
            <a:schemeClr val="tx1"/>
          </a:solidFill>
          <a:latin typeface="+mn-lt"/>
          <a:ea typeface="+mn-ea"/>
          <a:cs typeface="+mn-cs"/>
        </a:defRPr>
      </a:lvl4pPr>
      <a:lvl5pPr marL="1673991" indent="-243375" algn="l" defTabSz="914240" rtl="0" eaLnBrk="1" latinLnBrk="0" hangingPunct="1">
        <a:lnSpc>
          <a:spcPct val="100000"/>
        </a:lnSpc>
        <a:spcBef>
          <a:spcPts val="400"/>
        </a:spcBef>
        <a:buClr>
          <a:schemeClr val="accent6"/>
        </a:buClr>
        <a:buFont typeface="Wingdings" panose="05000000000000000000" pitchFamily="2" charset="2"/>
        <a:buChar char="§"/>
        <a:defRPr lang="en-US" sz="1600" kern="1200" dirty="0">
          <a:solidFill>
            <a:schemeClr val="tx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240" rtl="0" eaLnBrk="1" latinLnBrk="0" hangingPunct="1">
        <a:defRPr sz="1800" kern="1200">
          <a:solidFill>
            <a:schemeClr val="tx1"/>
          </a:solidFill>
          <a:latin typeface="+mn-lt"/>
          <a:ea typeface="+mn-ea"/>
          <a:cs typeface="+mn-cs"/>
        </a:defRPr>
      </a:lvl1pPr>
      <a:lvl2pPr marL="457120" algn="l" defTabSz="914240" rtl="0" eaLnBrk="1" latinLnBrk="0" hangingPunct="1">
        <a:defRPr sz="1800" kern="1200">
          <a:solidFill>
            <a:schemeClr val="tx1"/>
          </a:solidFill>
          <a:latin typeface="+mn-lt"/>
          <a:ea typeface="+mn-ea"/>
          <a:cs typeface="+mn-cs"/>
        </a:defRPr>
      </a:lvl2pPr>
      <a:lvl3pPr marL="914240" algn="l" defTabSz="914240" rtl="0" eaLnBrk="1" latinLnBrk="0" hangingPunct="1">
        <a:defRPr sz="1800" kern="1200">
          <a:solidFill>
            <a:schemeClr val="tx1"/>
          </a:solidFill>
          <a:latin typeface="+mn-lt"/>
          <a:ea typeface="+mn-ea"/>
          <a:cs typeface="+mn-cs"/>
        </a:defRPr>
      </a:lvl3pPr>
      <a:lvl4pPr marL="1371360" algn="l" defTabSz="914240" rtl="0" eaLnBrk="1" latinLnBrk="0" hangingPunct="1">
        <a:defRPr sz="1800" kern="1200">
          <a:solidFill>
            <a:schemeClr val="tx1"/>
          </a:solidFill>
          <a:latin typeface="+mn-lt"/>
          <a:ea typeface="+mn-ea"/>
          <a:cs typeface="+mn-cs"/>
        </a:defRPr>
      </a:lvl4pPr>
      <a:lvl5pPr marL="1828480" algn="l" defTabSz="914240" rtl="0" eaLnBrk="1" latinLnBrk="0" hangingPunct="1">
        <a:defRPr sz="1800" kern="1200">
          <a:solidFill>
            <a:schemeClr val="tx1"/>
          </a:solidFill>
          <a:latin typeface="+mn-lt"/>
          <a:ea typeface="+mn-ea"/>
          <a:cs typeface="+mn-cs"/>
        </a:defRPr>
      </a:lvl5pPr>
      <a:lvl6pPr marL="2285600" algn="l" defTabSz="914240" rtl="0" eaLnBrk="1" latinLnBrk="0" hangingPunct="1">
        <a:defRPr sz="1800" kern="1200">
          <a:solidFill>
            <a:schemeClr val="tx1"/>
          </a:solidFill>
          <a:latin typeface="+mn-lt"/>
          <a:ea typeface="+mn-ea"/>
          <a:cs typeface="+mn-cs"/>
        </a:defRPr>
      </a:lvl6pPr>
      <a:lvl7pPr marL="2742720" algn="l" defTabSz="914240" rtl="0" eaLnBrk="1" latinLnBrk="0" hangingPunct="1">
        <a:defRPr sz="1800" kern="1200">
          <a:solidFill>
            <a:schemeClr val="tx1"/>
          </a:solidFill>
          <a:latin typeface="+mn-lt"/>
          <a:ea typeface="+mn-ea"/>
          <a:cs typeface="+mn-cs"/>
        </a:defRPr>
      </a:lvl7pPr>
      <a:lvl8pPr marL="3199840" algn="l" defTabSz="914240" rtl="0" eaLnBrk="1" latinLnBrk="0" hangingPunct="1">
        <a:defRPr sz="1800" kern="1200">
          <a:solidFill>
            <a:schemeClr val="tx1"/>
          </a:solidFill>
          <a:latin typeface="+mn-lt"/>
          <a:ea typeface="+mn-ea"/>
          <a:cs typeface="+mn-cs"/>
        </a:defRPr>
      </a:lvl8pPr>
      <a:lvl9pPr marL="3656960" algn="l" defTabSz="91424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304.png"/><Relationship Id="rId1" Type="http://schemas.openxmlformats.org/officeDocument/2006/relationships/slideLayout" Target="../slideLayouts/slideLayout21.xml"/></Relationships>
</file>

<file path=ppt/slides/_rels/slide101.xml.rels><?xml version="1.0" encoding="UTF-8" standalone="yes"?>
<Relationships xmlns="http://schemas.openxmlformats.org/package/2006/relationships"><Relationship Id="rId3" Type="http://schemas.openxmlformats.org/officeDocument/2006/relationships/image" Target="../media/image306.jpeg"/><Relationship Id="rId2" Type="http://schemas.openxmlformats.org/officeDocument/2006/relationships/image" Target="../media/image305.jpeg"/><Relationship Id="rId1" Type="http://schemas.openxmlformats.org/officeDocument/2006/relationships/slideLayout" Target="../slideLayouts/slideLayout21.xml"/><Relationship Id="rId4" Type="http://schemas.openxmlformats.org/officeDocument/2006/relationships/image" Target="../media/image115.png"/></Relationships>
</file>

<file path=ppt/slides/_rels/slide102.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image" Target="../media/image115.png"/><Relationship Id="rId1" Type="http://schemas.openxmlformats.org/officeDocument/2006/relationships/slideLayout" Target="../slideLayouts/slideLayout21.xml"/><Relationship Id="rId6" Type="http://schemas.openxmlformats.org/officeDocument/2006/relationships/image" Target="../media/image310.png"/><Relationship Id="rId5" Type="http://schemas.openxmlformats.org/officeDocument/2006/relationships/image" Target="../media/image309.png"/><Relationship Id="rId4" Type="http://schemas.openxmlformats.org/officeDocument/2006/relationships/image" Target="../media/image308.png"/></Relationships>
</file>

<file path=ppt/slides/_rels/slide103.xml.rels><?xml version="1.0" encoding="UTF-8" standalone="yes"?>
<Relationships xmlns="http://schemas.openxmlformats.org/package/2006/relationships"><Relationship Id="rId3" Type="http://schemas.openxmlformats.org/officeDocument/2006/relationships/image" Target="../media/image312.emf"/><Relationship Id="rId2" Type="http://schemas.openxmlformats.org/officeDocument/2006/relationships/image" Target="../media/image311.png"/><Relationship Id="rId1" Type="http://schemas.openxmlformats.org/officeDocument/2006/relationships/slideLayout" Target="../slideLayouts/slideLayout21.xml"/><Relationship Id="rId4" Type="http://schemas.openxmlformats.org/officeDocument/2006/relationships/image" Target="../media/image115.png"/></Relationships>
</file>

<file path=ppt/slides/_rels/slide104.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image" Target="../media/image313.png"/><Relationship Id="rId1" Type="http://schemas.openxmlformats.org/officeDocument/2006/relationships/slideLayout" Target="../slideLayouts/slideLayout21.xml"/><Relationship Id="rId4" Type="http://schemas.openxmlformats.org/officeDocument/2006/relationships/image" Target="../media/image312.emf"/></Relationships>
</file>

<file path=ppt/slides/_rels/slide105.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21.xml"/><Relationship Id="rId5" Type="http://schemas.openxmlformats.org/officeDocument/2006/relationships/image" Target="../media/image313.png"/><Relationship Id="rId4" Type="http://schemas.openxmlformats.org/officeDocument/2006/relationships/image" Target="../media/image115.png"/></Relationships>
</file>

<file path=ppt/slides/_rels/slide106.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image" Target="../media/image316.png"/><Relationship Id="rId1" Type="http://schemas.openxmlformats.org/officeDocument/2006/relationships/slideLayout" Target="../slideLayouts/slideLayout21.xml"/><Relationship Id="rId6" Type="http://schemas.openxmlformats.org/officeDocument/2006/relationships/image" Target="../media/image313.png"/><Relationship Id="rId5" Type="http://schemas.openxmlformats.org/officeDocument/2006/relationships/image" Target="../media/image115.png"/><Relationship Id="rId4" Type="http://schemas.openxmlformats.org/officeDocument/2006/relationships/image" Target="../media/image31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21.xml"/><Relationship Id="rId4" Type="http://schemas.openxmlformats.org/officeDocument/2006/relationships/image" Target="../media/image313.png"/></Relationships>
</file>

<file path=ppt/slides/_rels/slide112.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21.xml"/><Relationship Id="rId4" Type="http://schemas.openxmlformats.org/officeDocument/2006/relationships/image" Target="../media/image313.png"/></Relationships>
</file>

<file path=ppt/slides/_rels/slide113.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115.png"/><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13.png"/><Relationship Id="rId1" Type="http://schemas.openxmlformats.org/officeDocument/2006/relationships/slideLayout" Target="../slideLayouts/slideLayout21.xml"/><Relationship Id="rId4" Type="http://schemas.microsoft.com/office/2007/relationships/hdphoto" Target="../media/hdphoto7.wdp"/></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5.png"/><Relationship Id="rId2" Type="http://schemas.openxmlformats.org/officeDocument/2006/relationships/image" Target="../media/image112.png"/><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5" Type="http://schemas.microsoft.com/office/2007/relationships/hdphoto" Target="../media/hdphoto3.wdp"/><Relationship Id="rId10" Type="http://schemas.openxmlformats.org/officeDocument/2006/relationships/image" Target="../media/image120.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3.png"/></Relationships>
</file>

<file path=ppt/slides/_rels/slide120.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Layout" Target="../slideLayouts/slideLayout8.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s>
</file>

<file path=ppt/slides/_rels/slide121.xml.rels><?xml version="1.0" encoding="UTF-8" standalone="yes"?>
<Relationships xmlns="http://schemas.openxmlformats.org/package/2006/relationships"><Relationship Id="rId2" Type="http://schemas.openxmlformats.org/officeDocument/2006/relationships/image" Target="../media/image329.png"/><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330.png"/><Relationship Id="rId1" Type="http://schemas.openxmlformats.org/officeDocument/2006/relationships/slideLayout" Target="../slideLayouts/slideLayout21.xml"/><Relationship Id="rId4" Type="http://schemas.openxmlformats.org/officeDocument/2006/relationships/image" Target="../media/image137.png"/></Relationships>
</file>

<file path=ppt/slides/_rels/slide12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331.png"/><Relationship Id="rId1" Type="http://schemas.openxmlformats.org/officeDocument/2006/relationships/slideLayout" Target="../slideLayouts/slideLayout21.xml"/><Relationship Id="rId5" Type="http://schemas.openxmlformats.org/officeDocument/2006/relationships/image" Target="../media/image180.png"/><Relationship Id="rId4" Type="http://schemas.openxmlformats.org/officeDocument/2006/relationships/image" Target="../media/image137.png"/></Relationships>
</file>

<file path=ppt/slides/_rels/slide12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57.png"/><Relationship Id="rId1" Type="http://schemas.openxmlformats.org/officeDocument/2006/relationships/slideLayout" Target="../slideLayouts/slideLayout21.xml"/><Relationship Id="rId5" Type="http://schemas.openxmlformats.org/officeDocument/2006/relationships/image" Target="../media/image333.png"/><Relationship Id="rId4" Type="http://schemas.openxmlformats.org/officeDocument/2006/relationships/image" Target="../media/image332.png"/></Relationships>
</file>

<file path=ppt/slides/_rels/slide12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57.png"/><Relationship Id="rId1" Type="http://schemas.openxmlformats.org/officeDocument/2006/relationships/slideLayout" Target="../slideLayouts/slideLayout21.xml"/><Relationship Id="rId6" Type="http://schemas.openxmlformats.org/officeDocument/2006/relationships/image" Target="../media/image336.png"/><Relationship Id="rId5" Type="http://schemas.openxmlformats.org/officeDocument/2006/relationships/image" Target="../media/image335.png"/><Relationship Id="rId4" Type="http://schemas.openxmlformats.org/officeDocument/2006/relationships/image" Target="../media/image334.png"/></Relationships>
</file>

<file path=ppt/slides/_rels/slide126.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157.png"/><Relationship Id="rId1" Type="http://schemas.openxmlformats.org/officeDocument/2006/relationships/slideLayout" Target="../slideLayouts/slideLayout21.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jpeg"/></Relationships>
</file>

<file path=ppt/slides/_rels/slide127.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157.png"/><Relationship Id="rId1" Type="http://schemas.openxmlformats.org/officeDocument/2006/relationships/slideLayout" Target="../slideLayouts/slideLayout21.xml"/><Relationship Id="rId6" Type="http://schemas.openxmlformats.org/officeDocument/2006/relationships/image" Target="../media/image342.png"/><Relationship Id="rId5" Type="http://schemas.openxmlformats.org/officeDocument/2006/relationships/image" Target="../media/image341.png"/><Relationship Id="rId4" Type="http://schemas.openxmlformats.org/officeDocument/2006/relationships/image" Target="../media/image340.png"/></Relationships>
</file>

<file path=ppt/slides/_rels/slide128.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157.png"/><Relationship Id="rId1" Type="http://schemas.openxmlformats.org/officeDocument/2006/relationships/slideLayout" Target="../slideLayouts/slideLayout21.xml"/><Relationship Id="rId6" Type="http://schemas.openxmlformats.org/officeDocument/2006/relationships/image" Target="../media/image345.png"/><Relationship Id="rId5" Type="http://schemas.openxmlformats.org/officeDocument/2006/relationships/image" Target="../media/image344.png"/><Relationship Id="rId4" Type="http://schemas.openxmlformats.org/officeDocument/2006/relationships/image" Target="../media/image343.png"/></Relationships>
</file>

<file path=ppt/slides/_rels/slide129.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157.png"/><Relationship Id="rId1" Type="http://schemas.openxmlformats.org/officeDocument/2006/relationships/slideLayout" Target="../slideLayouts/slideLayout21.xml"/><Relationship Id="rId5" Type="http://schemas.openxmlformats.org/officeDocument/2006/relationships/image" Target="../media/image347.png"/><Relationship Id="rId4" Type="http://schemas.openxmlformats.org/officeDocument/2006/relationships/image" Target="../media/image346.png"/></Relationships>
</file>

<file path=ppt/slides/_rels/slide13.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18" Type="http://schemas.openxmlformats.org/officeDocument/2006/relationships/image" Target="../media/image125.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4.emf"/><Relationship Id="rId2" Type="http://schemas.openxmlformats.org/officeDocument/2006/relationships/image" Target="../media/image112.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5" Type="http://schemas.openxmlformats.org/officeDocument/2006/relationships/image" Target="../media/image123.png"/><Relationship Id="rId10" Type="http://schemas.openxmlformats.org/officeDocument/2006/relationships/image" Target="../media/image120.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157.png"/><Relationship Id="rId1" Type="http://schemas.openxmlformats.org/officeDocument/2006/relationships/slideLayout" Target="../slideLayouts/slideLayout21.xml"/><Relationship Id="rId5" Type="http://schemas.openxmlformats.org/officeDocument/2006/relationships/image" Target="../media/image349.png"/><Relationship Id="rId4" Type="http://schemas.openxmlformats.org/officeDocument/2006/relationships/image" Target="../media/image348.png"/></Relationships>
</file>

<file path=ppt/slides/_rels/slide13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157.png"/><Relationship Id="rId1" Type="http://schemas.openxmlformats.org/officeDocument/2006/relationships/slideLayout" Target="../slideLayouts/slideLayout21.xml"/><Relationship Id="rId5" Type="http://schemas.openxmlformats.org/officeDocument/2006/relationships/image" Target="../media/image351.png"/><Relationship Id="rId4" Type="http://schemas.openxmlformats.org/officeDocument/2006/relationships/image" Target="../media/image350.png"/></Relationships>
</file>

<file path=ppt/slides/_rels/slide13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352.png"/><Relationship Id="rId1" Type="http://schemas.openxmlformats.org/officeDocument/2006/relationships/slideLayout" Target="../slideLayouts/slideLayout21.xml"/><Relationship Id="rId4" Type="http://schemas.openxmlformats.org/officeDocument/2006/relationships/image" Target="../media/image218.png"/></Relationships>
</file>

<file path=ppt/slides/_rels/slide13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353.png"/><Relationship Id="rId1" Type="http://schemas.openxmlformats.org/officeDocument/2006/relationships/slideLayout" Target="../slideLayouts/slideLayout21.xml"/><Relationship Id="rId4" Type="http://schemas.openxmlformats.org/officeDocument/2006/relationships/image" Target="../media/image218.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3" Type="http://schemas.openxmlformats.org/officeDocument/2006/relationships/image" Target="../media/image128.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5.png"/><Relationship Id="rId2" Type="http://schemas.openxmlformats.org/officeDocument/2006/relationships/image" Target="../media/image127.emf"/><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5" Type="http://schemas.microsoft.com/office/2007/relationships/hdphoto" Target="../media/hdphoto3.wdp"/><Relationship Id="rId10" Type="http://schemas.openxmlformats.org/officeDocument/2006/relationships/image" Target="../media/image120.png"/><Relationship Id="rId4" Type="http://schemas.openxmlformats.org/officeDocument/2006/relationships/image" Target="../media/image112.png"/><Relationship Id="rId9" Type="http://schemas.openxmlformats.org/officeDocument/2006/relationships/image" Target="../media/image119.png"/><Relationship Id="rId14" Type="http://schemas.openxmlformats.org/officeDocument/2006/relationships/image" Target="../media/image123.png"/></Relationships>
</file>

<file path=ppt/slides/_rels/slide140.xml.rels><?xml version="1.0" encoding="UTF-8" standalone="yes"?>
<Relationships xmlns="http://schemas.openxmlformats.org/package/2006/relationships"><Relationship Id="rId2" Type="http://schemas.openxmlformats.org/officeDocument/2006/relationships/image" Target="../media/image354.pn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image" Target="../media/image355.png"/><Relationship Id="rId1" Type="http://schemas.openxmlformats.org/officeDocument/2006/relationships/slideLayout" Target="../slideLayouts/slideLayout8.xml"/><Relationship Id="rId5" Type="http://schemas.openxmlformats.org/officeDocument/2006/relationships/image" Target="../media/image357.png"/><Relationship Id="rId4" Type="http://schemas.microsoft.com/office/2007/relationships/hdphoto" Target="../media/hdphoto8.wdp"/></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2" Type="http://schemas.openxmlformats.org/officeDocument/2006/relationships/image" Target="../media/image354.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image" Target="../media/image358.png"/><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image" Target="../media/image360.png"/><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image" Target="../media/image361.pn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image" Target="../media/image362.png"/><Relationship Id="rId1" Type="http://schemas.openxmlformats.org/officeDocument/2006/relationships/slideLayout" Target="../slideLayouts/slideLayout8.xml"/><Relationship Id="rId4" Type="http://schemas.openxmlformats.org/officeDocument/2006/relationships/image" Target="../media/image361.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15.png"/><Relationship Id="rId18" Type="http://schemas.openxmlformats.org/officeDocument/2006/relationships/image" Target="../media/image125.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12.png"/><Relationship Id="rId17" Type="http://schemas.openxmlformats.org/officeDocument/2006/relationships/image" Target="../media/image124.emf"/><Relationship Id="rId2" Type="http://schemas.openxmlformats.org/officeDocument/2006/relationships/image" Target="../media/image116.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20.png"/><Relationship Id="rId11" Type="http://schemas.openxmlformats.org/officeDocument/2006/relationships/image" Target="../media/image128.png"/><Relationship Id="rId5" Type="http://schemas.openxmlformats.org/officeDocument/2006/relationships/image" Target="../media/image119.png"/><Relationship Id="rId15" Type="http://schemas.openxmlformats.org/officeDocument/2006/relationships/image" Target="../media/image123.png"/><Relationship Id="rId10" Type="http://schemas.openxmlformats.org/officeDocument/2006/relationships/image" Target="../media/image127.emf"/><Relationship Id="rId4" Type="http://schemas.openxmlformats.org/officeDocument/2006/relationships/image" Target="../media/image118.png"/><Relationship Id="rId9" Type="http://schemas.microsoft.com/office/2007/relationships/hdphoto" Target="../media/hdphoto2.wdp"/><Relationship Id="rId14" Type="http://schemas.openxmlformats.org/officeDocument/2006/relationships/image" Target="../media/image129.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2" Type="http://schemas.openxmlformats.org/officeDocument/2006/relationships/image" Target="../media/image364.pn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image" Target="../media/image365.png"/><Relationship Id="rId1" Type="http://schemas.openxmlformats.org/officeDocument/2006/relationships/slideLayout" Target="../slideLayouts/slideLayout8.xml"/><Relationship Id="rId5" Type="http://schemas.openxmlformats.org/officeDocument/2006/relationships/image" Target="../media/image364.png"/><Relationship Id="rId4" Type="http://schemas.openxmlformats.org/officeDocument/2006/relationships/image" Target="../media/image367.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2" Type="http://schemas.openxmlformats.org/officeDocument/2006/relationships/image" Target="../media/image368.pn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8" Type="http://schemas.openxmlformats.org/officeDocument/2006/relationships/image" Target="../media/image375.png"/><Relationship Id="rId3" Type="http://schemas.openxmlformats.org/officeDocument/2006/relationships/image" Target="../media/image370.png"/><Relationship Id="rId7" Type="http://schemas.openxmlformats.org/officeDocument/2006/relationships/image" Target="../media/image374.png"/><Relationship Id="rId2" Type="http://schemas.openxmlformats.org/officeDocument/2006/relationships/image" Target="../media/image369.png"/><Relationship Id="rId1" Type="http://schemas.openxmlformats.org/officeDocument/2006/relationships/slideLayout" Target="../slideLayouts/slideLayout8.xml"/><Relationship Id="rId6" Type="http://schemas.openxmlformats.org/officeDocument/2006/relationships/image" Target="../media/image373.png"/><Relationship Id="rId5" Type="http://schemas.openxmlformats.org/officeDocument/2006/relationships/image" Target="../media/image372.png"/><Relationship Id="rId10" Type="http://schemas.openxmlformats.org/officeDocument/2006/relationships/image" Target="../media/image368.png"/><Relationship Id="rId4" Type="http://schemas.openxmlformats.org/officeDocument/2006/relationships/image" Target="../media/image371.png"/><Relationship Id="rId9" Type="http://schemas.openxmlformats.org/officeDocument/2006/relationships/image" Target="../media/image376.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30.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12.png"/><Relationship Id="rId17" Type="http://schemas.openxmlformats.org/officeDocument/2006/relationships/image" Target="../media/image125.png"/><Relationship Id="rId2" Type="http://schemas.openxmlformats.org/officeDocument/2006/relationships/image" Target="../media/image116.png"/><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20.png"/><Relationship Id="rId11" Type="http://schemas.openxmlformats.org/officeDocument/2006/relationships/image" Target="../media/image128.png"/><Relationship Id="rId5" Type="http://schemas.openxmlformats.org/officeDocument/2006/relationships/image" Target="../media/image119.png"/><Relationship Id="rId15" Type="http://schemas.microsoft.com/office/2007/relationships/hdphoto" Target="../media/hdphoto3.wdp"/><Relationship Id="rId10" Type="http://schemas.openxmlformats.org/officeDocument/2006/relationships/image" Target="../media/image127.emf"/><Relationship Id="rId4" Type="http://schemas.openxmlformats.org/officeDocument/2006/relationships/image" Target="../media/image118.png"/><Relationship Id="rId9" Type="http://schemas.microsoft.com/office/2007/relationships/hdphoto" Target="../media/hdphoto2.wdp"/><Relationship Id="rId14" Type="http://schemas.openxmlformats.org/officeDocument/2006/relationships/image" Target="../media/image123.png"/></Relationships>
</file>

<file path=ppt/slides/_rels/slide160.xml.rels><?xml version="1.0" encoding="UTF-8" standalone="yes"?>
<Relationships xmlns="http://schemas.openxmlformats.org/package/2006/relationships"><Relationship Id="rId2" Type="http://schemas.openxmlformats.org/officeDocument/2006/relationships/image" Target="../media/image377.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8" Type="http://schemas.openxmlformats.org/officeDocument/2006/relationships/image" Target="../media/image384.png"/><Relationship Id="rId13" Type="http://schemas.openxmlformats.org/officeDocument/2006/relationships/image" Target="../media/image389.png"/><Relationship Id="rId3" Type="http://schemas.openxmlformats.org/officeDocument/2006/relationships/image" Target="../media/image379.png"/><Relationship Id="rId7" Type="http://schemas.openxmlformats.org/officeDocument/2006/relationships/image" Target="../media/image383.png"/><Relationship Id="rId12" Type="http://schemas.openxmlformats.org/officeDocument/2006/relationships/image" Target="../media/image388.png"/><Relationship Id="rId2" Type="http://schemas.openxmlformats.org/officeDocument/2006/relationships/image" Target="../media/image378.png"/><Relationship Id="rId1" Type="http://schemas.openxmlformats.org/officeDocument/2006/relationships/slideLayout" Target="../slideLayouts/slideLayout8.xml"/><Relationship Id="rId6" Type="http://schemas.openxmlformats.org/officeDocument/2006/relationships/image" Target="../media/image382.png"/><Relationship Id="rId11" Type="http://schemas.openxmlformats.org/officeDocument/2006/relationships/image" Target="../media/image387.png"/><Relationship Id="rId5" Type="http://schemas.openxmlformats.org/officeDocument/2006/relationships/image" Target="../media/image381.png"/><Relationship Id="rId10" Type="http://schemas.openxmlformats.org/officeDocument/2006/relationships/image" Target="../media/image386.jpeg"/><Relationship Id="rId4" Type="http://schemas.openxmlformats.org/officeDocument/2006/relationships/image" Target="../media/image380.png"/><Relationship Id="rId9" Type="http://schemas.openxmlformats.org/officeDocument/2006/relationships/image" Target="../media/image385.png"/><Relationship Id="rId14" Type="http://schemas.openxmlformats.org/officeDocument/2006/relationships/image" Target="../media/image377.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4.xml.rels><?xml version="1.0" encoding="UTF-8" standalone="yes"?>
<Relationships xmlns="http://schemas.openxmlformats.org/package/2006/relationships"><Relationship Id="rId2" Type="http://schemas.openxmlformats.org/officeDocument/2006/relationships/image" Target="../media/image390.pn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92.png"/><Relationship Id="rId7" Type="http://schemas.openxmlformats.org/officeDocument/2006/relationships/image" Target="../media/image389.png"/><Relationship Id="rId2" Type="http://schemas.openxmlformats.org/officeDocument/2006/relationships/image" Target="../media/image391.png"/><Relationship Id="rId1" Type="http://schemas.openxmlformats.org/officeDocument/2006/relationships/slideLayout" Target="../slideLayouts/slideLayout8.xml"/><Relationship Id="rId6" Type="http://schemas.openxmlformats.org/officeDocument/2006/relationships/image" Target="../media/image395.png"/><Relationship Id="rId5" Type="http://schemas.openxmlformats.org/officeDocument/2006/relationships/image" Target="../media/image394.png"/><Relationship Id="rId4" Type="http://schemas.openxmlformats.org/officeDocument/2006/relationships/image" Target="../media/image393.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2" Type="http://schemas.openxmlformats.org/officeDocument/2006/relationships/image" Target="../media/image396.pn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8" Type="http://schemas.openxmlformats.org/officeDocument/2006/relationships/image" Target="../media/image402.png"/><Relationship Id="rId13" Type="http://schemas.openxmlformats.org/officeDocument/2006/relationships/image" Target="../media/image407.png"/><Relationship Id="rId3" Type="http://schemas.openxmlformats.org/officeDocument/2006/relationships/image" Target="../media/image397.png"/><Relationship Id="rId7" Type="http://schemas.openxmlformats.org/officeDocument/2006/relationships/image" Target="../media/image401.png"/><Relationship Id="rId12" Type="http://schemas.openxmlformats.org/officeDocument/2006/relationships/image" Target="../media/image406.png"/><Relationship Id="rId2" Type="http://schemas.openxmlformats.org/officeDocument/2006/relationships/image" Target="../media/image393.png"/><Relationship Id="rId1" Type="http://schemas.openxmlformats.org/officeDocument/2006/relationships/slideLayout" Target="../slideLayouts/slideLayout8.xml"/><Relationship Id="rId6" Type="http://schemas.openxmlformats.org/officeDocument/2006/relationships/image" Target="../media/image400.jpeg"/><Relationship Id="rId11" Type="http://schemas.openxmlformats.org/officeDocument/2006/relationships/image" Target="../media/image405.png"/><Relationship Id="rId5" Type="http://schemas.openxmlformats.org/officeDocument/2006/relationships/image" Target="../media/image399.jpeg"/><Relationship Id="rId15" Type="http://schemas.openxmlformats.org/officeDocument/2006/relationships/image" Target="../media/image396.png"/><Relationship Id="rId10" Type="http://schemas.openxmlformats.org/officeDocument/2006/relationships/image" Target="../media/image404.png"/><Relationship Id="rId4" Type="http://schemas.openxmlformats.org/officeDocument/2006/relationships/image" Target="../media/image398.jpeg"/><Relationship Id="rId9" Type="http://schemas.openxmlformats.org/officeDocument/2006/relationships/image" Target="../media/image403.png"/><Relationship Id="rId14" Type="http://schemas.openxmlformats.org/officeDocument/2006/relationships/image" Target="../media/image389.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3" Type="http://schemas.openxmlformats.org/officeDocument/2006/relationships/image" Target="../media/image132.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5.png"/><Relationship Id="rId2" Type="http://schemas.openxmlformats.org/officeDocument/2006/relationships/image" Target="../media/image131.png"/><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34.png"/><Relationship Id="rId15" Type="http://schemas.microsoft.com/office/2007/relationships/hdphoto" Target="../media/hdphoto3.wdp"/><Relationship Id="rId10" Type="http://schemas.openxmlformats.org/officeDocument/2006/relationships/image" Target="../media/image120.png"/><Relationship Id="rId4" Type="http://schemas.openxmlformats.org/officeDocument/2006/relationships/image" Target="../media/image133.png"/><Relationship Id="rId9" Type="http://schemas.openxmlformats.org/officeDocument/2006/relationships/image" Target="../media/image119.png"/><Relationship Id="rId14" Type="http://schemas.openxmlformats.org/officeDocument/2006/relationships/image" Target="../media/image123.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1.xml.rels><?xml version="1.0" encoding="UTF-8" standalone="yes"?>
<Relationships xmlns="http://schemas.openxmlformats.org/package/2006/relationships"><Relationship Id="rId2" Type="http://schemas.openxmlformats.org/officeDocument/2006/relationships/image" Target="../media/image396.pn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8" Type="http://schemas.openxmlformats.org/officeDocument/2006/relationships/image" Target="../media/image401.png"/><Relationship Id="rId13" Type="http://schemas.openxmlformats.org/officeDocument/2006/relationships/image" Target="../media/image416.png"/><Relationship Id="rId3" Type="http://schemas.openxmlformats.org/officeDocument/2006/relationships/image" Target="../media/image391.png"/><Relationship Id="rId7" Type="http://schemas.openxmlformats.org/officeDocument/2006/relationships/image" Target="../media/image404.png"/><Relationship Id="rId12" Type="http://schemas.openxmlformats.org/officeDocument/2006/relationships/image" Target="../media/image415.png"/><Relationship Id="rId2" Type="http://schemas.openxmlformats.org/officeDocument/2006/relationships/image" Target="../media/image408.png"/><Relationship Id="rId16" Type="http://schemas.openxmlformats.org/officeDocument/2006/relationships/image" Target="../media/image419.png"/><Relationship Id="rId1" Type="http://schemas.openxmlformats.org/officeDocument/2006/relationships/slideLayout" Target="../slideLayouts/slideLayout8.xml"/><Relationship Id="rId6" Type="http://schemas.openxmlformats.org/officeDocument/2006/relationships/image" Target="../media/image411.png"/><Relationship Id="rId11" Type="http://schemas.openxmlformats.org/officeDocument/2006/relationships/image" Target="../media/image414.png"/><Relationship Id="rId5" Type="http://schemas.openxmlformats.org/officeDocument/2006/relationships/image" Target="../media/image410.png"/><Relationship Id="rId15" Type="http://schemas.openxmlformats.org/officeDocument/2006/relationships/image" Target="../media/image418.png"/><Relationship Id="rId10" Type="http://schemas.openxmlformats.org/officeDocument/2006/relationships/image" Target="../media/image413.png"/><Relationship Id="rId4" Type="http://schemas.openxmlformats.org/officeDocument/2006/relationships/image" Target="../media/image409.png"/><Relationship Id="rId9" Type="http://schemas.openxmlformats.org/officeDocument/2006/relationships/image" Target="../media/image412.png"/><Relationship Id="rId14" Type="http://schemas.openxmlformats.org/officeDocument/2006/relationships/image" Target="../media/image417.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5.xml.rels><?xml version="1.0" encoding="UTF-8" standalone="yes"?>
<Relationships xmlns="http://schemas.openxmlformats.org/package/2006/relationships"><Relationship Id="rId2" Type="http://schemas.openxmlformats.org/officeDocument/2006/relationships/image" Target="../media/image420.emf"/><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8" Type="http://schemas.openxmlformats.org/officeDocument/2006/relationships/image" Target="../media/image389.png"/><Relationship Id="rId3" Type="http://schemas.openxmlformats.org/officeDocument/2006/relationships/image" Target="../media/image404.png"/><Relationship Id="rId7" Type="http://schemas.openxmlformats.org/officeDocument/2006/relationships/image" Target="../media/image424.png"/><Relationship Id="rId2" Type="http://schemas.openxmlformats.org/officeDocument/2006/relationships/image" Target="../media/image421.png"/><Relationship Id="rId1" Type="http://schemas.openxmlformats.org/officeDocument/2006/relationships/slideLayout" Target="../slideLayouts/slideLayout8.xml"/><Relationship Id="rId6" Type="http://schemas.openxmlformats.org/officeDocument/2006/relationships/image" Target="../media/image423.png"/><Relationship Id="rId5" Type="http://schemas.openxmlformats.org/officeDocument/2006/relationships/image" Target="../media/image422.png"/><Relationship Id="rId4" Type="http://schemas.openxmlformats.org/officeDocument/2006/relationships/image" Target="../media/image401.png"/><Relationship Id="rId9" Type="http://schemas.openxmlformats.org/officeDocument/2006/relationships/image" Target="../media/image420.emf"/></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8.xml.rels><?xml version="1.0" encoding="UTF-8" standalone="yes"?>
<Relationships xmlns="http://schemas.openxmlformats.org/package/2006/relationships"><Relationship Id="rId2" Type="http://schemas.openxmlformats.org/officeDocument/2006/relationships/image" Target="../media/image425.png"/><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8" Type="http://schemas.openxmlformats.org/officeDocument/2006/relationships/image" Target="../media/image431.png"/><Relationship Id="rId13" Type="http://schemas.openxmlformats.org/officeDocument/2006/relationships/image" Target="../media/image436.png"/><Relationship Id="rId3" Type="http://schemas.openxmlformats.org/officeDocument/2006/relationships/image" Target="../media/image426.png"/><Relationship Id="rId7" Type="http://schemas.openxmlformats.org/officeDocument/2006/relationships/image" Target="../media/image430.png"/><Relationship Id="rId12" Type="http://schemas.openxmlformats.org/officeDocument/2006/relationships/image" Target="../media/image435.png"/><Relationship Id="rId2" Type="http://schemas.openxmlformats.org/officeDocument/2006/relationships/image" Target="../media/image393.png"/><Relationship Id="rId16" Type="http://schemas.openxmlformats.org/officeDocument/2006/relationships/image" Target="../media/image425.png"/><Relationship Id="rId1" Type="http://schemas.openxmlformats.org/officeDocument/2006/relationships/slideLayout" Target="../slideLayouts/slideLayout8.xml"/><Relationship Id="rId6" Type="http://schemas.openxmlformats.org/officeDocument/2006/relationships/image" Target="../media/image429.png"/><Relationship Id="rId11" Type="http://schemas.openxmlformats.org/officeDocument/2006/relationships/image" Target="../media/image434.png"/><Relationship Id="rId5" Type="http://schemas.openxmlformats.org/officeDocument/2006/relationships/image" Target="../media/image428.png"/><Relationship Id="rId15" Type="http://schemas.openxmlformats.org/officeDocument/2006/relationships/image" Target="../media/image401.png"/><Relationship Id="rId10" Type="http://schemas.openxmlformats.org/officeDocument/2006/relationships/image" Target="../media/image433.jpeg"/><Relationship Id="rId4" Type="http://schemas.openxmlformats.org/officeDocument/2006/relationships/image" Target="../media/image427.png"/><Relationship Id="rId9" Type="http://schemas.openxmlformats.org/officeDocument/2006/relationships/image" Target="../media/image432.jpeg"/><Relationship Id="rId14" Type="http://schemas.openxmlformats.org/officeDocument/2006/relationships/image" Target="../media/image437.jpeg"/></Relationships>
</file>

<file path=ppt/slides/_rels/slide18.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4.emf"/><Relationship Id="rId3" Type="http://schemas.openxmlformats.org/officeDocument/2006/relationships/image" Target="../media/image136.png"/><Relationship Id="rId7" Type="http://schemas.openxmlformats.org/officeDocument/2006/relationships/image" Target="../media/image134.png"/><Relationship Id="rId12" Type="http://schemas.openxmlformats.org/officeDocument/2006/relationships/image" Target="../media/image120.png"/><Relationship Id="rId17" Type="http://schemas.microsoft.com/office/2007/relationships/hdphoto" Target="../media/hdphoto3.wdp"/><Relationship Id="rId2" Type="http://schemas.openxmlformats.org/officeDocument/2006/relationships/image" Target="../media/image135.png"/><Relationship Id="rId16"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33.png"/><Relationship Id="rId11" Type="http://schemas.openxmlformats.org/officeDocument/2006/relationships/image" Target="../media/image119.png"/><Relationship Id="rId5" Type="http://schemas.openxmlformats.org/officeDocument/2006/relationships/image" Target="../media/image132.png"/><Relationship Id="rId15" Type="http://schemas.microsoft.com/office/2007/relationships/hdphoto" Target="../media/hdphoto2.wdp"/><Relationship Id="rId10" Type="http://schemas.openxmlformats.org/officeDocument/2006/relationships/image" Target="../media/image118.png"/><Relationship Id="rId19" Type="http://schemas.openxmlformats.org/officeDocument/2006/relationships/image" Target="../media/image125.png"/><Relationship Id="rId4" Type="http://schemas.openxmlformats.org/officeDocument/2006/relationships/image" Target="../media/image137.png"/><Relationship Id="rId9" Type="http://schemas.openxmlformats.org/officeDocument/2006/relationships/image" Target="../media/image117.png"/><Relationship Id="rId14" Type="http://schemas.openxmlformats.org/officeDocument/2006/relationships/image" Target="../media/image122.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2.xml.rels><?xml version="1.0" encoding="UTF-8" standalone="yes"?>
<Relationships xmlns="http://schemas.openxmlformats.org/package/2006/relationships"><Relationship Id="rId2" Type="http://schemas.openxmlformats.org/officeDocument/2006/relationships/image" Target="../media/image438.pn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4.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3" Type="http://schemas.openxmlformats.org/officeDocument/2006/relationships/image" Target="../media/image439.png"/><Relationship Id="rId2" Type="http://schemas.openxmlformats.org/officeDocument/2006/relationships/image" Target="../media/image440.emf"/><Relationship Id="rId1" Type="http://schemas.openxmlformats.org/officeDocument/2006/relationships/slideLayout" Target="../slideLayouts/slideLayout8.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7.xml.rels><?xml version="1.0" encoding="UTF-8" standalone="yes"?>
<Relationships xmlns="http://schemas.openxmlformats.org/package/2006/relationships"><Relationship Id="rId2" Type="http://schemas.openxmlformats.org/officeDocument/2006/relationships/image" Target="../media/image441.emf"/><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3" Type="http://schemas.openxmlformats.org/officeDocument/2006/relationships/image" Target="../media/image442.png"/><Relationship Id="rId2" Type="http://schemas.openxmlformats.org/officeDocument/2006/relationships/image" Target="../media/image441.emf"/><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32.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31.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26.png"/><Relationship Id="rId11" Type="http://schemas.openxmlformats.org/officeDocument/2006/relationships/image" Target="../media/image120.png"/><Relationship Id="rId5" Type="http://schemas.openxmlformats.org/officeDocument/2006/relationships/image" Target="../media/image134.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33.png"/><Relationship Id="rId9" Type="http://schemas.openxmlformats.org/officeDocument/2006/relationships/image" Target="../media/image118.png"/><Relationship Id="rId14" Type="http://schemas.microsoft.com/office/2007/relationships/hdphoto" Target="../media/hdphoto2.wdp"/></Relationships>
</file>

<file path=ppt/slides/_rels/slide190.xml.rels><?xml version="1.0" encoding="UTF-8" standalone="yes"?>
<Relationships xmlns="http://schemas.openxmlformats.org/package/2006/relationships"><Relationship Id="rId2" Type="http://schemas.openxmlformats.org/officeDocument/2006/relationships/image" Target="../media/image441.emf"/><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image" Target="../media/image443.png"/><Relationship Id="rId1" Type="http://schemas.openxmlformats.org/officeDocument/2006/relationships/slideLayout" Target="../slideLayouts/slideLayout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3.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image" Target="../media/image445.png"/><Relationship Id="rId1" Type="http://schemas.openxmlformats.org/officeDocument/2006/relationships/slideLayout" Target="../slideLayouts/slideLayout8.xml"/><Relationship Id="rId5" Type="http://schemas.openxmlformats.org/officeDocument/2006/relationships/image" Target="../media/image448.png"/><Relationship Id="rId4" Type="http://schemas.openxmlformats.org/officeDocument/2006/relationships/image" Target="../media/image447.png"/></Relationships>
</file>

<file path=ppt/slides/_rels/slide194.xml.rels><?xml version="1.0" encoding="UTF-8" standalone="yes"?>
<Relationships xmlns="http://schemas.openxmlformats.org/package/2006/relationships"><Relationship Id="rId3" Type="http://schemas.openxmlformats.org/officeDocument/2006/relationships/image" Target="../media/image450.jpeg"/><Relationship Id="rId2" Type="http://schemas.openxmlformats.org/officeDocument/2006/relationships/image" Target="../media/image449.jpeg"/><Relationship Id="rId1" Type="http://schemas.openxmlformats.org/officeDocument/2006/relationships/slideLayout" Target="../slideLayouts/slideLayout8.xml"/><Relationship Id="rId4" Type="http://schemas.openxmlformats.org/officeDocument/2006/relationships/image" Target="../media/image451.png"/></Relationships>
</file>

<file path=ppt/slides/_rels/slide195.xml.rels><?xml version="1.0" encoding="UTF-8" standalone="yes"?>
<Relationships xmlns="http://schemas.openxmlformats.org/package/2006/relationships"><Relationship Id="rId2" Type="http://schemas.openxmlformats.org/officeDocument/2006/relationships/image" Target="../media/image441.emf"/><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3" Type="http://schemas.openxmlformats.org/officeDocument/2006/relationships/image" Target="../media/image453.png"/><Relationship Id="rId2" Type="http://schemas.openxmlformats.org/officeDocument/2006/relationships/image" Target="../media/image452.png"/><Relationship Id="rId1" Type="http://schemas.openxmlformats.org/officeDocument/2006/relationships/slideLayout" Target="../slideLayouts/slideLayout8.xml"/><Relationship Id="rId5" Type="http://schemas.openxmlformats.org/officeDocument/2006/relationships/image" Target="../media/image455.png"/><Relationship Id="rId4" Type="http://schemas.openxmlformats.org/officeDocument/2006/relationships/image" Target="../media/image454.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9.xml.rels><?xml version="1.0" encoding="UTF-8" standalone="yes"?>
<Relationships xmlns="http://schemas.openxmlformats.org/package/2006/relationships"><Relationship Id="rId2" Type="http://schemas.openxmlformats.org/officeDocument/2006/relationships/image" Target="../media/image441.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image" Target="../media/image12.png"/><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9.xml"/><Relationship Id="rId6" Type="http://schemas.openxmlformats.org/officeDocument/2006/relationships/image" Target="../media/image16.png"/><Relationship Id="rId11" Type="http://schemas.openxmlformats.org/officeDocument/2006/relationships/image" Target="../media/image21.emf"/><Relationship Id="rId24" Type="http://schemas.openxmlformats.org/officeDocument/2006/relationships/image" Target="../media/image34.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20.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38.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41.emf"/><Relationship Id="rId11" Type="http://schemas.openxmlformats.org/officeDocument/2006/relationships/image" Target="../media/image120.png"/><Relationship Id="rId5" Type="http://schemas.openxmlformats.org/officeDocument/2006/relationships/image" Target="../media/image140.emf"/><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39.png"/><Relationship Id="rId9" Type="http://schemas.openxmlformats.org/officeDocument/2006/relationships/image" Target="../media/image118.png"/><Relationship Id="rId14" Type="http://schemas.microsoft.com/office/2007/relationships/hdphoto" Target="../media/hdphoto2.wdp"/></Relationships>
</file>

<file path=ppt/slides/_rels/slide200.xml.rels><?xml version="1.0" encoding="UTF-8" standalone="yes"?>
<Relationships xmlns="http://schemas.openxmlformats.org/package/2006/relationships"><Relationship Id="rId3" Type="http://schemas.openxmlformats.org/officeDocument/2006/relationships/image" Target="../media/image457.png"/><Relationship Id="rId2" Type="http://schemas.openxmlformats.org/officeDocument/2006/relationships/image" Target="../media/image456.png"/><Relationship Id="rId1" Type="http://schemas.openxmlformats.org/officeDocument/2006/relationships/slideLayout" Target="../slideLayouts/slideLayout8.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2.xml.rels><?xml version="1.0" encoding="UTF-8" standalone="yes"?>
<Relationships xmlns="http://schemas.openxmlformats.org/package/2006/relationships"><Relationship Id="rId2" Type="http://schemas.openxmlformats.org/officeDocument/2006/relationships/image" Target="../media/image458.emf"/><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3" Type="http://schemas.openxmlformats.org/officeDocument/2006/relationships/image" Target="../media/image459.png"/><Relationship Id="rId2" Type="http://schemas.openxmlformats.org/officeDocument/2006/relationships/image" Target="../media/image458.emf"/><Relationship Id="rId1" Type="http://schemas.openxmlformats.org/officeDocument/2006/relationships/slideLayout" Target="../slideLayouts/slideLayout8.xml"/></Relationships>
</file>

<file path=ppt/slides/_rels/slide204.xml.rels><?xml version="1.0" encoding="UTF-8" standalone="yes"?>
<Relationships xmlns="http://schemas.openxmlformats.org/package/2006/relationships"><Relationship Id="rId2" Type="http://schemas.openxmlformats.org/officeDocument/2006/relationships/image" Target="../media/image460.emf"/><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3" Type="http://schemas.openxmlformats.org/officeDocument/2006/relationships/image" Target="../media/image459.png"/><Relationship Id="rId2" Type="http://schemas.openxmlformats.org/officeDocument/2006/relationships/image" Target="../media/image460.emf"/><Relationship Id="rId1" Type="http://schemas.openxmlformats.org/officeDocument/2006/relationships/slideLayout" Target="../slideLayouts/slideLayout8.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8.xml.rels><?xml version="1.0" encoding="UTF-8" standalone="yes"?>
<Relationships xmlns="http://schemas.openxmlformats.org/package/2006/relationships"><Relationship Id="rId2" Type="http://schemas.openxmlformats.org/officeDocument/2006/relationships/image" Target="../media/image461.png"/><Relationship Id="rId1" Type="http://schemas.openxmlformats.org/officeDocument/2006/relationships/slideLayout" Target="../slideLayouts/slideLayout8.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18" Type="http://schemas.openxmlformats.org/officeDocument/2006/relationships/image" Target="../media/image124.emf"/><Relationship Id="rId3" Type="http://schemas.openxmlformats.org/officeDocument/2006/relationships/image" Target="../media/image112.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43.png"/><Relationship Id="rId2" Type="http://schemas.openxmlformats.org/officeDocument/2006/relationships/image" Target="../media/image138.png"/><Relationship Id="rId16" Type="http://schemas.openxmlformats.org/officeDocument/2006/relationships/image" Target="../media/image142.png"/><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40.emf"/><Relationship Id="rId15" Type="http://schemas.microsoft.com/office/2007/relationships/hdphoto" Target="../media/hdphoto3.wdp"/><Relationship Id="rId10" Type="http://schemas.openxmlformats.org/officeDocument/2006/relationships/image" Target="../media/image120.png"/><Relationship Id="rId19" Type="http://schemas.openxmlformats.org/officeDocument/2006/relationships/image" Target="../media/image125.png"/><Relationship Id="rId4" Type="http://schemas.openxmlformats.org/officeDocument/2006/relationships/image" Target="../media/image139.png"/><Relationship Id="rId9" Type="http://schemas.openxmlformats.org/officeDocument/2006/relationships/image" Target="../media/image119.png"/><Relationship Id="rId14" Type="http://schemas.openxmlformats.org/officeDocument/2006/relationships/image" Target="../media/image123.png"/></Relationships>
</file>

<file path=ppt/slides/_rels/slide22.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45.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44.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34.png"/><Relationship Id="rId11" Type="http://schemas.openxmlformats.org/officeDocument/2006/relationships/image" Target="../media/image120.png"/><Relationship Id="rId5" Type="http://schemas.openxmlformats.org/officeDocument/2006/relationships/image" Target="../media/image133.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32.png"/><Relationship Id="rId9" Type="http://schemas.openxmlformats.org/officeDocument/2006/relationships/image" Target="../media/image118.png"/><Relationship Id="rId14" Type="http://schemas.microsoft.com/office/2007/relationships/hdphoto" Target="../media/hdphoto2.wdp"/></Relationships>
</file>

<file path=ppt/slides/_rels/slide23.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47.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46.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33.png"/><Relationship Id="rId11" Type="http://schemas.openxmlformats.org/officeDocument/2006/relationships/image" Target="../media/image120.png"/><Relationship Id="rId5" Type="http://schemas.openxmlformats.org/officeDocument/2006/relationships/image" Target="../media/image132.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37.png"/><Relationship Id="rId9" Type="http://schemas.openxmlformats.org/officeDocument/2006/relationships/image" Target="../media/image118.png"/><Relationship Id="rId14" Type="http://schemas.microsoft.com/office/2007/relationships/hdphoto" Target="../media/hdphoto2.wdp"/></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3.png"/><Relationship Id="rId3" Type="http://schemas.openxmlformats.org/officeDocument/2006/relationships/image" Target="../media/image132.png"/><Relationship Id="rId7" Type="http://schemas.openxmlformats.org/officeDocument/2006/relationships/image" Target="../media/image118.png"/><Relationship Id="rId12" Type="http://schemas.microsoft.com/office/2007/relationships/hdphoto" Target="../media/hdphoto2.wdp"/><Relationship Id="rId2" Type="http://schemas.openxmlformats.org/officeDocument/2006/relationships/image" Target="../media/image148.png"/><Relationship Id="rId16"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24.emf"/><Relationship Id="rId10" Type="http://schemas.openxmlformats.org/officeDocument/2006/relationships/image" Target="../media/image121.png"/><Relationship Id="rId4" Type="http://schemas.openxmlformats.org/officeDocument/2006/relationships/image" Target="../media/image149.png"/><Relationship Id="rId9" Type="http://schemas.openxmlformats.org/officeDocument/2006/relationships/image" Target="../media/image120.png"/><Relationship Id="rId14" Type="http://schemas.microsoft.com/office/2007/relationships/hdphoto" Target="../media/hdphoto3.wdp"/></Relationships>
</file>

<file path=ppt/slides/_rels/slide25.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4.emf"/><Relationship Id="rId3" Type="http://schemas.openxmlformats.org/officeDocument/2006/relationships/image" Target="../media/image145.png"/><Relationship Id="rId7" Type="http://schemas.openxmlformats.org/officeDocument/2006/relationships/image" Target="../media/image134.png"/><Relationship Id="rId12" Type="http://schemas.openxmlformats.org/officeDocument/2006/relationships/image" Target="../media/image120.png"/><Relationship Id="rId17" Type="http://schemas.microsoft.com/office/2007/relationships/hdphoto" Target="../media/hdphoto3.wdp"/><Relationship Id="rId2" Type="http://schemas.openxmlformats.org/officeDocument/2006/relationships/image" Target="../media/image144.png"/><Relationship Id="rId16"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50.png"/><Relationship Id="rId11" Type="http://schemas.openxmlformats.org/officeDocument/2006/relationships/image" Target="../media/image119.png"/><Relationship Id="rId5" Type="http://schemas.openxmlformats.org/officeDocument/2006/relationships/image" Target="../media/image133.png"/><Relationship Id="rId15" Type="http://schemas.microsoft.com/office/2007/relationships/hdphoto" Target="../media/hdphoto2.wdp"/><Relationship Id="rId10" Type="http://schemas.openxmlformats.org/officeDocument/2006/relationships/image" Target="../media/image118.png"/><Relationship Id="rId19" Type="http://schemas.openxmlformats.org/officeDocument/2006/relationships/image" Target="../media/image125.png"/><Relationship Id="rId4" Type="http://schemas.openxmlformats.org/officeDocument/2006/relationships/image" Target="../media/image132.png"/><Relationship Id="rId9" Type="http://schemas.openxmlformats.org/officeDocument/2006/relationships/image" Target="../media/image117.png"/><Relationship Id="rId14" Type="http://schemas.openxmlformats.org/officeDocument/2006/relationships/image" Target="../media/image122.png"/></Relationships>
</file>

<file path=ppt/slides/_rels/slide26.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20.png"/><Relationship Id="rId18" Type="http://schemas.microsoft.com/office/2007/relationships/hdphoto" Target="../media/hdphoto3.wdp"/><Relationship Id="rId3" Type="http://schemas.openxmlformats.org/officeDocument/2006/relationships/image" Target="../media/image147.png"/><Relationship Id="rId7" Type="http://schemas.openxmlformats.org/officeDocument/2006/relationships/image" Target="../media/image150.pn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image" Target="../media/image146.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33.png"/><Relationship Id="rId11" Type="http://schemas.openxmlformats.org/officeDocument/2006/relationships/image" Target="../media/image118.png"/><Relationship Id="rId5" Type="http://schemas.openxmlformats.org/officeDocument/2006/relationships/image" Target="../media/image132.png"/><Relationship Id="rId15" Type="http://schemas.openxmlformats.org/officeDocument/2006/relationships/image" Target="../media/image122.png"/><Relationship Id="rId10" Type="http://schemas.openxmlformats.org/officeDocument/2006/relationships/image" Target="../media/image117.png"/><Relationship Id="rId19" Type="http://schemas.openxmlformats.org/officeDocument/2006/relationships/image" Target="../media/image124.emf"/><Relationship Id="rId4" Type="http://schemas.openxmlformats.org/officeDocument/2006/relationships/image" Target="../media/image137.png"/><Relationship Id="rId9" Type="http://schemas.openxmlformats.org/officeDocument/2006/relationships/image" Target="../media/image116.png"/><Relationship Id="rId14" Type="http://schemas.openxmlformats.org/officeDocument/2006/relationships/image" Target="../media/image121.png"/></Relationships>
</file>

<file path=ppt/slides/_rels/slide27.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3.png"/><Relationship Id="rId3" Type="http://schemas.openxmlformats.org/officeDocument/2006/relationships/image" Target="../media/image152.png"/><Relationship Id="rId7" Type="http://schemas.openxmlformats.org/officeDocument/2006/relationships/image" Target="../media/image118.png"/><Relationship Id="rId12" Type="http://schemas.microsoft.com/office/2007/relationships/hdphoto" Target="../media/hdphoto2.wdp"/><Relationship Id="rId17" Type="http://schemas.openxmlformats.org/officeDocument/2006/relationships/image" Target="../media/image125.png"/><Relationship Id="rId2" Type="http://schemas.openxmlformats.org/officeDocument/2006/relationships/image" Target="../media/image151.emf"/><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43.png"/><Relationship Id="rId10" Type="http://schemas.openxmlformats.org/officeDocument/2006/relationships/image" Target="../media/image121.png"/><Relationship Id="rId4" Type="http://schemas.openxmlformats.org/officeDocument/2006/relationships/image" Target="../media/image112.png"/><Relationship Id="rId9" Type="http://schemas.openxmlformats.org/officeDocument/2006/relationships/image" Target="../media/image120.png"/><Relationship Id="rId14" Type="http://schemas.microsoft.com/office/2007/relationships/hdphoto" Target="../media/hdphoto3.wdp"/></Relationships>
</file>

<file path=ppt/slides/_rels/slide28.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53.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32.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34.png"/><Relationship Id="rId11" Type="http://schemas.openxmlformats.org/officeDocument/2006/relationships/image" Target="../media/image120.png"/><Relationship Id="rId5" Type="http://schemas.openxmlformats.org/officeDocument/2006/relationships/image" Target="../media/image149.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54.png"/><Relationship Id="rId9" Type="http://schemas.openxmlformats.org/officeDocument/2006/relationships/image" Target="../media/image118.png"/><Relationship Id="rId14" Type="http://schemas.microsoft.com/office/2007/relationships/hdphoto" Target="../media/hdphoto2.wdp"/></Relationships>
</file>

<file path=ppt/slides/_rels/slide29.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4.emf"/><Relationship Id="rId3" Type="http://schemas.openxmlformats.org/officeDocument/2006/relationships/image" Target="../media/image156.png"/><Relationship Id="rId7" Type="http://schemas.openxmlformats.org/officeDocument/2006/relationships/image" Target="../media/image150.png"/><Relationship Id="rId12" Type="http://schemas.openxmlformats.org/officeDocument/2006/relationships/image" Target="../media/image120.png"/><Relationship Id="rId17" Type="http://schemas.microsoft.com/office/2007/relationships/hdphoto" Target="../media/hdphoto3.wdp"/><Relationship Id="rId2" Type="http://schemas.openxmlformats.org/officeDocument/2006/relationships/image" Target="../media/image155.png"/><Relationship Id="rId16"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33.png"/><Relationship Id="rId11" Type="http://schemas.openxmlformats.org/officeDocument/2006/relationships/image" Target="../media/image119.png"/><Relationship Id="rId5" Type="http://schemas.openxmlformats.org/officeDocument/2006/relationships/image" Target="../media/image157.png"/><Relationship Id="rId15" Type="http://schemas.microsoft.com/office/2007/relationships/hdphoto" Target="../media/hdphoto2.wdp"/><Relationship Id="rId10" Type="http://schemas.openxmlformats.org/officeDocument/2006/relationships/image" Target="../media/image118.png"/><Relationship Id="rId19" Type="http://schemas.openxmlformats.org/officeDocument/2006/relationships/image" Target="../media/image125.png"/><Relationship Id="rId4" Type="http://schemas.openxmlformats.org/officeDocument/2006/relationships/image" Target="../media/image137.png"/><Relationship Id="rId9" Type="http://schemas.openxmlformats.org/officeDocument/2006/relationships/image" Target="../media/image117.png"/><Relationship Id="rId14" Type="http://schemas.openxmlformats.org/officeDocument/2006/relationships/image" Target="../media/image122.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26" Type="http://schemas.openxmlformats.org/officeDocument/2006/relationships/image" Target="../media/image59.png"/><Relationship Id="rId3" Type="http://schemas.openxmlformats.org/officeDocument/2006/relationships/image" Target="../media/image36.png"/><Relationship Id="rId21" Type="http://schemas.openxmlformats.org/officeDocument/2006/relationships/image" Target="../media/image54.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5" Type="http://schemas.openxmlformats.org/officeDocument/2006/relationships/image" Target="../media/image58.png"/><Relationship Id="rId33" Type="http://schemas.openxmlformats.org/officeDocument/2006/relationships/image" Target="../media/image66.png"/><Relationship Id="rId2" Type="http://schemas.openxmlformats.org/officeDocument/2006/relationships/image" Target="../media/image35.png"/><Relationship Id="rId16" Type="http://schemas.openxmlformats.org/officeDocument/2006/relationships/image" Target="../media/image49.png"/><Relationship Id="rId20" Type="http://schemas.openxmlformats.org/officeDocument/2006/relationships/image" Target="../media/image53.png"/><Relationship Id="rId29" Type="http://schemas.openxmlformats.org/officeDocument/2006/relationships/image" Target="../media/image62.png"/><Relationship Id="rId1" Type="http://schemas.openxmlformats.org/officeDocument/2006/relationships/slideLayout" Target="../slideLayouts/slideLayout25.xml"/><Relationship Id="rId6" Type="http://schemas.openxmlformats.org/officeDocument/2006/relationships/image" Target="../media/image39.png"/><Relationship Id="rId11" Type="http://schemas.openxmlformats.org/officeDocument/2006/relationships/image" Target="../media/image44.png"/><Relationship Id="rId24" Type="http://schemas.openxmlformats.org/officeDocument/2006/relationships/image" Target="../media/image57.png"/><Relationship Id="rId32" Type="http://schemas.openxmlformats.org/officeDocument/2006/relationships/image" Target="../media/image65.png"/><Relationship Id="rId5" Type="http://schemas.openxmlformats.org/officeDocument/2006/relationships/image" Target="../media/image38.png"/><Relationship Id="rId15" Type="http://schemas.openxmlformats.org/officeDocument/2006/relationships/image" Target="../media/image48.png"/><Relationship Id="rId23" Type="http://schemas.openxmlformats.org/officeDocument/2006/relationships/image" Target="../media/image56.png"/><Relationship Id="rId28" Type="http://schemas.openxmlformats.org/officeDocument/2006/relationships/image" Target="../media/image61.png"/><Relationship Id="rId10" Type="http://schemas.openxmlformats.org/officeDocument/2006/relationships/image" Target="../media/image43.png"/><Relationship Id="rId19" Type="http://schemas.openxmlformats.org/officeDocument/2006/relationships/image" Target="../media/image52.png"/><Relationship Id="rId31" Type="http://schemas.openxmlformats.org/officeDocument/2006/relationships/image" Target="../media/image64.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 Id="rId22" Type="http://schemas.openxmlformats.org/officeDocument/2006/relationships/image" Target="../media/image55.png"/><Relationship Id="rId27" Type="http://schemas.openxmlformats.org/officeDocument/2006/relationships/image" Target="../media/image60.png"/><Relationship Id="rId30" Type="http://schemas.openxmlformats.org/officeDocument/2006/relationships/image" Target="../media/image63.png"/></Relationships>
</file>

<file path=ppt/slides/_rels/slide30.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4.emf"/><Relationship Id="rId3" Type="http://schemas.openxmlformats.org/officeDocument/2006/relationships/image" Target="../media/image159.png"/><Relationship Id="rId7" Type="http://schemas.openxmlformats.org/officeDocument/2006/relationships/image" Target="../media/image150.png"/><Relationship Id="rId12" Type="http://schemas.openxmlformats.org/officeDocument/2006/relationships/image" Target="../media/image120.png"/><Relationship Id="rId17" Type="http://schemas.microsoft.com/office/2007/relationships/hdphoto" Target="../media/hdphoto3.wdp"/><Relationship Id="rId2" Type="http://schemas.openxmlformats.org/officeDocument/2006/relationships/image" Target="../media/image158.png"/><Relationship Id="rId16"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60.png"/><Relationship Id="rId11" Type="http://schemas.openxmlformats.org/officeDocument/2006/relationships/image" Target="../media/image119.png"/><Relationship Id="rId5" Type="http://schemas.openxmlformats.org/officeDocument/2006/relationships/image" Target="../media/image133.png"/><Relationship Id="rId15" Type="http://schemas.microsoft.com/office/2007/relationships/hdphoto" Target="../media/hdphoto2.wdp"/><Relationship Id="rId10" Type="http://schemas.openxmlformats.org/officeDocument/2006/relationships/image" Target="../media/image118.png"/><Relationship Id="rId19" Type="http://schemas.openxmlformats.org/officeDocument/2006/relationships/image" Target="../media/image125.png"/><Relationship Id="rId4" Type="http://schemas.openxmlformats.org/officeDocument/2006/relationships/image" Target="../media/image137.png"/><Relationship Id="rId9" Type="http://schemas.openxmlformats.org/officeDocument/2006/relationships/image" Target="../media/image117.png"/><Relationship Id="rId14" Type="http://schemas.openxmlformats.org/officeDocument/2006/relationships/image" Target="../media/image122.png"/></Relationships>
</file>

<file path=ppt/slides/_rels/slide3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8.xml"/><Relationship Id="rId5" Type="http://schemas.openxmlformats.org/officeDocument/2006/relationships/image" Target="../media/image163.png"/><Relationship Id="rId4" Type="http://schemas.openxmlformats.org/officeDocument/2006/relationships/image" Target="../media/image132.png"/></Relationships>
</file>

<file path=ppt/slides/_rels/slide3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64.png"/><Relationship Id="rId1" Type="http://schemas.openxmlformats.org/officeDocument/2006/relationships/slideLayout" Target="../slideLayouts/slideLayout8.xml"/><Relationship Id="rId4" Type="http://schemas.openxmlformats.org/officeDocument/2006/relationships/image" Target="../media/image163.png"/></Relationships>
</file>

<file path=ppt/slides/_rels/slide33.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8.xml"/><Relationship Id="rId6" Type="http://schemas.openxmlformats.org/officeDocument/2006/relationships/image" Target="../media/image163.png"/><Relationship Id="rId5" Type="http://schemas.openxmlformats.org/officeDocument/2006/relationships/image" Target="../media/image133.png"/><Relationship Id="rId4" Type="http://schemas.openxmlformats.org/officeDocument/2006/relationships/image" Target="../media/image132.png"/></Relationships>
</file>

<file path=ppt/slides/_rels/slide3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8.xml"/><Relationship Id="rId5" Type="http://schemas.openxmlformats.org/officeDocument/2006/relationships/image" Target="../media/image163.png"/><Relationship Id="rId4" Type="http://schemas.openxmlformats.org/officeDocument/2006/relationships/image" Target="../media/image132.png"/></Relationships>
</file>

<file path=ppt/slides/_rels/slide35.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99.png"/><Relationship Id="rId3" Type="http://schemas.openxmlformats.org/officeDocument/2006/relationships/image" Target="../media/image170.png"/><Relationship Id="rId7" Type="http://schemas.openxmlformats.org/officeDocument/2006/relationships/image" Target="../media/image174.png"/><Relationship Id="rId12" Type="http://schemas.openxmlformats.org/officeDocument/2006/relationships/image" Target="../media/image98.png"/><Relationship Id="rId2" Type="http://schemas.openxmlformats.org/officeDocument/2006/relationships/image" Target="../media/image169.png"/><Relationship Id="rId16" Type="http://schemas.openxmlformats.org/officeDocument/2006/relationships/image" Target="../media/image178.png"/><Relationship Id="rId1" Type="http://schemas.openxmlformats.org/officeDocument/2006/relationships/slideLayout" Target="../slideLayouts/slideLayout8.xml"/><Relationship Id="rId6" Type="http://schemas.openxmlformats.org/officeDocument/2006/relationships/image" Target="../media/image173.png"/><Relationship Id="rId11" Type="http://schemas.openxmlformats.org/officeDocument/2006/relationships/image" Target="../media/image97.png"/><Relationship Id="rId5" Type="http://schemas.openxmlformats.org/officeDocument/2006/relationships/image" Target="../media/image172.png"/><Relationship Id="rId15" Type="http://schemas.openxmlformats.org/officeDocument/2006/relationships/image" Target="../media/image177.png"/><Relationship Id="rId10" Type="http://schemas.openxmlformats.org/officeDocument/2006/relationships/image" Target="../media/image175.jpeg"/><Relationship Id="rId4" Type="http://schemas.openxmlformats.org/officeDocument/2006/relationships/image" Target="../media/image171.jpeg"/><Relationship Id="rId9" Type="http://schemas.openxmlformats.org/officeDocument/2006/relationships/image" Target="../media/image101.png"/><Relationship Id="rId14" Type="http://schemas.openxmlformats.org/officeDocument/2006/relationships/image" Target="../media/image17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57.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79.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50.png"/><Relationship Id="rId11" Type="http://schemas.openxmlformats.org/officeDocument/2006/relationships/image" Target="../media/image120.png"/><Relationship Id="rId5" Type="http://schemas.openxmlformats.org/officeDocument/2006/relationships/image" Target="../media/image181.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80.png"/><Relationship Id="rId9" Type="http://schemas.openxmlformats.org/officeDocument/2006/relationships/image" Target="../media/image118.png"/><Relationship Id="rId14" Type="http://schemas.microsoft.com/office/2007/relationships/hdphoto" Target="../media/hdphoto2.wdp"/></Relationships>
</file>

<file path=ppt/slides/_rels/slide39.xml.rels><?xml version="1.0" encoding="UTF-8" standalone="yes"?>
<Relationships xmlns="http://schemas.openxmlformats.org/package/2006/relationships"><Relationship Id="rId8" Type="http://schemas.openxmlformats.org/officeDocument/2006/relationships/image" Target="../media/image118.png"/><Relationship Id="rId13" Type="http://schemas.microsoft.com/office/2007/relationships/hdphoto" Target="../media/hdphoto2.wdp"/><Relationship Id="rId3" Type="http://schemas.openxmlformats.org/officeDocument/2006/relationships/image" Target="../media/image157.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5.png"/><Relationship Id="rId2" Type="http://schemas.openxmlformats.org/officeDocument/2006/relationships/image" Target="../media/image182.png"/><Relationship Id="rId16"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50.png"/><Relationship Id="rId15" Type="http://schemas.microsoft.com/office/2007/relationships/hdphoto" Target="../media/hdphoto3.wdp"/><Relationship Id="rId10" Type="http://schemas.openxmlformats.org/officeDocument/2006/relationships/image" Target="../media/image120.png"/><Relationship Id="rId4" Type="http://schemas.openxmlformats.org/officeDocument/2006/relationships/image" Target="../media/image181.png"/><Relationship Id="rId9" Type="http://schemas.openxmlformats.org/officeDocument/2006/relationships/image" Target="../media/image119.png"/><Relationship Id="rId14" Type="http://schemas.openxmlformats.org/officeDocument/2006/relationships/image" Target="../media/image1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37.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83.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50.png"/><Relationship Id="rId11" Type="http://schemas.openxmlformats.org/officeDocument/2006/relationships/image" Target="../media/image120.png"/><Relationship Id="rId5" Type="http://schemas.openxmlformats.org/officeDocument/2006/relationships/image" Target="../media/image181.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57.png"/><Relationship Id="rId9" Type="http://schemas.openxmlformats.org/officeDocument/2006/relationships/image" Target="../media/image118.png"/><Relationship Id="rId14" Type="http://schemas.microsoft.com/office/2007/relationships/hdphoto" Target="../media/hdphoto2.wdp"/></Relationships>
</file>

<file path=ppt/slides/_rels/slide41.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88.png"/><Relationship Id="rId18" Type="http://schemas.openxmlformats.org/officeDocument/2006/relationships/image" Target="../media/image121.png"/><Relationship Id="rId3" Type="http://schemas.openxmlformats.org/officeDocument/2006/relationships/image" Target="../media/image116.png"/><Relationship Id="rId7" Type="http://schemas.openxmlformats.org/officeDocument/2006/relationships/image" Target="../media/image187.png"/><Relationship Id="rId12" Type="http://schemas.openxmlformats.org/officeDocument/2006/relationships/image" Target="../media/image125.png"/><Relationship Id="rId17" Type="http://schemas.openxmlformats.org/officeDocument/2006/relationships/image" Target="../media/image120.png"/><Relationship Id="rId2" Type="http://schemas.openxmlformats.org/officeDocument/2006/relationships/image" Target="../media/image184.png"/><Relationship Id="rId16" Type="http://schemas.openxmlformats.org/officeDocument/2006/relationships/image" Target="../media/image119.png"/><Relationship Id="rId20" Type="http://schemas.microsoft.com/office/2007/relationships/hdphoto" Target="../media/hdphoto2.wdp"/><Relationship Id="rId1" Type="http://schemas.openxmlformats.org/officeDocument/2006/relationships/slideLayout" Target="../slideLayouts/slideLayout21.xml"/><Relationship Id="rId6" Type="http://schemas.openxmlformats.org/officeDocument/2006/relationships/image" Target="../media/image186.png"/><Relationship Id="rId11" Type="http://schemas.openxmlformats.org/officeDocument/2006/relationships/image" Target="../media/image124.emf"/><Relationship Id="rId5" Type="http://schemas.openxmlformats.org/officeDocument/2006/relationships/image" Target="../media/image157.png"/><Relationship Id="rId15" Type="http://schemas.openxmlformats.org/officeDocument/2006/relationships/image" Target="../media/image118.png"/><Relationship Id="rId10" Type="http://schemas.microsoft.com/office/2007/relationships/hdphoto" Target="../media/hdphoto3.wdp"/><Relationship Id="rId19" Type="http://schemas.openxmlformats.org/officeDocument/2006/relationships/image" Target="../media/image122.png"/><Relationship Id="rId4" Type="http://schemas.openxmlformats.org/officeDocument/2006/relationships/image" Target="../media/image185.png"/><Relationship Id="rId9" Type="http://schemas.openxmlformats.org/officeDocument/2006/relationships/image" Target="../media/image123.png"/><Relationship Id="rId14" Type="http://schemas.openxmlformats.org/officeDocument/2006/relationships/image" Target="../media/image117.png"/></Relationships>
</file>

<file path=ppt/slides/_rels/slide4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8.xml"/><Relationship Id="rId5" Type="http://schemas.openxmlformats.org/officeDocument/2006/relationships/image" Target="../media/image163.png"/><Relationship Id="rId4" Type="http://schemas.openxmlformats.org/officeDocument/2006/relationships/image" Target="../media/image160.png"/></Relationships>
</file>

<file path=ppt/slides/_rels/slide43.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5.png"/><Relationship Id="rId3" Type="http://schemas.openxmlformats.org/officeDocument/2006/relationships/image" Target="../media/image181.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4.emf"/><Relationship Id="rId2" Type="http://schemas.openxmlformats.org/officeDocument/2006/relationships/image" Target="../media/image191.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30.png"/><Relationship Id="rId11" Type="http://schemas.openxmlformats.org/officeDocument/2006/relationships/image" Target="../media/image120.png"/><Relationship Id="rId5" Type="http://schemas.openxmlformats.org/officeDocument/2006/relationships/image" Target="../media/image185.png"/><Relationship Id="rId15" Type="http://schemas.openxmlformats.org/officeDocument/2006/relationships/image" Target="../media/image123.png"/><Relationship Id="rId10" Type="http://schemas.openxmlformats.org/officeDocument/2006/relationships/image" Target="../media/image119.png"/><Relationship Id="rId19" Type="http://schemas.openxmlformats.org/officeDocument/2006/relationships/image" Target="../media/image192.png"/><Relationship Id="rId4" Type="http://schemas.openxmlformats.org/officeDocument/2006/relationships/image" Target="../media/image157.png"/><Relationship Id="rId9" Type="http://schemas.openxmlformats.org/officeDocument/2006/relationships/image" Target="../media/image118.png"/><Relationship Id="rId14" Type="http://schemas.microsoft.com/office/2007/relationships/hdphoto" Target="../media/hdphoto2.wdp"/></Relationships>
</file>

<file path=ppt/slides/_rels/slide44.xml.rels><?xml version="1.0" encoding="UTF-8" standalone="yes"?>
<Relationships xmlns="http://schemas.openxmlformats.org/package/2006/relationships"><Relationship Id="rId8" Type="http://schemas.openxmlformats.org/officeDocument/2006/relationships/image" Target="../media/image185.png"/><Relationship Id="rId13" Type="http://schemas.openxmlformats.org/officeDocument/2006/relationships/image" Target="../media/image118.png"/><Relationship Id="rId18" Type="http://schemas.microsoft.com/office/2007/relationships/hdphoto" Target="../media/hdphoto2.wdp"/><Relationship Id="rId3" Type="http://schemas.openxmlformats.org/officeDocument/2006/relationships/image" Target="../media/image194.png"/><Relationship Id="rId21" Type="http://schemas.openxmlformats.org/officeDocument/2006/relationships/image" Target="../media/image124.emf"/><Relationship Id="rId7" Type="http://schemas.openxmlformats.org/officeDocument/2006/relationships/image" Target="../media/image137.png"/><Relationship Id="rId12" Type="http://schemas.openxmlformats.org/officeDocument/2006/relationships/image" Target="../media/image117.png"/><Relationship Id="rId17" Type="http://schemas.openxmlformats.org/officeDocument/2006/relationships/image" Target="../media/image122.png"/><Relationship Id="rId2" Type="http://schemas.openxmlformats.org/officeDocument/2006/relationships/image" Target="../media/image193.png"/><Relationship Id="rId16" Type="http://schemas.openxmlformats.org/officeDocument/2006/relationships/image" Target="../media/image121.png"/><Relationship Id="rId20"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57.png"/><Relationship Id="rId11" Type="http://schemas.openxmlformats.org/officeDocument/2006/relationships/image" Target="../media/image116.png"/><Relationship Id="rId5" Type="http://schemas.openxmlformats.org/officeDocument/2006/relationships/image" Target="../media/image181.png"/><Relationship Id="rId15" Type="http://schemas.openxmlformats.org/officeDocument/2006/relationships/image" Target="../media/image120.png"/><Relationship Id="rId10" Type="http://schemas.openxmlformats.org/officeDocument/2006/relationships/image" Target="../media/image130.png"/><Relationship Id="rId19" Type="http://schemas.openxmlformats.org/officeDocument/2006/relationships/image" Target="../media/image123.png"/><Relationship Id="rId4" Type="http://schemas.openxmlformats.org/officeDocument/2006/relationships/image" Target="../media/image192.png"/><Relationship Id="rId9" Type="http://schemas.openxmlformats.org/officeDocument/2006/relationships/image" Target="../media/image195.png"/><Relationship Id="rId14" Type="http://schemas.openxmlformats.org/officeDocument/2006/relationships/image" Target="../media/image119.png"/><Relationship Id="rId22" Type="http://schemas.openxmlformats.org/officeDocument/2006/relationships/image" Target="../media/image125.png"/></Relationships>
</file>

<file path=ppt/slides/_rels/slide45.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20.png"/><Relationship Id="rId18" Type="http://schemas.microsoft.com/office/2007/relationships/hdphoto" Target="../media/hdphoto3.wdp"/><Relationship Id="rId3" Type="http://schemas.openxmlformats.org/officeDocument/2006/relationships/image" Target="../media/image192.png"/><Relationship Id="rId7" Type="http://schemas.openxmlformats.org/officeDocument/2006/relationships/image" Target="../media/image195.pn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image" Target="../media/image196.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57.png"/><Relationship Id="rId11" Type="http://schemas.openxmlformats.org/officeDocument/2006/relationships/image" Target="../media/image118.png"/><Relationship Id="rId5" Type="http://schemas.openxmlformats.org/officeDocument/2006/relationships/image" Target="../media/image185.png"/><Relationship Id="rId15" Type="http://schemas.openxmlformats.org/officeDocument/2006/relationships/image" Target="../media/image122.png"/><Relationship Id="rId10" Type="http://schemas.openxmlformats.org/officeDocument/2006/relationships/image" Target="../media/image117.png"/><Relationship Id="rId19" Type="http://schemas.openxmlformats.org/officeDocument/2006/relationships/image" Target="../media/image124.emf"/><Relationship Id="rId4" Type="http://schemas.openxmlformats.org/officeDocument/2006/relationships/image" Target="../media/image181.png"/><Relationship Id="rId9" Type="http://schemas.openxmlformats.org/officeDocument/2006/relationships/image" Target="../media/image116.png"/><Relationship Id="rId14" Type="http://schemas.openxmlformats.org/officeDocument/2006/relationships/image" Target="../media/image121.png"/></Relationships>
</file>

<file path=ppt/slides/_rels/slide46.xml.rels><?xml version="1.0" encoding="UTF-8" standalone="yes"?>
<Relationships xmlns="http://schemas.openxmlformats.org/package/2006/relationships"><Relationship Id="rId8" Type="http://schemas.openxmlformats.org/officeDocument/2006/relationships/image" Target="../media/image157.png"/><Relationship Id="rId13" Type="http://schemas.openxmlformats.org/officeDocument/2006/relationships/image" Target="../media/image118.png"/><Relationship Id="rId18" Type="http://schemas.microsoft.com/office/2007/relationships/hdphoto" Target="../media/hdphoto2.wdp"/><Relationship Id="rId3" Type="http://schemas.openxmlformats.org/officeDocument/2006/relationships/image" Target="../media/image198.png"/><Relationship Id="rId21" Type="http://schemas.openxmlformats.org/officeDocument/2006/relationships/image" Target="../media/image124.emf"/><Relationship Id="rId7" Type="http://schemas.openxmlformats.org/officeDocument/2006/relationships/image" Target="../media/image137.png"/><Relationship Id="rId12" Type="http://schemas.openxmlformats.org/officeDocument/2006/relationships/image" Target="../media/image117.png"/><Relationship Id="rId17" Type="http://schemas.openxmlformats.org/officeDocument/2006/relationships/image" Target="../media/image122.png"/><Relationship Id="rId2" Type="http://schemas.openxmlformats.org/officeDocument/2006/relationships/image" Target="../media/image197.png"/><Relationship Id="rId16" Type="http://schemas.openxmlformats.org/officeDocument/2006/relationships/image" Target="../media/image121.png"/><Relationship Id="rId20"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185.png"/><Relationship Id="rId11" Type="http://schemas.openxmlformats.org/officeDocument/2006/relationships/image" Target="../media/image116.png"/><Relationship Id="rId5" Type="http://schemas.openxmlformats.org/officeDocument/2006/relationships/image" Target="../media/image181.png"/><Relationship Id="rId15" Type="http://schemas.openxmlformats.org/officeDocument/2006/relationships/image" Target="../media/image120.png"/><Relationship Id="rId10" Type="http://schemas.openxmlformats.org/officeDocument/2006/relationships/image" Target="../media/image130.png"/><Relationship Id="rId19" Type="http://schemas.openxmlformats.org/officeDocument/2006/relationships/image" Target="../media/image123.png"/><Relationship Id="rId4" Type="http://schemas.openxmlformats.org/officeDocument/2006/relationships/image" Target="../media/image192.png"/><Relationship Id="rId9" Type="http://schemas.openxmlformats.org/officeDocument/2006/relationships/image" Target="../media/image195.png"/><Relationship Id="rId14" Type="http://schemas.openxmlformats.org/officeDocument/2006/relationships/image" Target="../media/image119.png"/><Relationship Id="rId22" Type="http://schemas.openxmlformats.org/officeDocument/2006/relationships/image" Target="../media/image125.png"/></Relationships>
</file>

<file path=ppt/slides/_rels/slide47.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192.png"/><Relationship Id="rId21" Type="http://schemas.openxmlformats.org/officeDocument/2006/relationships/image" Target="../media/image125.png"/><Relationship Id="rId7" Type="http://schemas.openxmlformats.org/officeDocument/2006/relationships/image" Target="../media/image195.png"/><Relationship Id="rId12" Type="http://schemas.openxmlformats.org/officeDocument/2006/relationships/image" Target="../media/image118.png"/><Relationship Id="rId17" Type="http://schemas.microsoft.com/office/2007/relationships/hdphoto" Target="../media/hdphoto2.wdp"/><Relationship Id="rId2" Type="http://schemas.openxmlformats.org/officeDocument/2006/relationships/image" Target="../media/image199.png"/><Relationship Id="rId16" Type="http://schemas.openxmlformats.org/officeDocument/2006/relationships/image" Target="../media/image122.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37.png"/><Relationship Id="rId11" Type="http://schemas.openxmlformats.org/officeDocument/2006/relationships/image" Target="../media/image117.png"/><Relationship Id="rId5" Type="http://schemas.openxmlformats.org/officeDocument/2006/relationships/image" Target="../media/image185.png"/><Relationship Id="rId15" Type="http://schemas.openxmlformats.org/officeDocument/2006/relationships/image" Target="../media/image121.png"/><Relationship Id="rId10" Type="http://schemas.openxmlformats.org/officeDocument/2006/relationships/image" Target="../media/image116.png"/><Relationship Id="rId19" Type="http://schemas.microsoft.com/office/2007/relationships/hdphoto" Target="../media/hdphoto3.wdp"/><Relationship Id="rId4" Type="http://schemas.openxmlformats.org/officeDocument/2006/relationships/image" Target="../media/image181.png"/><Relationship Id="rId9" Type="http://schemas.openxmlformats.org/officeDocument/2006/relationships/image" Target="../media/image130.png"/><Relationship Id="rId14" Type="http://schemas.openxmlformats.org/officeDocument/2006/relationships/image" Target="../media/image120.png"/></Relationships>
</file>

<file path=ppt/slides/_rels/slide48.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124.emf"/><Relationship Id="rId18" Type="http://schemas.openxmlformats.org/officeDocument/2006/relationships/image" Target="../media/image120.png"/><Relationship Id="rId3" Type="http://schemas.openxmlformats.org/officeDocument/2006/relationships/image" Target="../media/image200.jpeg"/><Relationship Id="rId21" Type="http://schemas.microsoft.com/office/2007/relationships/hdphoto" Target="../media/hdphoto2.wdp"/><Relationship Id="rId7" Type="http://schemas.openxmlformats.org/officeDocument/2006/relationships/image" Target="../media/image157.png"/><Relationship Id="rId12" Type="http://schemas.microsoft.com/office/2007/relationships/hdphoto" Target="../media/hdphoto3.wdp"/><Relationship Id="rId17" Type="http://schemas.openxmlformats.org/officeDocument/2006/relationships/image" Target="../media/image119.png"/><Relationship Id="rId2" Type="http://schemas.openxmlformats.org/officeDocument/2006/relationships/image" Target="../media/image188.png"/><Relationship Id="rId16" Type="http://schemas.openxmlformats.org/officeDocument/2006/relationships/image" Target="../media/image118.png"/><Relationship Id="rId20" Type="http://schemas.openxmlformats.org/officeDocument/2006/relationships/image" Target="../media/image122.png"/><Relationship Id="rId1" Type="http://schemas.openxmlformats.org/officeDocument/2006/relationships/slideLayout" Target="../slideLayouts/slideLayout21.xml"/><Relationship Id="rId6" Type="http://schemas.openxmlformats.org/officeDocument/2006/relationships/image" Target="../media/image185.png"/><Relationship Id="rId11" Type="http://schemas.openxmlformats.org/officeDocument/2006/relationships/image" Target="../media/image123.png"/><Relationship Id="rId5" Type="http://schemas.openxmlformats.org/officeDocument/2006/relationships/image" Target="../media/image116.png"/><Relationship Id="rId15" Type="http://schemas.openxmlformats.org/officeDocument/2006/relationships/image" Target="../media/image117.png"/><Relationship Id="rId10" Type="http://schemas.openxmlformats.org/officeDocument/2006/relationships/image" Target="../media/image203.png"/><Relationship Id="rId19" Type="http://schemas.openxmlformats.org/officeDocument/2006/relationships/image" Target="../media/image121.png"/><Relationship Id="rId4" Type="http://schemas.openxmlformats.org/officeDocument/2006/relationships/image" Target="../media/image201.emf"/><Relationship Id="rId9" Type="http://schemas.openxmlformats.org/officeDocument/2006/relationships/image" Target="../media/image202.png"/><Relationship Id="rId14" Type="http://schemas.openxmlformats.org/officeDocument/2006/relationships/image" Target="../media/image125.png"/></Relationships>
</file>

<file path=ppt/slides/_rels/slide49.xml.rels><?xml version="1.0" encoding="UTF-8" standalone="yes"?>
<Relationships xmlns="http://schemas.openxmlformats.org/package/2006/relationships"><Relationship Id="rId8" Type="http://schemas.openxmlformats.org/officeDocument/2006/relationships/image" Target="../media/image206.png"/><Relationship Id="rId13" Type="http://schemas.openxmlformats.org/officeDocument/2006/relationships/image" Target="../media/image120.png"/><Relationship Id="rId18" Type="http://schemas.microsoft.com/office/2007/relationships/hdphoto" Target="../media/hdphoto3.wdp"/><Relationship Id="rId3" Type="http://schemas.openxmlformats.org/officeDocument/2006/relationships/image" Target="../media/image157.png"/><Relationship Id="rId7" Type="http://schemas.openxmlformats.org/officeDocument/2006/relationships/image" Target="../media/image205.pn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image" Target="../media/image204.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118.png"/><Relationship Id="rId5" Type="http://schemas.openxmlformats.org/officeDocument/2006/relationships/image" Target="../media/image185.png"/><Relationship Id="rId15" Type="http://schemas.openxmlformats.org/officeDocument/2006/relationships/image" Target="../media/image122.png"/><Relationship Id="rId10" Type="http://schemas.openxmlformats.org/officeDocument/2006/relationships/image" Target="../media/image117.png"/><Relationship Id="rId19" Type="http://schemas.openxmlformats.org/officeDocument/2006/relationships/image" Target="../media/image124.emf"/><Relationship Id="rId4" Type="http://schemas.openxmlformats.org/officeDocument/2006/relationships/image" Target="../media/image195.png"/><Relationship Id="rId9" Type="http://schemas.openxmlformats.org/officeDocument/2006/relationships/image" Target="../media/image116.png"/><Relationship Id="rId14" Type="http://schemas.openxmlformats.org/officeDocument/2006/relationships/image" Target="../media/image121.png"/></Relationships>
</file>

<file path=ppt/slides/_rels/slide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4.emf"/><Relationship Id="rId3" Type="http://schemas.openxmlformats.org/officeDocument/2006/relationships/image" Target="../media/image157.png"/><Relationship Id="rId7" Type="http://schemas.openxmlformats.org/officeDocument/2006/relationships/image" Target="../media/image205.png"/><Relationship Id="rId12" Type="http://schemas.openxmlformats.org/officeDocument/2006/relationships/image" Target="../media/image120.png"/><Relationship Id="rId17" Type="http://schemas.microsoft.com/office/2007/relationships/hdphoto" Target="../media/hdphoto3.wdp"/><Relationship Id="rId2" Type="http://schemas.openxmlformats.org/officeDocument/2006/relationships/image" Target="../media/image207.png"/><Relationship Id="rId16"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119.png"/><Relationship Id="rId5" Type="http://schemas.openxmlformats.org/officeDocument/2006/relationships/image" Target="../media/image185.png"/><Relationship Id="rId15" Type="http://schemas.microsoft.com/office/2007/relationships/hdphoto" Target="../media/hdphoto2.wdp"/><Relationship Id="rId10" Type="http://schemas.openxmlformats.org/officeDocument/2006/relationships/image" Target="../media/image118.png"/><Relationship Id="rId19" Type="http://schemas.openxmlformats.org/officeDocument/2006/relationships/image" Target="../media/image125.png"/><Relationship Id="rId4" Type="http://schemas.openxmlformats.org/officeDocument/2006/relationships/image" Target="../media/image195.png"/><Relationship Id="rId9" Type="http://schemas.openxmlformats.org/officeDocument/2006/relationships/image" Target="../media/image117.png"/><Relationship Id="rId14" Type="http://schemas.openxmlformats.org/officeDocument/2006/relationships/image" Target="../media/image122.png"/></Relationships>
</file>

<file path=ppt/slides/_rels/slide51.xml.rels><?xml version="1.0" encoding="UTF-8" standalone="yes"?>
<Relationships xmlns="http://schemas.openxmlformats.org/package/2006/relationships"><Relationship Id="rId8" Type="http://schemas.openxmlformats.org/officeDocument/2006/relationships/image" Target="../media/image206.png"/><Relationship Id="rId13" Type="http://schemas.openxmlformats.org/officeDocument/2006/relationships/image" Target="../media/image120.png"/><Relationship Id="rId18" Type="http://schemas.microsoft.com/office/2007/relationships/hdphoto" Target="../media/hdphoto3.wdp"/><Relationship Id="rId3" Type="http://schemas.openxmlformats.org/officeDocument/2006/relationships/image" Target="../media/image157.png"/><Relationship Id="rId7" Type="http://schemas.openxmlformats.org/officeDocument/2006/relationships/image" Target="../media/image205.pn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image" Target="../media/image208.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118.png"/><Relationship Id="rId5" Type="http://schemas.openxmlformats.org/officeDocument/2006/relationships/image" Target="../media/image185.png"/><Relationship Id="rId15" Type="http://schemas.openxmlformats.org/officeDocument/2006/relationships/image" Target="../media/image122.png"/><Relationship Id="rId10" Type="http://schemas.openxmlformats.org/officeDocument/2006/relationships/image" Target="../media/image117.png"/><Relationship Id="rId19" Type="http://schemas.openxmlformats.org/officeDocument/2006/relationships/image" Target="../media/image124.emf"/><Relationship Id="rId4" Type="http://schemas.openxmlformats.org/officeDocument/2006/relationships/image" Target="../media/image195.png"/><Relationship Id="rId9" Type="http://schemas.openxmlformats.org/officeDocument/2006/relationships/image" Target="../media/image116.png"/><Relationship Id="rId14" Type="http://schemas.openxmlformats.org/officeDocument/2006/relationships/image" Target="../media/image121.png"/></Relationships>
</file>

<file path=ppt/slides/_rels/slide52.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210.png"/><Relationship Id="rId21" Type="http://schemas.openxmlformats.org/officeDocument/2006/relationships/image" Target="../media/image125.png"/><Relationship Id="rId7" Type="http://schemas.openxmlformats.org/officeDocument/2006/relationships/image" Target="../media/image211.png"/><Relationship Id="rId12" Type="http://schemas.openxmlformats.org/officeDocument/2006/relationships/image" Target="../media/image118.png"/><Relationship Id="rId17" Type="http://schemas.microsoft.com/office/2007/relationships/hdphoto" Target="../media/hdphoto2.wdp"/><Relationship Id="rId2" Type="http://schemas.openxmlformats.org/officeDocument/2006/relationships/image" Target="../media/image209.png"/><Relationship Id="rId16" Type="http://schemas.openxmlformats.org/officeDocument/2006/relationships/image" Target="../media/image122.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117.png"/><Relationship Id="rId5" Type="http://schemas.openxmlformats.org/officeDocument/2006/relationships/image" Target="../media/image185.png"/><Relationship Id="rId15" Type="http://schemas.openxmlformats.org/officeDocument/2006/relationships/image" Target="../media/image121.png"/><Relationship Id="rId10" Type="http://schemas.openxmlformats.org/officeDocument/2006/relationships/image" Target="../media/image116.png"/><Relationship Id="rId19" Type="http://schemas.microsoft.com/office/2007/relationships/hdphoto" Target="../media/hdphoto3.wdp"/><Relationship Id="rId4" Type="http://schemas.openxmlformats.org/officeDocument/2006/relationships/image" Target="../media/image157.png"/><Relationship Id="rId9" Type="http://schemas.openxmlformats.org/officeDocument/2006/relationships/image" Target="../media/image206.png"/><Relationship Id="rId14" Type="http://schemas.openxmlformats.org/officeDocument/2006/relationships/image" Target="../media/image120.png"/></Relationships>
</file>

<file path=ppt/slides/_rels/slide53.xml.rels><?xml version="1.0" encoding="UTF-8" standalone="yes"?>
<Relationships xmlns="http://schemas.openxmlformats.org/package/2006/relationships"><Relationship Id="rId8" Type="http://schemas.openxmlformats.org/officeDocument/2006/relationships/image" Target="../media/image214.png"/><Relationship Id="rId13" Type="http://schemas.microsoft.com/office/2007/relationships/hdphoto" Target="../media/hdphoto2.wdp"/><Relationship Id="rId18" Type="http://schemas.openxmlformats.org/officeDocument/2006/relationships/image" Target="../media/image121.png"/><Relationship Id="rId3" Type="http://schemas.openxmlformats.org/officeDocument/2006/relationships/image" Target="../media/image157.png"/><Relationship Id="rId21" Type="http://schemas.openxmlformats.org/officeDocument/2006/relationships/image" Target="../media/image124.emf"/><Relationship Id="rId7" Type="http://schemas.openxmlformats.org/officeDocument/2006/relationships/image" Target="../media/image213.png"/><Relationship Id="rId12" Type="http://schemas.openxmlformats.org/officeDocument/2006/relationships/image" Target="../media/image122.png"/><Relationship Id="rId17" Type="http://schemas.openxmlformats.org/officeDocument/2006/relationships/image" Target="../media/image120.png"/><Relationship Id="rId2" Type="http://schemas.openxmlformats.org/officeDocument/2006/relationships/image" Target="../media/image212.png"/><Relationship Id="rId16" Type="http://schemas.openxmlformats.org/officeDocument/2006/relationships/image" Target="../media/image119.png"/><Relationship Id="rId20"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205.png"/><Relationship Id="rId11" Type="http://schemas.openxmlformats.org/officeDocument/2006/relationships/image" Target="../media/image116.png"/><Relationship Id="rId5" Type="http://schemas.openxmlformats.org/officeDocument/2006/relationships/image" Target="../media/image211.png"/><Relationship Id="rId15" Type="http://schemas.openxmlformats.org/officeDocument/2006/relationships/image" Target="../media/image118.png"/><Relationship Id="rId10" Type="http://schemas.openxmlformats.org/officeDocument/2006/relationships/image" Target="../media/image216.png"/><Relationship Id="rId19" Type="http://schemas.openxmlformats.org/officeDocument/2006/relationships/image" Target="../media/image123.png"/><Relationship Id="rId4" Type="http://schemas.openxmlformats.org/officeDocument/2006/relationships/image" Target="../media/image181.png"/><Relationship Id="rId9" Type="http://schemas.openxmlformats.org/officeDocument/2006/relationships/image" Target="../media/image215.png"/><Relationship Id="rId14" Type="http://schemas.openxmlformats.org/officeDocument/2006/relationships/image" Target="../media/image117.png"/><Relationship Id="rId22" Type="http://schemas.openxmlformats.org/officeDocument/2006/relationships/image" Target="../media/image125.png"/></Relationships>
</file>

<file path=ppt/slides/_rels/slide54.xml.rels><?xml version="1.0" encoding="UTF-8" standalone="yes"?>
<Relationships xmlns="http://schemas.openxmlformats.org/package/2006/relationships"><Relationship Id="rId8" Type="http://schemas.openxmlformats.org/officeDocument/2006/relationships/image" Target="../media/image219.png"/><Relationship Id="rId13" Type="http://schemas.openxmlformats.org/officeDocument/2006/relationships/image" Target="../media/image118.png"/><Relationship Id="rId18" Type="http://schemas.microsoft.com/office/2007/relationships/hdphoto" Target="../media/hdphoto3.wdp"/><Relationship Id="rId3" Type="http://schemas.openxmlformats.org/officeDocument/2006/relationships/image" Target="../media/image157.png"/><Relationship Id="rId21" Type="http://schemas.openxmlformats.org/officeDocument/2006/relationships/image" Target="../media/image125.png"/><Relationship Id="rId7" Type="http://schemas.openxmlformats.org/officeDocument/2006/relationships/image" Target="../media/image205.png"/><Relationship Id="rId12" Type="http://schemas.openxmlformats.org/officeDocument/2006/relationships/image" Target="../media/image117.png"/><Relationship Id="rId17" Type="http://schemas.openxmlformats.org/officeDocument/2006/relationships/image" Target="../media/image123.png"/><Relationship Id="rId2" Type="http://schemas.openxmlformats.org/officeDocument/2006/relationships/image" Target="../media/image217.png"/><Relationship Id="rId16" Type="http://schemas.openxmlformats.org/officeDocument/2006/relationships/image" Target="../media/image121.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218.png"/><Relationship Id="rId11" Type="http://schemas.microsoft.com/office/2007/relationships/hdphoto" Target="../media/hdphoto2.wdp"/><Relationship Id="rId5" Type="http://schemas.openxmlformats.org/officeDocument/2006/relationships/image" Target="../media/image211.png"/><Relationship Id="rId15" Type="http://schemas.openxmlformats.org/officeDocument/2006/relationships/image" Target="../media/image120.png"/><Relationship Id="rId10" Type="http://schemas.openxmlformats.org/officeDocument/2006/relationships/image" Target="../media/image122.png"/><Relationship Id="rId19" Type="http://schemas.openxmlformats.org/officeDocument/2006/relationships/image" Target="../media/image220.png"/><Relationship Id="rId4" Type="http://schemas.openxmlformats.org/officeDocument/2006/relationships/image" Target="../media/image181.png"/><Relationship Id="rId9" Type="http://schemas.openxmlformats.org/officeDocument/2006/relationships/image" Target="../media/image116.png"/><Relationship Id="rId14" Type="http://schemas.openxmlformats.org/officeDocument/2006/relationships/image" Target="../media/image119.png"/></Relationships>
</file>

<file path=ppt/slides/_rels/slide55.xml.rels><?xml version="1.0" encoding="UTF-8" standalone="yes"?>
<Relationships xmlns="http://schemas.openxmlformats.org/package/2006/relationships"><Relationship Id="rId8" Type="http://schemas.openxmlformats.org/officeDocument/2006/relationships/image" Target="../media/image225.jpeg"/><Relationship Id="rId13" Type="http://schemas.openxmlformats.org/officeDocument/2006/relationships/image" Target="../media/image99.png"/><Relationship Id="rId3" Type="http://schemas.openxmlformats.org/officeDocument/2006/relationships/image" Target="../media/image222.png"/><Relationship Id="rId7" Type="http://schemas.openxmlformats.org/officeDocument/2006/relationships/image" Target="../media/image101.png"/><Relationship Id="rId12" Type="http://schemas.openxmlformats.org/officeDocument/2006/relationships/image" Target="../media/image98.png"/><Relationship Id="rId2" Type="http://schemas.openxmlformats.org/officeDocument/2006/relationships/image" Target="../media/image221.png"/><Relationship Id="rId1" Type="http://schemas.openxmlformats.org/officeDocument/2006/relationships/slideLayout" Target="../slideLayouts/slideLayout8.xml"/><Relationship Id="rId6" Type="http://schemas.openxmlformats.org/officeDocument/2006/relationships/image" Target="../media/image224.png"/><Relationship Id="rId11" Type="http://schemas.openxmlformats.org/officeDocument/2006/relationships/image" Target="../media/image228.png"/><Relationship Id="rId5" Type="http://schemas.openxmlformats.org/officeDocument/2006/relationships/image" Target="../media/image223.jpeg"/><Relationship Id="rId10" Type="http://schemas.openxmlformats.org/officeDocument/2006/relationships/image" Target="../media/image227.png"/><Relationship Id="rId4" Type="http://schemas.openxmlformats.org/officeDocument/2006/relationships/image" Target="../media/image67.png"/><Relationship Id="rId9" Type="http://schemas.openxmlformats.org/officeDocument/2006/relationships/image" Target="../media/image22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8" Type="http://schemas.openxmlformats.org/officeDocument/2006/relationships/image" Target="../media/image219.png"/><Relationship Id="rId13" Type="http://schemas.openxmlformats.org/officeDocument/2006/relationships/image" Target="../media/image118.png"/><Relationship Id="rId18" Type="http://schemas.microsoft.com/office/2007/relationships/hdphoto" Target="../media/hdphoto3.wdp"/><Relationship Id="rId3" Type="http://schemas.openxmlformats.org/officeDocument/2006/relationships/image" Target="../media/image160.png"/><Relationship Id="rId21" Type="http://schemas.openxmlformats.org/officeDocument/2006/relationships/image" Target="../media/image125.png"/><Relationship Id="rId7" Type="http://schemas.openxmlformats.org/officeDocument/2006/relationships/image" Target="../media/image205.png"/><Relationship Id="rId12" Type="http://schemas.openxmlformats.org/officeDocument/2006/relationships/image" Target="../media/image117.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1.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81.png"/><Relationship Id="rId11" Type="http://schemas.microsoft.com/office/2007/relationships/hdphoto" Target="../media/hdphoto2.wdp"/><Relationship Id="rId5" Type="http://schemas.openxmlformats.org/officeDocument/2006/relationships/image" Target="../media/image218.png"/><Relationship Id="rId15" Type="http://schemas.openxmlformats.org/officeDocument/2006/relationships/image" Target="../media/image120.png"/><Relationship Id="rId10" Type="http://schemas.openxmlformats.org/officeDocument/2006/relationships/image" Target="../media/image122.png"/><Relationship Id="rId19" Type="http://schemas.openxmlformats.org/officeDocument/2006/relationships/image" Target="../media/image220.png"/><Relationship Id="rId4" Type="http://schemas.openxmlformats.org/officeDocument/2006/relationships/image" Target="../media/image211.png"/><Relationship Id="rId9" Type="http://schemas.openxmlformats.org/officeDocument/2006/relationships/image" Target="../media/image116.png"/><Relationship Id="rId14" Type="http://schemas.openxmlformats.org/officeDocument/2006/relationships/image" Target="../media/image119.png"/></Relationships>
</file>

<file path=ppt/slides/_rels/slide59.xml.rels><?xml version="1.0" encoding="UTF-8" standalone="yes"?>
<Relationships xmlns="http://schemas.openxmlformats.org/package/2006/relationships"><Relationship Id="rId8" Type="http://schemas.openxmlformats.org/officeDocument/2006/relationships/image" Target="../media/image231.png"/><Relationship Id="rId13" Type="http://schemas.openxmlformats.org/officeDocument/2006/relationships/image" Target="../media/image118.png"/><Relationship Id="rId18" Type="http://schemas.microsoft.com/office/2007/relationships/hdphoto" Target="../media/hdphoto3.wdp"/><Relationship Id="rId3" Type="http://schemas.openxmlformats.org/officeDocument/2006/relationships/image" Target="../media/image160.png"/><Relationship Id="rId7" Type="http://schemas.openxmlformats.org/officeDocument/2006/relationships/image" Target="../media/image205.png"/><Relationship Id="rId12" Type="http://schemas.openxmlformats.org/officeDocument/2006/relationships/image" Target="../media/image117.png"/><Relationship Id="rId17" Type="http://schemas.openxmlformats.org/officeDocument/2006/relationships/image" Target="../media/image123.png"/><Relationship Id="rId2" Type="http://schemas.openxmlformats.org/officeDocument/2006/relationships/image" Target="../media/image230.png"/><Relationship Id="rId16" Type="http://schemas.openxmlformats.org/officeDocument/2006/relationships/image" Target="../media/image121.png"/><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81.png"/><Relationship Id="rId11" Type="http://schemas.microsoft.com/office/2007/relationships/hdphoto" Target="../media/hdphoto2.wdp"/><Relationship Id="rId5" Type="http://schemas.openxmlformats.org/officeDocument/2006/relationships/image" Target="../media/image218.png"/><Relationship Id="rId15" Type="http://schemas.openxmlformats.org/officeDocument/2006/relationships/image" Target="../media/image120.png"/><Relationship Id="rId10" Type="http://schemas.openxmlformats.org/officeDocument/2006/relationships/image" Target="../media/image122.png"/><Relationship Id="rId19" Type="http://schemas.openxmlformats.org/officeDocument/2006/relationships/image" Target="../media/image124.emf"/><Relationship Id="rId4" Type="http://schemas.openxmlformats.org/officeDocument/2006/relationships/image" Target="../media/image211.png"/><Relationship Id="rId9" Type="http://schemas.openxmlformats.org/officeDocument/2006/relationships/image" Target="../media/image116.png"/><Relationship Id="rId14" Type="http://schemas.openxmlformats.org/officeDocument/2006/relationships/image" Target="../media/image119.png"/></Relationships>
</file>

<file path=ppt/slides/_rels/slide6.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png"/><Relationship Id="rId18" Type="http://schemas.openxmlformats.org/officeDocument/2006/relationships/image" Target="../media/image83.png"/><Relationship Id="rId3" Type="http://schemas.openxmlformats.org/officeDocument/2006/relationships/image" Target="../media/image68.png"/><Relationship Id="rId21" Type="http://schemas.openxmlformats.org/officeDocument/2006/relationships/image" Target="../media/image86.png"/><Relationship Id="rId7" Type="http://schemas.openxmlformats.org/officeDocument/2006/relationships/image" Target="../media/image72.png"/><Relationship Id="rId12" Type="http://schemas.openxmlformats.org/officeDocument/2006/relationships/image" Target="../media/image77.png"/><Relationship Id="rId17" Type="http://schemas.openxmlformats.org/officeDocument/2006/relationships/image" Target="../media/image82.png"/><Relationship Id="rId2" Type="http://schemas.openxmlformats.org/officeDocument/2006/relationships/notesSlide" Target="../notesSlides/notesSlide1.xml"/><Relationship Id="rId16" Type="http://schemas.openxmlformats.org/officeDocument/2006/relationships/image" Target="../media/image81.png"/><Relationship Id="rId20" Type="http://schemas.openxmlformats.org/officeDocument/2006/relationships/image" Target="../media/image85.png"/><Relationship Id="rId1" Type="http://schemas.openxmlformats.org/officeDocument/2006/relationships/slideLayout" Target="../slideLayouts/slideLayout9.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5" Type="http://schemas.openxmlformats.org/officeDocument/2006/relationships/image" Target="../media/image80.png"/><Relationship Id="rId10" Type="http://schemas.openxmlformats.org/officeDocument/2006/relationships/image" Target="../media/image75.png"/><Relationship Id="rId19" Type="http://schemas.openxmlformats.org/officeDocument/2006/relationships/image" Target="../media/image84.png"/><Relationship Id="rId4" Type="http://schemas.openxmlformats.org/officeDocument/2006/relationships/image" Target="../media/image69.png"/><Relationship Id="rId9" Type="http://schemas.openxmlformats.org/officeDocument/2006/relationships/image" Target="../media/image74.png"/><Relationship Id="rId14" Type="http://schemas.openxmlformats.org/officeDocument/2006/relationships/image" Target="../media/image79.png"/><Relationship Id="rId22" Type="http://schemas.openxmlformats.org/officeDocument/2006/relationships/image" Target="../media/image87.png"/></Relationships>
</file>

<file path=ppt/slides/_rels/slide60.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118.png"/><Relationship Id="rId18" Type="http://schemas.microsoft.com/office/2007/relationships/hdphoto" Target="../media/hdphoto3.wdp"/><Relationship Id="rId3" Type="http://schemas.openxmlformats.org/officeDocument/2006/relationships/image" Target="../media/image160.png"/><Relationship Id="rId7" Type="http://schemas.openxmlformats.org/officeDocument/2006/relationships/image" Target="../media/image205.png"/><Relationship Id="rId12" Type="http://schemas.openxmlformats.org/officeDocument/2006/relationships/image" Target="../media/image117.png"/><Relationship Id="rId17" Type="http://schemas.openxmlformats.org/officeDocument/2006/relationships/image" Target="../media/image123.png"/><Relationship Id="rId2" Type="http://schemas.openxmlformats.org/officeDocument/2006/relationships/image" Target="../media/image232.png"/><Relationship Id="rId16" Type="http://schemas.openxmlformats.org/officeDocument/2006/relationships/image" Target="../media/image121.png"/><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181.png"/><Relationship Id="rId11" Type="http://schemas.microsoft.com/office/2007/relationships/hdphoto" Target="../media/hdphoto2.wdp"/><Relationship Id="rId5" Type="http://schemas.openxmlformats.org/officeDocument/2006/relationships/image" Target="../media/image218.png"/><Relationship Id="rId15" Type="http://schemas.openxmlformats.org/officeDocument/2006/relationships/image" Target="../media/image120.png"/><Relationship Id="rId10" Type="http://schemas.openxmlformats.org/officeDocument/2006/relationships/image" Target="../media/image122.png"/><Relationship Id="rId19" Type="http://schemas.openxmlformats.org/officeDocument/2006/relationships/image" Target="../media/image124.emf"/><Relationship Id="rId4" Type="http://schemas.openxmlformats.org/officeDocument/2006/relationships/image" Target="../media/image211.png"/><Relationship Id="rId9" Type="http://schemas.openxmlformats.org/officeDocument/2006/relationships/image" Target="../media/image116.png"/><Relationship Id="rId14" Type="http://schemas.openxmlformats.org/officeDocument/2006/relationships/image" Target="../media/image119.png"/></Relationships>
</file>

<file path=ppt/slides/_rels/slide61.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118.png"/><Relationship Id="rId18" Type="http://schemas.openxmlformats.org/officeDocument/2006/relationships/image" Target="../media/image123.png"/><Relationship Id="rId3" Type="http://schemas.openxmlformats.org/officeDocument/2006/relationships/image" Target="../media/image160.png"/><Relationship Id="rId21" Type="http://schemas.openxmlformats.org/officeDocument/2006/relationships/image" Target="../media/image125.png"/><Relationship Id="rId7" Type="http://schemas.openxmlformats.org/officeDocument/2006/relationships/image" Target="../media/image205.png"/><Relationship Id="rId12" Type="http://schemas.openxmlformats.org/officeDocument/2006/relationships/image" Target="../media/image117.png"/><Relationship Id="rId17" Type="http://schemas.openxmlformats.org/officeDocument/2006/relationships/image" Target="../media/image233.png"/><Relationship Id="rId2" Type="http://schemas.openxmlformats.org/officeDocument/2006/relationships/image" Target="../media/image232.png"/><Relationship Id="rId16" Type="http://schemas.openxmlformats.org/officeDocument/2006/relationships/image" Target="../media/image121.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181.png"/><Relationship Id="rId11" Type="http://schemas.microsoft.com/office/2007/relationships/hdphoto" Target="../media/hdphoto2.wdp"/><Relationship Id="rId5" Type="http://schemas.openxmlformats.org/officeDocument/2006/relationships/image" Target="../media/image218.png"/><Relationship Id="rId15" Type="http://schemas.openxmlformats.org/officeDocument/2006/relationships/image" Target="../media/image120.png"/><Relationship Id="rId10" Type="http://schemas.openxmlformats.org/officeDocument/2006/relationships/image" Target="../media/image122.png"/><Relationship Id="rId19" Type="http://schemas.microsoft.com/office/2007/relationships/hdphoto" Target="../media/hdphoto3.wdp"/><Relationship Id="rId4" Type="http://schemas.openxmlformats.org/officeDocument/2006/relationships/image" Target="../media/image211.png"/><Relationship Id="rId9" Type="http://schemas.openxmlformats.org/officeDocument/2006/relationships/image" Target="../media/image116.png"/><Relationship Id="rId14" Type="http://schemas.openxmlformats.org/officeDocument/2006/relationships/image" Target="../media/image119.png"/></Relationships>
</file>

<file path=ppt/slides/_rels/slide62.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235.jpeg"/><Relationship Id="rId21" Type="http://schemas.openxmlformats.org/officeDocument/2006/relationships/image" Target="../media/image124.emf"/><Relationship Id="rId7" Type="http://schemas.openxmlformats.org/officeDocument/2006/relationships/image" Target="../media/image205.png"/><Relationship Id="rId12" Type="http://schemas.openxmlformats.org/officeDocument/2006/relationships/image" Target="../media/image118.png"/><Relationship Id="rId17" Type="http://schemas.openxmlformats.org/officeDocument/2006/relationships/image" Target="../media/image186.png"/><Relationship Id="rId2" Type="http://schemas.openxmlformats.org/officeDocument/2006/relationships/image" Target="../media/image234.png"/><Relationship Id="rId16" Type="http://schemas.openxmlformats.org/officeDocument/2006/relationships/image" Target="../media/image236.jpeg"/><Relationship Id="rId20" Type="http://schemas.openxmlformats.org/officeDocument/2006/relationships/image" Target="../media/image220.png"/><Relationship Id="rId1" Type="http://schemas.openxmlformats.org/officeDocument/2006/relationships/slideLayout" Target="../slideLayouts/slideLayout21.xml"/><Relationship Id="rId6" Type="http://schemas.openxmlformats.org/officeDocument/2006/relationships/image" Target="../media/image218.png"/><Relationship Id="rId11" Type="http://schemas.openxmlformats.org/officeDocument/2006/relationships/image" Target="../media/image117.png"/><Relationship Id="rId5" Type="http://schemas.openxmlformats.org/officeDocument/2006/relationships/image" Target="../media/image211.png"/><Relationship Id="rId15" Type="http://schemas.openxmlformats.org/officeDocument/2006/relationships/image" Target="../media/image121.png"/><Relationship Id="rId10" Type="http://schemas.microsoft.com/office/2007/relationships/hdphoto" Target="../media/hdphoto2.wdp"/><Relationship Id="rId19" Type="http://schemas.microsoft.com/office/2007/relationships/hdphoto" Target="../media/hdphoto3.wdp"/><Relationship Id="rId4" Type="http://schemas.openxmlformats.org/officeDocument/2006/relationships/image" Target="../media/image160.png"/><Relationship Id="rId9" Type="http://schemas.openxmlformats.org/officeDocument/2006/relationships/image" Target="../media/image122.png"/><Relationship Id="rId14" Type="http://schemas.openxmlformats.org/officeDocument/2006/relationships/image" Target="../media/image120.png"/><Relationship Id="rId22" Type="http://schemas.openxmlformats.org/officeDocument/2006/relationships/image" Target="../media/image125.png"/></Relationships>
</file>

<file path=ppt/slides/_rels/slide63.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118.png"/><Relationship Id="rId18" Type="http://schemas.openxmlformats.org/officeDocument/2006/relationships/image" Target="../media/image215.png"/><Relationship Id="rId3" Type="http://schemas.openxmlformats.org/officeDocument/2006/relationships/image" Target="../media/image237.png"/><Relationship Id="rId21" Type="http://schemas.openxmlformats.org/officeDocument/2006/relationships/image" Target="../media/image220.png"/><Relationship Id="rId7" Type="http://schemas.openxmlformats.org/officeDocument/2006/relationships/image" Target="../media/image218.png"/><Relationship Id="rId12" Type="http://schemas.openxmlformats.org/officeDocument/2006/relationships/image" Target="../media/image117.png"/><Relationship Id="rId17" Type="http://schemas.openxmlformats.org/officeDocument/2006/relationships/image" Target="../media/image186.png"/><Relationship Id="rId2" Type="http://schemas.openxmlformats.org/officeDocument/2006/relationships/image" Target="../media/image236.jpeg"/><Relationship Id="rId16" Type="http://schemas.openxmlformats.org/officeDocument/2006/relationships/image" Target="../media/image121.png"/><Relationship Id="rId20"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211.png"/><Relationship Id="rId11" Type="http://schemas.microsoft.com/office/2007/relationships/hdphoto" Target="../media/hdphoto2.wdp"/><Relationship Id="rId5" Type="http://schemas.openxmlformats.org/officeDocument/2006/relationships/image" Target="../media/image160.png"/><Relationship Id="rId15" Type="http://schemas.openxmlformats.org/officeDocument/2006/relationships/image" Target="../media/image120.png"/><Relationship Id="rId23" Type="http://schemas.openxmlformats.org/officeDocument/2006/relationships/image" Target="../media/image125.png"/><Relationship Id="rId10" Type="http://schemas.openxmlformats.org/officeDocument/2006/relationships/image" Target="../media/image122.png"/><Relationship Id="rId19" Type="http://schemas.openxmlformats.org/officeDocument/2006/relationships/image" Target="../media/image123.png"/><Relationship Id="rId4" Type="http://schemas.openxmlformats.org/officeDocument/2006/relationships/image" Target="../media/image235.jpeg"/><Relationship Id="rId9" Type="http://schemas.openxmlformats.org/officeDocument/2006/relationships/image" Target="../media/image116.png"/><Relationship Id="rId14" Type="http://schemas.openxmlformats.org/officeDocument/2006/relationships/image" Target="../media/image119.png"/><Relationship Id="rId22" Type="http://schemas.openxmlformats.org/officeDocument/2006/relationships/image" Target="../media/image124.emf"/></Relationships>
</file>

<file path=ppt/slides/_rels/slide64.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22.png"/><Relationship Id="rId18" Type="http://schemas.openxmlformats.org/officeDocument/2006/relationships/image" Target="../media/image120.png"/><Relationship Id="rId3" Type="http://schemas.openxmlformats.org/officeDocument/2006/relationships/image" Target="../media/image239.png"/><Relationship Id="rId21" Type="http://schemas.microsoft.com/office/2007/relationships/hdphoto" Target="../media/hdphoto3.wdp"/><Relationship Id="rId7" Type="http://schemas.openxmlformats.org/officeDocument/2006/relationships/image" Target="../media/image211.png"/><Relationship Id="rId12" Type="http://schemas.openxmlformats.org/officeDocument/2006/relationships/image" Target="../media/image116.png"/><Relationship Id="rId17" Type="http://schemas.openxmlformats.org/officeDocument/2006/relationships/image" Target="../media/image119.png"/><Relationship Id="rId2" Type="http://schemas.openxmlformats.org/officeDocument/2006/relationships/image" Target="../media/image238.png"/><Relationship Id="rId16" Type="http://schemas.openxmlformats.org/officeDocument/2006/relationships/image" Target="../media/image118.png"/><Relationship Id="rId20"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60.png"/><Relationship Id="rId11" Type="http://schemas.openxmlformats.org/officeDocument/2006/relationships/image" Target="../media/image186.png"/><Relationship Id="rId5" Type="http://schemas.openxmlformats.org/officeDocument/2006/relationships/image" Target="../media/image240.png"/><Relationship Id="rId15" Type="http://schemas.openxmlformats.org/officeDocument/2006/relationships/image" Target="../media/image117.png"/><Relationship Id="rId23" Type="http://schemas.openxmlformats.org/officeDocument/2006/relationships/image" Target="../media/image125.png"/><Relationship Id="rId10" Type="http://schemas.openxmlformats.org/officeDocument/2006/relationships/image" Target="../media/image205.png"/><Relationship Id="rId19" Type="http://schemas.openxmlformats.org/officeDocument/2006/relationships/image" Target="../media/image121.png"/><Relationship Id="rId4" Type="http://schemas.openxmlformats.org/officeDocument/2006/relationships/image" Target="../media/image218.png"/><Relationship Id="rId9" Type="http://schemas.openxmlformats.org/officeDocument/2006/relationships/image" Target="../media/image241.png"/><Relationship Id="rId14" Type="http://schemas.microsoft.com/office/2007/relationships/hdphoto" Target="../media/hdphoto2.wdp"/><Relationship Id="rId22" Type="http://schemas.openxmlformats.org/officeDocument/2006/relationships/image" Target="../media/image124.emf"/></Relationships>
</file>

<file path=ppt/slides/_rels/slide65.xml.rels><?xml version="1.0" encoding="UTF-8" standalone="yes"?>
<Relationships xmlns="http://schemas.openxmlformats.org/package/2006/relationships"><Relationship Id="rId8" Type="http://schemas.openxmlformats.org/officeDocument/2006/relationships/image" Target="../media/image218.png"/><Relationship Id="rId13" Type="http://schemas.openxmlformats.org/officeDocument/2006/relationships/image" Target="../media/image122.png"/><Relationship Id="rId18" Type="http://schemas.openxmlformats.org/officeDocument/2006/relationships/image" Target="../media/image120.png"/><Relationship Id="rId3" Type="http://schemas.openxmlformats.org/officeDocument/2006/relationships/image" Target="../media/image239.png"/><Relationship Id="rId21" Type="http://schemas.microsoft.com/office/2007/relationships/hdphoto" Target="../media/hdphoto3.wdp"/><Relationship Id="rId7" Type="http://schemas.openxmlformats.org/officeDocument/2006/relationships/image" Target="../media/image205.png"/><Relationship Id="rId12" Type="http://schemas.openxmlformats.org/officeDocument/2006/relationships/image" Target="../media/image116.png"/><Relationship Id="rId17" Type="http://schemas.openxmlformats.org/officeDocument/2006/relationships/image" Target="../media/image119.png"/><Relationship Id="rId2" Type="http://schemas.openxmlformats.org/officeDocument/2006/relationships/image" Target="../media/image242.png"/><Relationship Id="rId16" Type="http://schemas.openxmlformats.org/officeDocument/2006/relationships/image" Target="../media/image118.png"/><Relationship Id="rId20"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186.png"/><Relationship Id="rId5" Type="http://schemas.openxmlformats.org/officeDocument/2006/relationships/image" Target="../media/image211.png"/><Relationship Id="rId15" Type="http://schemas.openxmlformats.org/officeDocument/2006/relationships/image" Target="../media/image117.png"/><Relationship Id="rId23" Type="http://schemas.openxmlformats.org/officeDocument/2006/relationships/image" Target="../media/image125.png"/><Relationship Id="rId10" Type="http://schemas.openxmlformats.org/officeDocument/2006/relationships/image" Target="../media/image241.png"/><Relationship Id="rId19" Type="http://schemas.openxmlformats.org/officeDocument/2006/relationships/image" Target="../media/image121.png"/><Relationship Id="rId4" Type="http://schemas.openxmlformats.org/officeDocument/2006/relationships/image" Target="../media/image160.png"/><Relationship Id="rId9" Type="http://schemas.openxmlformats.org/officeDocument/2006/relationships/image" Target="../media/image240.png"/><Relationship Id="rId14" Type="http://schemas.microsoft.com/office/2007/relationships/hdphoto" Target="../media/hdphoto2.wdp"/><Relationship Id="rId22" Type="http://schemas.openxmlformats.org/officeDocument/2006/relationships/image" Target="../media/image124.emf"/></Relationships>
</file>

<file path=ppt/slides/_rels/slide66.xml.rels><?xml version="1.0" encoding="UTF-8" standalone="yes"?>
<Relationships xmlns="http://schemas.openxmlformats.org/package/2006/relationships"><Relationship Id="rId8" Type="http://schemas.openxmlformats.org/officeDocument/2006/relationships/image" Target="../media/image218.png"/><Relationship Id="rId13" Type="http://schemas.openxmlformats.org/officeDocument/2006/relationships/image" Target="../media/image122.png"/><Relationship Id="rId18" Type="http://schemas.openxmlformats.org/officeDocument/2006/relationships/image" Target="../media/image120.png"/><Relationship Id="rId3" Type="http://schemas.openxmlformats.org/officeDocument/2006/relationships/image" Target="../media/image239.png"/><Relationship Id="rId21" Type="http://schemas.microsoft.com/office/2007/relationships/hdphoto" Target="../media/hdphoto3.wdp"/><Relationship Id="rId7" Type="http://schemas.openxmlformats.org/officeDocument/2006/relationships/image" Target="../media/image205.png"/><Relationship Id="rId12" Type="http://schemas.openxmlformats.org/officeDocument/2006/relationships/image" Target="../media/image116.png"/><Relationship Id="rId17" Type="http://schemas.openxmlformats.org/officeDocument/2006/relationships/image" Target="../media/image119.png"/><Relationship Id="rId2" Type="http://schemas.openxmlformats.org/officeDocument/2006/relationships/image" Target="../media/image243.png"/><Relationship Id="rId16" Type="http://schemas.openxmlformats.org/officeDocument/2006/relationships/image" Target="../media/image118.png"/><Relationship Id="rId20"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181.png"/><Relationship Id="rId11" Type="http://schemas.openxmlformats.org/officeDocument/2006/relationships/image" Target="../media/image244.png"/><Relationship Id="rId5" Type="http://schemas.openxmlformats.org/officeDocument/2006/relationships/image" Target="../media/image211.png"/><Relationship Id="rId15" Type="http://schemas.openxmlformats.org/officeDocument/2006/relationships/image" Target="../media/image117.png"/><Relationship Id="rId23" Type="http://schemas.openxmlformats.org/officeDocument/2006/relationships/image" Target="../media/image125.png"/><Relationship Id="rId10" Type="http://schemas.openxmlformats.org/officeDocument/2006/relationships/image" Target="../media/image241.png"/><Relationship Id="rId19" Type="http://schemas.openxmlformats.org/officeDocument/2006/relationships/image" Target="../media/image121.png"/><Relationship Id="rId4" Type="http://schemas.openxmlformats.org/officeDocument/2006/relationships/image" Target="../media/image160.png"/><Relationship Id="rId9" Type="http://schemas.openxmlformats.org/officeDocument/2006/relationships/image" Target="../media/image240.png"/><Relationship Id="rId14" Type="http://schemas.microsoft.com/office/2007/relationships/hdphoto" Target="../media/hdphoto2.wdp"/><Relationship Id="rId22" Type="http://schemas.openxmlformats.org/officeDocument/2006/relationships/image" Target="../media/image124.emf"/></Relationships>
</file>

<file path=ppt/slides/_rels/slide67.xml.rels><?xml version="1.0" encoding="UTF-8" standalone="yes"?>
<Relationships xmlns="http://schemas.openxmlformats.org/package/2006/relationships"><Relationship Id="rId8" Type="http://schemas.openxmlformats.org/officeDocument/2006/relationships/image" Target="../media/image247.png"/><Relationship Id="rId13" Type="http://schemas.microsoft.com/office/2007/relationships/hdphoto" Target="../media/hdphoto2.wdp"/><Relationship Id="rId18" Type="http://schemas.openxmlformats.org/officeDocument/2006/relationships/image" Target="../media/image121.png"/><Relationship Id="rId3" Type="http://schemas.openxmlformats.org/officeDocument/2006/relationships/image" Target="../media/image218.png"/><Relationship Id="rId21" Type="http://schemas.microsoft.com/office/2007/relationships/hdphoto" Target="../media/hdphoto3.wdp"/><Relationship Id="rId7" Type="http://schemas.openxmlformats.org/officeDocument/2006/relationships/image" Target="../media/image241.png"/><Relationship Id="rId12" Type="http://schemas.openxmlformats.org/officeDocument/2006/relationships/image" Target="../media/image122.png"/><Relationship Id="rId17" Type="http://schemas.openxmlformats.org/officeDocument/2006/relationships/image" Target="../media/image120.png"/><Relationship Id="rId2" Type="http://schemas.openxmlformats.org/officeDocument/2006/relationships/image" Target="../media/image245.png"/><Relationship Id="rId16" Type="http://schemas.openxmlformats.org/officeDocument/2006/relationships/image" Target="../media/image119.png"/><Relationship Id="rId20"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246.png"/><Relationship Id="rId11" Type="http://schemas.openxmlformats.org/officeDocument/2006/relationships/image" Target="../media/image116.png"/><Relationship Id="rId5" Type="http://schemas.openxmlformats.org/officeDocument/2006/relationships/image" Target="../media/image181.png"/><Relationship Id="rId15" Type="http://schemas.openxmlformats.org/officeDocument/2006/relationships/image" Target="../media/image118.png"/><Relationship Id="rId23" Type="http://schemas.openxmlformats.org/officeDocument/2006/relationships/image" Target="../media/image125.png"/><Relationship Id="rId10" Type="http://schemas.openxmlformats.org/officeDocument/2006/relationships/image" Target="../media/image244.png"/><Relationship Id="rId19" Type="http://schemas.openxmlformats.org/officeDocument/2006/relationships/image" Target="../media/image248.png"/><Relationship Id="rId4" Type="http://schemas.openxmlformats.org/officeDocument/2006/relationships/image" Target="../media/image240.png"/><Relationship Id="rId9" Type="http://schemas.openxmlformats.org/officeDocument/2006/relationships/image" Target="../media/image205.png"/><Relationship Id="rId14" Type="http://schemas.openxmlformats.org/officeDocument/2006/relationships/image" Target="../media/image117.png"/><Relationship Id="rId22" Type="http://schemas.openxmlformats.org/officeDocument/2006/relationships/image" Target="../media/image124.emf"/></Relationships>
</file>

<file path=ppt/slides/_rels/slide68.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118.png"/><Relationship Id="rId18" Type="http://schemas.openxmlformats.org/officeDocument/2006/relationships/image" Target="../media/image250.png"/><Relationship Id="rId3" Type="http://schemas.openxmlformats.org/officeDocument/2006/relationships/image" Target="../media/image218.png"/><Relationship Id="rId21" Type="http://schemas.microsoft.com/office/2007/relationships/hdphoto" Target="../media/hdphoto3.wdp"/><Relationship Id="rId7" Type="http://schemas.openxmlformats.org/officeDocument/2006/relationships/image" Target="../media/image241.png"/><Relationship Id="rId12" Type="http://schemas.openxmlformats.org/officeDocument/2006/relationships/image" Target="../media/image117.png"/><Relationship Id="rId17" Type="http://schemas.openxmlformats.org/officeDocument/2006/relationships/image" Target="../media/image247.png"/><Relationship Id="rId2" Type="http://schemas.openxmlformats.org/officeDocument/2006/relationships/image" Target="../media/image249.png"/><Relationship Id="rId16" Type="http://schemas.openxmlformats.org/officeDocument/2006/relationships/image" Target="../media/image121.png"/><Relationship Id="rId20" Type="http://schemas.openxmlformats.org/officeDocument/2006/relationships/image" Target="../media/image123.png"/><Relationship Id="rId1" Type="http://schemas.openxmlformats.org/officeDocument/2006/relationships/slideLayout" Target="../slideLayouts/slideLayout21.xml"/><Relationship Id="rId6" Type="http://schemas.openxmlformats.org/officeDocument/2006/relationships/image" Target="../media/image246.png"/><Relationship Id="rId11" Type="http://schemas.microsoft.com/office/2007/relationships/hdphoto" Target="../media/hdphoto2.wdp"/><Relationship Id="rId5" Type="http://schemas.openxmlformats.org/officeDocument/2006/relationships/image" Target="../media/image181.png"/><Relationship Id="rId15" Type="http://schemas.openxmlformats.org/officeDocument/2006/relationships/image" Target="../media/image120.png"/><Relationship Id="rId23" Type="http://schemas.openxmlformats.org/officeDocument/2006/relationships/image" Target="../media/image125.png"/><Relationship Id="rId10" Type="http://schemas.openxmlformats.org/officeDocument/2006/relationships/image" Target="../media/image122.png"/><Relationship Id="rId19" Type="http://schemas.openxmlformats.org/officeDocument/2006/relationships/image" Target="../media/image116.png"/><Relationship Id="rId4" Type="http://schemas.openxmlformats.org/officeDocument/2006/relationships/image" Target="../media/image240.png"/><Relationship Id="rId9" Type="http://schemas.openxmlformats.org/officeDocument/2006/relationships/image" Target="../media/image244.png"/><Relationship Id="rId14" Type="http://schemas.openxmlformats.org/officeDocument/2006/relationships/image" Target="../media/image119.png"/><Relationship Id="rId22" Type="http://schemas.openxmlformats.org/officeDocument/2006/relationships/image" Target="../media/image124.emf"/></Relationships>
</file>

<file path=ppt/slides/_rels/slide69.xml.rels><?xml version="1.0" encoding="UTF-8" standalone="yes"?>
<Relationships xmlns="http://schemas.openxmlformats.org/package/2006/relationships"><Relationship Id="rId8" Type="http://schemas.openxmlformats.org/officeDocument/2006/relationships/image" Target="../media/image241.png"/><Relationship Id="rId13" Type="http://schemas.microsoft.com/office/2007/relationships/hdphoto" Target="../media/hdphoto2.wdp"/><Relationship Id="rId18" Type="http://schemas.openxmlformats.org/officeDocument/2006/relationships/image" Target="../media/image121.png"/><Relationship Id="rId3" Type="http://schemas.openxmlformats.org/officeDocument/2006/relationships/image" Target="../media/image218.png"/><Relationship Id="rId21" Type="http://schemas.openxmlformats.org/officeDocument/2006/relationships/image" Target="../media/image124.emf"/><Relationship Id="rId7" Type="http://schemas.openxmlformats.org/officeDocument/2006/relationships/image" Target="../media/image250.png"/><Relationship Id="rId12" Type="http://schemas.openxmlformats.org/officeDocument/2006/relationships/image" Target="../media/image122.png"/><Relationship Id="rId17" Type="http://schemas.openxmlformats.org/officeDocument/2006/relationships/image" Target="../media/image120.png"/><Relationship Id="rId2" Type="http://schemas.openxmlformats.org/officeDocument/2006/relationships/image" Target="../media/image251.png"/><Relationship Id="rId16" Type="http://schemas.openxmlformats.org/officeDocument/2006/relationships/image" Target="../media/image119.png"/><Relationship Id="rId20"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246.png"/><Relationship Id="rId11" Type="http://schemas.openxmlformats.org/officeDocument/2006/relationships/image" Target="../media/image116.png"/><Relationship Id="rId5" Type="http://schemas.openxmlformats.org/officeDocument/2006/relationships/image" Target="../media/image181.png"/><Relationship Id="rId15" Type="http://schemas.openxmlformats.org/officeDocument/2006/relationships/image" Target="../media/image118.png"/><Relationship Id="rId23" Type="http://schemas.openxmlformats.org/officeDocument/2006/relationships/image" Target="../media/image125.png"/><Relationship Id="rId10" Type="http://schemas.openxmlformats.org/officeDocument/2006/relationships/image" Target="../media/image244.png"/><Relationship Id="rId19" Type="http://schemas.openxmlformats.org/officeDocument/2006/relationships/image" Target="../media/image123.png"/><Relationship Id="rId4" Type="http://schemas.openxmlformats.org/officeDocument/2006/relationships/image" Target="../media/image240.png"/><Relationship Id="rId9" Type="http://schemas.openxmlformats.org/officeDocument/2006/relationships/image" Target="../media/image205.png"/><Relationship Id="rId14" Type="http://schemas.openxmlformats.org/officeDocument/2006/relationships/image" Target="../media/image117.png"/><Relationship Id="rId22" Type="http://schemas.openxmlformats.org/officeDocument/2006/relationships/image" Target="../media/image248.png"/></Relationships>
</file>

<file path=ppt/slides/_rels/slide7.xml.rels><?xml version="1.0" encoding="UTF-8" standalone="yes"?>
<Relationships xmlns="http://schemas.openxmlformats.org/package/2006/relationships"><Relationship Id="rId8" Type="http://schemas.openxmlformats.org/officeDocument/2006/relationships/image" Target="../media/image93.emf"/><Relationship Id="rId13" Type="http://schemas.openxmlformats.org/officeDocument/2006/relationships/image" Target="../media/image98.png"/><Relationship Id="rId3" Type="http://schemas.openxmlformats.org/officeDocument/2006/relationships/image" Target="../media/image88.emf"/><Relationship Id="rId7" Type="http://schemas.openxmlformats.org/officeDocument/2006/relationships/image" Target="../media/image92.emf"/><Relationship Id="rId12" Type="http://schemas.openxmlformats.org/officeDocument/2006/relationships/image" Target="../media/image97.png"/><Relationship Id="rId2" Type="http://schemas.openxmlformats.org/officeDocument/2006/relationships/image" Target="../media/image21.emf"/><Relationship Id="rId16" Type="http://schemas.microsoft.com/office/2007/relationships/hdphoto" Target="../media/hdphoto1.wdp"/><Relationship Id="rId1" Type="http://schemas.openxmlformats.org/officeDocument/2006/relationships/slideLayout" Target="../slideLayouts/slideLayout9.xml"/><Relationship Id="rId6" Type="http://schemas.openxmlformats.org/officeDocument/2006/relationships/image" Target="../media/image91.emf"/><Relationship Id="rId11" Type="http://schemas.openxmlformats.org/officeDocument/2006/relationships/image" Target="../media/image96.emf"/><Relationship Id="rId5" Type="http://schemas.openxmlformats.org/officeDocument/2006/relationships/image" Target="../media/image90.png"/><Relationship Id="rId15" Type="http://schemas.openxmlformats.org/officeDocument/2006/relationships/image" Target="../media/image100.png"/><Relationship Id="rId10" Type="http://schemas.openxmlformats.org/officeDocument/2006/relationships/image" Target="../media/image95.emf"/><Relationship Id="rId4" Type="http://schemas.openxmlformats.org/officeDocument/2006/relationships/image" Target="../media/image89.emf"/><Relationship Id="rId9" Type="http://schemas.openxmlformats.org/officeDocument/2006/relationships/image" Target="../media/image94.emf"/><Relationship Id="rId14" Type="http://schemas.openxmlformats.org/officeDocument/2006/relationships/image" Target="../media/image99.png"/></Relationships>
</file>

<file path=ppt/slides/_rels/slide70.xml.rels><?xml version="1.0" encoding="UTF-8" standalone="yes"?>
<Relationships xmlns="http://schemas.openxmlformats.org/package/2006/relationships"><Relationship Id="rId8" Type="http://schemas.openxmlformats.org/officeDocument/2006/relationships/image" Target="../media/image257.png"/><Relationship Id="rId13" Type="http://schemas.openxmlformats.org/officeDocument/2006/relationships/image" Target="../media/image118.png"/><Relationship Id="rId18" Type="http://schemas.openxmlformats.org/officeDocument/2006/relationships/image" Target="../media/image123.png"/><Relationship Id="rId3" Type="http://schemas.openxmlformats.org/officeDocument/2006/relationships/image" Target="../media/image253.png"/><Relationship Id="rId21" Type="http://schemas.openxmlformats.org/officeDocument/2006/relationships/image" Target="../media/image248.png"/><Relationship Id="rId7" Type="http://schemas.openxmlformats.org/officeDocument/2006/relationships/image" Target="../media/image256.png"/><Relationship Id="rId12" Type="http://schemas.openxmlformats.org/officeDocument/2006/relationships/image" Target="../media/image117.png"/><Relationship Id="rId17" Type="http://schemas.openxmlformats.org/officeDocument/2006/relationships/image" Target="../media/image240.png"/><Relationship Id="rId2" Type="http://schemas.openxmlformats.org/officeDocument/2006/relationships/image" Target="../media/image252.png"/><Relationship Id="rId16" Type="http://schemas.openxmlformats.org/officeDocument/2006/relationships/image" Target="../media/image121.png"/><Relationship Id="rId20" Type="http://schemas.openxmlformats.org/officeDocument/2006/relationships/image" Target="../media/image124.emf"/><Relationship Id="rId1" Type="http://schemas.openxmlformats.org/officeDocument/2006/relationships/slideLayout" Target="../slideLayouts/slideLayout21.xml"/><Relationship Id="rId6" Type="http://schemas.openxmlformats.org/officeDocument/2006/relationships/image" Target="../media/image250.png"/><Relationship Id="rId11" Type="http://schemas.microsoft.com/office/2007/relationships/hdphoto" Target="../media/hdphoto2.wdp"/><Relationship Id="rId5" Type="http://schemas.openxmlformats.org/officeDocument/2006/relationships/image" Target="../media/image255.png"/><Relationship Id="rId15" Type="http://schemas.openxmlformats.org/officeDocument/2006/relationships/image" Target="../media/image120.png"/><Relationship Id="rId23" Type="http://schemas.openxmlformats.org/officeDocument/2006/relationships/image" Target="../media/image205.png"/><Relationship Id="rId10" Type="http://schemas.openxmlformats.org/officeDocument/2006/relationships/image" Target="../media/image122.png"/><Relationship Id="rId19" Type="http://schemas.microsoft.com/office/2007/relationships/hdphoto" Target="../media/hdphoto3.wdp"/><Relationship Id="rId4" Type="http://schemas.openxmlformats.org/officeDocument/2006/relationships/image" Target="../media/image254.png"/><Relationship Id="rId9" Type="http://schemas.openxmlformats.org/officeDocument/2006/relationships/image" Target="../media/image116.png"/><Relationship Id="rId14" Type="http://schemas.openxmlformats.org/officeDocument/2006/relationships/image" Target="../media/image119.png"/><Relationship Id="rId22" Type="http://schemas.openxmlformats.org/officeDocument/2006/relationships/image" Target="../media/image125.png"/></Relationships>
</file>

<file path=ppt/slides/_rels/slide7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101.png"/><Relationship Id="rId1" Type="http://schemas.openxmlformats.org/officeDocument/2006/relationships/slideLayout" Target="../slideLayouts/slideLayout8.xml"/><Relationship Id="rId4" Type="http://schemas.openxmlformats.org/officeDocument/2006/relationships/image" Target="../media/image67.png"/></Relationships>
</file>

<file path=ppt/slides/_rels/slide72.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9.jpe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8.xml"/><Relationship Id="rId4" Type="http://schemas.openxmlformats.org/officeDocument/2006/relationships/image" Target="../media/image26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8" Type="http://schemas.openxmlformats.org/officeDocument/2006/relationships/image" Target="../media/image265.png"/><Relationship Id="rId13" Type="http://schemas.openxmlformats.org/officeDocument/2006/relationships/image" Target="../media/image118.png"/><Relationship Id="rId18" Type="http://schemas.microsoft.com/office/2007/relationships/hdphoto" Target="../media/hdphoto3.wdp"/><Relationship Id="rId3" Type="http://schemas.openxmlformats.org/officeDocument/2006/relationships/image" Target="../media/image181.png"/><Relationship Id="rId7" Type="http://schemas.openxmlformats.org/officeDocument/2006/relationships/image" Target="../media/image264.png"/><Relationship Id="rId12" Type="http://schemas.openxmlformats.org/officeDocument/2006/relationships/image" Target="../media/image117.png"/><Relationship Id="rId17" Type="http://schemas.openxmlformats.org/officeDocument/2006/relationships/image" Target="../media/image123.png"/><Relationship Id="rId2" Type="http://schemas.openxmlformats.org/officeDocument/2006/relationships/image" Target="../media/image263.png"/><Relationship Id="rId16" Type="http://schemas.openxmlformats.org/officeDocument/2006/relationships/image" Target="../media/image121.png"/><Relationship Id="rId20" Type="http://schemas.openxmlformats.org/officeDocument/2006/relationships/image" Target="../media/image125.png"/><Relationship Id="rId1" Type="http://schemas.openxmlformats.org/officeDocument/2006/relationships/slideLayout" Target="../slideLayouts/slideLayout21.xml"/><Relationship Id="rId6" Type="http://schemas.openxmlformats.org/officeDocument/2006/relationships/image" Target="../media/image247.png"/><Relationship Id="rId11" Type="http://schemas.microsoft.com/office/2007/relationships/hdphoto" Target="../media/hdphoto2.wdp"/><Relationship Id="rId5" Type="http://schemas.openxmlformats.org/officeDocument/2006/relationships/image" Target="../media/image241.png"/><Relationship Id="rId15" Type="http://schemas.openxmlformats.org/officeDocument/2006/relationships/image" Target="../media/image120.png"/><Relationship Id="rId10" Type="http://schemas.openxmlformats.org/officeDocument/2006/relationships/image" Target="../media/image122.png"/><Relationship Id="rId19" Type="http://schemas.openxmlformats.org/officeDocument/2006/relationships/image" Target="../media/image124.emf"/><Relationship Id="rId4" Type="http://schemas.openxmlformats.org/officeDocument/2006/relationships/image" Target="../media/image205.png"/><Relationship Id="rId9" Type="http://schemas.openxmlformats.org/officeDocument/2006/relationships/image" Target="../media/image116.png"/><Relationship Id="rId14" Type="http://schemas.openxmlformats.org/officeDocument/2006/relationships/image" Target="../media/image119.png"/></Relationships>
</file>

<file path=ppt/slides/_rels/slide76.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41.png"/><Relationship Id="rId7" Type="http://schemas.openxmlformats.org/officeDocument/2006/relationships/image" Target="../media/image116.png"/><Relationship Id="rId12" Type="http://schemas.openxmlformats.org/officeDocument/2006/relationships/image" Target="../media/image119.png"/><Relationship Id="rId17" Type="http://schemas.openxmlformats.org/officeDocument/2006/relationships/image" Target="../media/image124.emf"/><Relationship Id="rId2" Type="http://schemas.openxmlformats.org/officeDocument/2006/relationships/image" Target="../media/image266.png"/><Relationship Id="rId16" Type="http://schemas.microsoft.com/office/2007/relationships/hdphoto" Target="../media/hdphoto3.wdp"/><Relationship Id="rId1" Type="http://schemas.openxmlformats.org/officeDocument/2006/relationships/slideLayout" Target="../slideLayouts/slideLayout21.xml"/><Relationship Id="rId6" Type="http://schemas.openxmlformats.org/officeDocument/2006/relationships/image" Target="../media/image205.png"/><Relationship Id="rId11" Type="http://schemas.openxmlformats.org/officeDocument/2006/relationships/image" Target="../media/image118.png"/><Relationship Id="rId5" Type="http://schemas.openxmlformats.org/officeDocument/2006/relationships/image" Target="../media/image247.png"/><Relationship Id="rId15" Type="http://schemas.openxmlformats.org/officeDocument/2006/relationships/image" Target="../media/image123.png"/><Relationship Id="rId10" Type="http://schemas.openxmlformats.org/officeDocument/2006/relationships/image" Target="../media/image117.png"/><Relationship Id="rId4" Type="http://schemas.openxmlformats.org/officeDocument/2006/relationships/image" Target="../media/image265.png"/><Relationship Id="rId9" Type="http://schemas.microsoft.com/office/2007/relationships/hdphoto" Target="../media/hdphoto2.wdp"/><Relationship Id="rId14" Type="http://schemas.openxmlformats.org/officeDocument/2006/relationships/image" Target="../media/image121.png"/></Relationships>
</file>

<file path=ppt/slides/_rels/slide77.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3.png"/><Relationship Id="rId18" Type="http://schemas.openxmlformats.org/officeDocument/2006/relationships/image" Target="../media/image211.png"/><Relationship Id="rId3" Type="http://schemas.openxmlformats.org/officeDocument/2006/relationships/image" Target="../media/image269.png"/><Relationship Id="rId21" Type="http://schemas.openxmlformats.org/officeDocument/2006/relationships/image" Target="../media/image271.png"/><Relationship Id="rId7" Type="http://schemas.microsoft.com/office/2007/relationships/hdphoto" Target="../media/hdphoto2.wdp"/><Relationship Id="rId12" Type="http://schemas.openxmlformats.org/officeDocument/2006/relationships/image" Target="../media/image121.png"/><Relationship Id="rId17" Type="http://schemas.openxmlformats.org/officeDocument/2006/relationships/image" Target="../media/image203.png"/><Relationship Id="rId2" Type="http://schemas.openxmlformats.org/officeDocument/2006/relationships/image" Target="../media/image188.png"/><Relationship Id="rId16" Type="http://schemas.openxmlformats.org/officeDocument/2006/relationships/image" Target="../media/image125.png"/><Relationship Id="rId20" Type="http://schemas.openxmlformats.org/officeDocument/2006/relationships/image" Target="../media/image270.png"/><Relationship Id="rId1" Type="http://schemas.openxmlformats.org/officeDocument/2006/relationships/slideLayout" Target="../slideLayouts/slideLayout21.xml"/><Relationship Id="rId6" Type="http://schemas.openxmlformats.org/officeDocument/2006/relationships/image" Target="../media/image122.png"/><Relationship Id="rId11" Type="http://schemas.openxmlformats.org/officeDocument/2006/relationships/image" Target="../media/image120.png"/><Relationship Id="rId5" Type="http://schemas.openxmlformats.org/officeDocument/2006/relationships/image" Target="../media/image116.png"/><Relationship Id="rId15" Type="http://schemas.openxmlformats.org/officeDocument/2006/relationships/image" Target="../media/image124.emf"/><Relationship Id="rId10" Type="http://schemas.openxmlformats.org/officeDocument/2006/relationships/image" Target="../media/image119.png"/><Relationship Id="rId19" Type="http://schemas.openxmlformats.org/officeDocument/2006/relationships/image" Target="../media/image247.png"/><Relationship Id="rId4" Type="http://schemas.openxmlformats.org/officeDocument/2006/relationships/image" Target="../media/image250.png"/><Relationship Id="rId9" Type="http://schemas.openxmlformats.org/officeDocument/2006/relationships/image" Target="../media/image118.png"/><Relationship Id="rId14" Type="http://schemas.microsoft.com/office/2007/relationships/hdphoto" Target="../media/hdphoto3.wdp"/><Relationship Id="rId22" Type="http://schemas.openxmlformats.org/officeDocument/2006/relationships/image" Target="../media/image20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272.png"/><Relationship Id="rId7" Type="http://schemas.openxmlformats.org/officeDocument/2006/relationships/image" Target="../media/image98.png"/><Relationship Id="rId2" Type="http://schemas.openxmlformats.org/officeDocument/2006/relationships/image" Target="../media/image101.png"/><Relationship Id="rId1" Type="http://schemas.openxmlformats.org/officeDocument/2006/relationships/slideLayout" Target="../slideLayouts/slideLayout8.xml"/><Relationship Id="rId6" Type="http://schemas.openxmlformats.org/officeDocument/2006/relationships/image" Target="../media/image67.png"/><Relationship Id="rId5" Type="http://schemas.openxmlformats.org/officeDocument/2006/relationships/image" Target="../media/image274.png"/><Relationship Id="rId4" Type="http://schemas.openxmlformats.org/officeDocument/2006/relationships/image" Target="../media/image27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76.jpeg"/><Relationship Id="rId7" Type="http://schemas.openxmlformats.org/officeDocument/2006/relationships/hyperlink" Target="http://en.wikipedia.org/wiki/AC_power_plugs_and_sockets" TargetMode="External"/><Relationship Id="rId2" Type="http://schemas.openxmlformats.org/officeDocument/2006/relationships/image" Target="../media/image275.png"/><Relationship Id="rId1" Type="http://schemas.openxmlformats.org/officeDocument/2006/relationships/slideLayout" Target="../slideLayouts/slideLayout8.xml"/><Relationship Id="rId6" Type="http://schemas.openxmlformats.org/officeDocument/2006/relationships/image" Target="../media/image278.png"/><Relationship Id="rId11" Type="http://schemas.microsoft.com/office/2007/relationships/hdphoto" Target="../media/hdphoto5.wdp"/><Relationship Id="rId5" Type="http://schemas.openxmlformats.org/officeDocument/2006/relationships/image" Target="../media/image277.png"/><Relationship Id="rId10" Type="http://schemas.openxmlformats.org/officeDocument/2006/relationships/image" Target="../media/image280.png"/><Relationship Id="rId4" Type="http://schemas.microsoft.com/office/2007/relationships/hdphoto" Target="../media/hdphoto4.wdp"/><Relationship Id="rId9" Type="http://schemas.openxmlformats.org/officeDocument/2006/relationships/image" Target="../media/image279.png"/></Relationships>
</file>

<file path=ppt/slides/_rels/slide9.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09.png"/><Relationship Id="rId3" Type="http://schemas.openxmlformats.org/officeDocument/2006/relationships/image" Target="../media/image102.png"/><Relationship Id="rId7" Type="http://schemas.openxmlformats.org/officeDocument/2006/relationships/image" Target="../media/image105.jpeg"/><Relationship Id="rId12" Type="http://schemas.openxmlformats.org/officeDocument/2006/relationships/image" Target="../media/image108.png"/><Relationship Id="rId2" Type="http://schemas.openxmlformats.org/officeDocument/2006/relationships/image" Target="../media/image101.png"/><Relationship Id="rId1" Type="http://schemas.openxmlformats.org/officeDocument/2006/relationships/slideLayout" Target="../slideLayouts/slideLayout8.xml"/><Relationship Id="rId6" Type="http://schemas.openxmlformats.org/officeDocument/2006/relationships/image" Target="../media/image104.jpeg"/><Relationship Id="rId11" Type="http://schemas.openxmlformats.org/officeDocument/2006/relationships/image" Target="../media/image107.png"/><Relationship Id="rId5" Type="http://schemas.openxmlformats.org/officeDocument/2006/relationships/image" Target="../media/image67.png"/><Relationship Id="rId15" Type="http://schemas.openxmlformats.org/officeDocument/2006/relationships/image" Target="../media/image111.png"/><Relationship Id="rId10" Type="http://schemas.openxmlformats.org/officeDocument/2006/relationships/image" Target="../media/image98.png"/><Relationship Id="rId4" Type="http://schemas.openxmlformats.org/officeDocument/2006/relationships/image" Target="../media/image103.png"/><Relationship Id="rId9" Type="http://schemas.openxmlformats.org/officeDocument/2006/relationships/image" Target="../media/image97.png"/><Relationship Id="rId14" Type="http://schemas.openxmlformats.org/officeDocument/2006/relationships/image" Target="../media/image1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8" Type="http://schemas.openxmlformats.org/officeDocument/2006/relationships/image" Target="../media/image288.png"/><Relationship Id="rId13" Type="http://schemas.openxmlformats.org/officeDocument/2006/relationships/image" Target="../media/image292.png"/><Relationship Id="rId3" Type="http://schemas.openxmlformats.org/officeDocument/2006/relationships/image" Target="../media/image283.png"/><Relationship Id="rId7" Type="http://schemas.openxmlformats.org/officeDocument/2006/relationships/image" Target="../media/image287.png"/><Relationship Id="rId12" Type="http://schemas.microsoft.com/office/2007/relationships/hdphoto" Target="../media/hdphoto6.wdp"/><Relationship Id="rId17" Type="http://schemas.openxmlformats.org/officeDocument/2006/relationships/image" Target="../media/image296.png"/><Relationship Id="rId2" Type="http://schemas.openxmlformats.org/officeDocument/2006/relationships/image" Target="../media/image282.png"/><Relationship Id="rId16" Type="http://schemas.openxmlformats.org/officeDocument/2006/relationships/image" Target="../media/image295.png"/><Relationship Id="rId1" Type="http://schemas.openxmlformats.org/officeDocument/2006/relationships/slideLayout" Target="../slideLayouts/slideLayout8.xml"/><Relationship Id="rId6" Type="http://schemas.openxmlformats.org/officeDocument/2006/relationships/image" Target="../media/image286.png"/><Relationship Id="rId11" Type="http://schemas.openxmlformats.org/officeDocument/2006/relationships/image" Target="../media/image291.png"/><Relationship Id="rId5" Type="http://schemas.openxmlformats.org/officeDocument/2006/relationships/image" Target="../media/image285.png"/><Relationship Id="rId15" Type="http://schemas.openxmlformats.org/officeDocument/2006/relationships/image" Target="../media/image294.png"/><Relationship Id="rId10" Type="http://schemas.openxmlformats.org/officeDocument/2006/relationships/image" Target="../media/image290.png"/><Relationship Id="rId4" Type="http://schemas.openxmlformats.org/officeDocument/2006/relationships/image" Target="../media/image284.png"/><Relationship Id="rId9" Type="http://schemas.openxmlformats.org/officeDocument/2006/relationships/image" Target="../media/image289.png"/><Relationship Id="rId14" Type="http://schemas.openxmlformats.org/officeDocument/2006/relationships/image" Target="../media/image293.png"/></Relationships>
</file>

<file path=ppt/slides/_rels/slide97.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297.png"/><Relationship Id="rId1" Type="http://schemas.openxmlformats.org/officeDocument/2006/relationships/slideLayout" Target="../slideLayouts/slideLayout21.xml"/><Relationship Id="rId4" Type="http://schemas.openxmlformats.org/officeDocument/2006/relationships/image" Target="../media/image299.png"/></Relationships>
</file>

<file path=ppt/slides/_rels/slide98.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300.jpeg"/><Relationship Id="rId1" Type="http://schemas.openxmlformats.org/officeDocument/2006/relationships/slideLayout" Target="../slideLayouts/slideLayout21.xml"/><Relationship Id="rId4" Type="http://schemas.openxmlformats.org/officeDocument/2006/relationships/image" Target="../media/image299.png"/></Relationships>
</file>

<file path=ppt/slides/_rels/slide99.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21.xml"/><Relationship Id="rId4" Type="http://schemas.openxmlformats.org/officeDocument/2006/relationships/image" Target="../media/image2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a:t>March, 2017</a:t>
            </a:r>
          </a:p>
          <a:p>
            <a:endParaRPr lang="en-US" dirty="0"/>
          </a:p>
        </p:txBody>
      </p:sp>
    </p:spTree>
    <p:extLst>
      <p:ext uri="{BB962C8B-B14F-4D97-AF65-F5344CB8AC3E}">
        <p14:creationId xmlns:p14="http://schemas.microsoft.com/office/powerpoint/2010/main" val="209619880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328693742"/>
              </p:ext>
            </p:extLst>
          </p:nvPr>
        </p:nvGraphicFramePr>
        <p:xfrm>
          <a:off x="317482" y="1200002"/>
          <a:ext cx="11516996" cy="4581599"/>
        </p:xfrm>
        <a:graphic>
          <a:graphicData uri="http://schemas.openxmlformats.org/drawingml/2006/table">
            <a:tbl>
              <a:tblPr firstRow="1" bandRow="1">
                <a:tableStyleId>{5202B0CA-FC54-4496-8BCA-5EF66A818D29}</a:tableStyleId>
              </a:tblPr>
              <a:tblGrid>
                <a:gridCol w="1516404">
                  <a:extLst>
                    <a:ext uri="{9D8B030D-6E8A-4147-A177-3AD203B41FA5}">
                      <a16:colId xmlns:a16="http://schemas.microsoft.com/office/drawing/2014/main" val="20000"/>
                    </a:ext>
                  </a:extLst>
                </a:gridCol>
                <a:gridCol w="1250074">
                  <a:extLst>
                    <a:ext uri="{9D8B030D-6E8A-4147-A177-3AD203B41FA5}">
                      <a16:colId xmlns:a16="http://schemas.microsoft.com/office/drawing/2014/main" val="20001"/>
                    </a:ext>
                  </a:extLst>
                </a:gridCol>
                <a:gridCol w="1250074">
                  <a:extLst>
                    <a:ext uri="{9D8B030D-6E8A-4147-A177-3AD203B41FA5}">
                      <a16:colId xmlns:a16="http://schemas.microsoft.com/office/drawing/2014/main" val="20002"/>
                    </a:ext>
                  </a:extLst>
                </a:gridCol>
                <a:gridCol w="1250074">
                  <a:extLst>
                    <a:ext uri="{9D8B030D-6E8A-4147-A177-3AD203B41FA5}">
                      <a16:colId xmlns:a16="http://schemas.microsoft.com/office/drawing/2014/main" val="20003"/>
                    </a:ext>
                  </a:extLst>
                </a:gridCol>
                <a:gridCol w="1250074">
                  <a:extLst>
                    <a:ext uri="{9D8B030D-6E8A-4147-A177-3AD203B41FA5}">
                      <a16:colId xmlns:a16="http://schemas.microsoft.com/office/drawing/2014/main" val="20004"/>
                    </a:ext>
                  </a:extLst>
                </a:gridCol>
                <a:gridCol w="1250074">
                  <a:extLst>
                    <a:ext uri="{9D8B030D-6E8A-4147-A177-3AD203B41FA5}">
                      <a16:colId xmlns:a16="http://schemas.microsoft.com/office/drawing/2014/main" val="20005"/>
                    </a:ext>
                  </a:extLst>
                </a:gridCol>
                <a:gridCol w="1250074">
                  <a:extLst>
                    <a:ext uri="{9D8B030D-6E8A-4147-A177-3AD203B41FA5}">
                      <a16:colId xmlns:a16="http://schemas.microsoft.com/office/drawing/2014/main" val="20006"/>
                    </a:ext>
                  </a:extLst>
                </a:gridCol>
                <a:gridCol w="1250074">
                  <a:extLst>
                    <a:ext uri="{9D8B030D-6E8A-4147-A177-3AD203B41FA5}">
                      <a16:colId xmlns:a16="http://schemas.microsoft.com/office/drawing/2014/main" val="20007"/>
                    </a:ext>
                  </a:extLst>
                </a:gridCol>
                <a:gridCol w="1250074">
                  <a:extLst>
                    <a:ext uri="{9D8B030D-6E8A-4147-A177-3AD203B41FA5}">
                      <a16:colId xmlns:a16="http://schemas.microsoft.com/office/drawing/2014/main" val="20008"/>
                    </a:ext>
                  </a:extLst>
                </a:gridCol>
              </a:tblGrid>
              <a:tr h="368723">
                <a:tc>
                  <a:txBody>
                    <a:bodyPr/>
                    <a:lstStyle/>
                    <a:p>
                      <a:endParaRPr lang="en-US" sz="1500" dirty="0"/>
                    </a:p>
                  </a:txBody>
                  <a:tcPr marL="121888" marR="121888" anchor="ctr">
                    <a:solidFill>
                      <a:schemeClr val="accent6"/>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FG-30E</a:t>
                      </a:r>
                    </a:p>
                  </a:txBody>
                  <a:tcPr marL="121888" marR="121888" anchor="ctr">
                    <a:solidFill>
                      <a:schemeClr val="accent6"/>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FG-50E/51E</a:t>
                      </a:r>
                    </a:p>
                  </a:txBody>
                  <a:tcPr marL="121888" marR="121888" anchor="ctr">
                    <a:solidFill>
                      <a:schemeClr val="accent6"/>
                    </a:solidFill>
                  </a:tcPr>
                </a:tc>
                <a:tc>
                  <a:txBody>
                    <a:bodyPr/>
                    <a:lstStyle/>
                    <a:p>
                      <a:pPr algn="ctr"/>
                      <a:r>
                        <a:rPr lang="en-US" sz="1300" dirty="0"/>
                        <a:t>FG-60D</a:t>
                      </a:r>
                    </a:p>
                  </a:txBody>
                  <a:tcPr marL="121888" marR="121888" anchor="ctr">
                    <a:solidFill>
                      <a:schemeClr val="accent6"/>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FG-60E</a:t>
                      </a:r>
                    </a:p>
                  </a:txBody>
                  <a:tcPr marL="121888" marR="121888" anchor="ctr">
                    <a:solidFill>
                      <a:schemeClr val="accent6"/>
                    </a:solidFill>
                  </a:tcPr>
                </a:tc>
                <a:tc>
                  <a:txBody>
                    <a:bodyPr/>
                    <a:lstStyle/>
                    <a:p>
                      <a:pPr algn="ctr"/>
                      <a:r>
                        <a:rPr lang="en-US" sz="1300" dirty="0"/>
                        <a:t>FG80D</a:t>
                      </a:r>
                    </a:p>
                  </a:txBody>
                  <a:tcPr marL="121888" marR="121888" anchor="ctr">
                    <a:solidFill>
                      <a:schemeClr val="accent6"/>
                    </a:solidFill>
                  </a:tcPr>
                </a:tc>
                <a:tc>
                  <a:txBody>
                    <a:bodyPr/>
                    <a:lstStyle/>
                    <a:p>
                      <a:pPr algn="ctr"/>
                      <a:r>
                        <a:rPr lang="en-US" sz="1300" dirty="0"/>
                        <a:t>FG-70D/90D</a:t>
                      </a:r>
                    </a:p>
                  </a:txBody>
                  <a:tcPr marL="121888" marR="121888" anchor="ctr">
                    <a:solidFill>
                      <a:schemeClr val="accent6"/>
                    </a:solidFill>
                  </a:tcPr>
                </a:tc>
                <a:tc>
                  <a:txBody>
                    <a:bodyPr/>
                    <a:lstStyle/>
                    <a:p>
                      <a:pPr algn="ctr"/>
                      <a:r>
                        <a:rPr lang="en-US" sz="1300" dirty="0"/>
                        <a:t>FG-90E</a:t>
                      </a:r>
                    </a:p>
                  </a:txBody>
                  <a:tcPr marL="121888" marR="121888" anchor="ctr">
                    <a:solidFill>
                      <a:schemeClr val="accent6"/>
                    </a:solidFill>
                  </a:tcPr>
                </a:tc>
                <a:tc>
                  <a:txBody>
                    <a:bodyPr/>
                    <a:lstStyle/>
                    <a:p>
                      <a:pPr algn="ctr"/>
                      <a:r>
                        <a:rPr lang="en-US" sz="1300" dirty="0"/>
                        <a:t>FG-92D</a:t>
                      </a:r>
                    </a:p>
                  </a:txBody>
                  <a:tcPr marL="121888" marR="121888" anchor="ctr">
                    <a:solidFill>
                      <a:schemeClr val="accent6"/>
                    </a:solidFill>
                  </a:tcPr>
                </a:tc>
                <a:extLst>
                  <a:ext uri="{0D108BD9-81ED-4DB2-BD59-A6C34878D82A}">
                    <a16:rowId xmlns:a16="http://schemas.microsoft.com/office/drawing/2014/main" val="10000"/>
                  </a:ext>
                </a:extLst>
              </a:tr>
              <a:tr h="74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(1518/512/64 byte</a:t>
                      </a:r>
                      <a:r>
                        <a:rPr lang="en-US" sz="1200" b="1" baseline="0" dirty="0">
                          <a:solidFill>
                            <a:schemeClr val="tx1"/>
                          </a:solidFill>
                        </a:rPr>
                        <a:t> </a:t>
                      </a:r>
                      <a:r>
                        <a:rPr lang="en-US" sz="1200" b="1" dirty="0">
                          <a:solidFill>
                            <a:schemeClr val="tx1"/>
                          </a:solidFill>
                        </a:rPr>
                        <a:t>UDP)</a:t>
                      </a:r>
                    </a:p>
                  </a:txBody>
                  <a:tcPr marL="121888" marR="121888" anchor="ctr"/>
                </a:tc>
                <a:tc>
                  <a:txBody>
                    <a:bodyPr/>
                    <a:lstStyle/>
                    <a:p>
                      <a:pPr algn="ctr"/>
                      <a:r>
                        <a:rPr lang="en-US" sz="1200" dirty="0"/>
                        <a:t>950 Mbps</a:t>
                      </a:r>
                      <a:endParaRPr lang="en-US" sz="1200" b="0" i="0" dirty="0">
                        <a:solidFill>
                          <a:srgbClr val="000000"/>
                        </a:solidFill>
                        <a:latin typeface="+mn-lt"/>
                      </a:endParaRPr>
                    </a:p>
                  </a:txBody>
                  <a:tcPr marL="121888" marR="121888" anchor="ctr" horzOverflow="overflow"/>
                </a:tc>
                <a:tc>
                  <a:txBody>
                    <a:bodyPr/>
                    <a:lstStyle/>
                    <a:p>
                      <a:pPr algn="ctr"/>
                      <a:r>
                        <a:rPr lang="en-US" sz="1200" dirty="0"/>
                        <a:t>2.5 Gbps</a:t>
                      </a:r>
                      <a:endParaRPr lang="en-US" sz="1200" b="0" i="0" dirty="0">
                        <a:solidFill>
                          <a:srgbClr val="000000"/>
                        </a:solidFill>
                        <a:latin typeface="+mn-lt"/>
                      </a:endParaRPr>
                    </a:p>
                  </a:txBody>
                  <a:tcPr marL="121888" marR="121888" anchor="ctr" horzOverflow="overflow"/>
                </a:tc>
                <a:tc>
                  <a:txBody>
                    <a:bodyPr/>
                    <a:lstStyle/>
                    <a:p>
                      <a:pPr algn="ctr"/>
                      <a:r>
                        <a:rPr lang="en-US" sz="1200" dirty="0"/>
                        <a:t>1.5 /1.5 /1.5</a:t>
                      </a:r>
                    </a:p>
                    <a:p>
                      <a:pPr algn="ctr"/>
                      <a:r>
                        <a:rPr lang="en-US" sz="1200" dirty="0"/>
                        <a:t>Gbps</a:t>
                      </a:r>
                      <a:endParaRPr lang="en-US" sz="1200" b="0" i="0" dirty="0">
                        <a:solidFill>
                          <a:srgbClr val="000000"/>
                        </a:solidFill>
                        <a:latin typeface="+mn-lt"/>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3 / 3 / 3 Gbps</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121888" marR="121888" anchor="ctr" horzOverflow="overflow"/>
                </a:tc>
                <a:tc>
                  <a:txBody>
                    <a:bodyPr/>
                    <a:lstStyle/>
                    <a:p>
                      <a:pPr algn="ctr"/>
                      <a:r>
                        <a:rPr lang="en-US" sz="1200" dirty="0"/>
                        <a:t>1.3 Gbps</a:t>
                      </a:r>
                      <a:endParaRPr lang="en-US" sz="1200" b="0" i="0" dirty="0">
                        <a:solidFill>
                          <a:srgbClr val="000000"/>
                        </a:solidFill>
                        <a:latin typeface="+mn-lt"/>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Gbps</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4 Gbps</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2 Gbps</a:t>
                      </a:r>
                      <a:endParaRPr kumimoji="0" lang="en-US" sz="1200" b="0" i="0" u="none" strike="noStrike" kern="1200" cap="none" spc="0" normalizeH="0" baseline="0" noProof="0" dirty="0">
                        <a:ln>
                          <a:noFill/>
                        </a:ln>
                        <a:solidFill>
                          <a:srgbClr val="000000"/>
                        </a:solidFill>
                        <a:effectLst/>
                        <a:uLnTx/>
                        <a:uFillTx/>
                        <a:latin typeface="+mn-lt"/>
                        <a:ea typeface="+mn-ea"/>
                        <a:cs typeface="+mn-cs"/>
                      </a:endParaRPr>
                    </a:p>
                  </a:txBody>
                  <a:tcPr marL="121888" marR="121888" anchor="ctr" horzOverflow="overflow"/>
                </a:tc>
                <a:extLst>
                  <a:ext uri="{0D108BD9-81ED-4DB2-BD59-A6C34878D82A}">
                    <a16:rowId xmlns:a16="http://schemas.microsoft.com/office/drawing/2014/main" val="10001"/>
                  </a:ext>
                </a:extLst>
              </a:tr>
              <a:tr h="535243">
                <a:tc>
                  <a:txBody>
                    <a:bodyPr/>
                    <a:lstStyle/>
                    <a:p>
                      <a:r>
                        <a:rPr lang="en-US" sz="1200" b="1" dirty="0">
                          <a:solidFill>
                            <a:schemeClr val="tx1"/>
                          </a:solidFill>
                        </a:rPr>
                        <a:t>Concurrent Sessions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900,000</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1.8 Mil</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500,000</a:t>
                      </a:r>
                      <a:endParaRPr lang="en-US" sz="1200" b="0" i="0" dirty="0">
                        <a:solidFill>
                          <a:srgbClr val="000000"/>
                        </a:solidFill>
                        <a:latin typeface="+mn-lt"/>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1.3 Mil</a:t>
                      </a:r>
                      <a:endParaRPr lang="en-US" sz="1200" b="0" i="0" dirty="0">
                        <a:solidFill>
                          <a:srgbClr val="000000"/>
                        </a:solidFill>
                        <a:latin typeface="+mn-lt"/>
                      </a:endParaRP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1.5 Mil</a:t>
                      </a:r>
                      <a:endParaRPr lang="en-US" sz="1200" b="0" i="0" dirty="0">
                        <a:solidFill>
                          <a:srgbClr val="000000"/>
                        </a:solidFill>
                        <a:latin typeface="+mn-lt"/>
                      </a:endParaRPr>
                    </a:p>
                  </a:txBody>
                  <a:tcPr marL="121888" marR="121888" anchor="ctr"/>
                </a:tc>
                <a:tc>
                  <a:txBody>
                    <a:bodyPr/>
                    <a:lstStyle/>
                    <a:p>
                      <a:pPr algn="ctr"/>
                      <a:r>
                        <a:rPr lang="en-US" sz="1200" dirty="0"/>
                        <a:t>2 Mil</a:t>
                      </a:r>
                      <a:endParaRPr lang="en-US" sz="1200" dirty="0">
                        <a:solidFill>
                          <a:srgbClr val="000000"/>
                        </a:solidFill>
                      </a:endParaRPr>
                    </a:p>
                  </a:txBody>
                  <a:tcPr marL="121888" marR="121888" anchor="ctr" horzOverflow="overflow"/>
                </a:tc>
                <a:tc>
                  <a:txBody>
                    <a:bodyPr/>
                    <a:lstStyle/>
                    <a:p>
                      <a:pPr algn="ctr"/>
                      <a:r>
                        <a:rPr lang="en-US" sz="1200" dirty="0"/>
                        <a:t>1.2 Mil</a:t>
                      </a:r>
                      <a:endParaRPr lang="en-US" sz="1200" dirty="0">
                        <a:solidFill>
                          <a:srgbClr val="000000"/>
                        </a:solidFill>
                      </a:endParaRPr>
                    </a:p>
                  </a:txBody>
                  <a:tcPr marL="121888" marR="121888" anchor="ctr" horzOverflow="overflow"/>
                </a:tc>
                <a:tc>
                  <a:txBody>
                    <a:bodyPr/>
                    <a:lstStyle/>
                    <a:p>
                      <a:pPr algn="ctr"/>
                      <a:r>
                        <a:rPr lang="en-US" sz="1200" dirty="0"/>
                        <a:t>1.5 Mil</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2"/>
                  </a:ext>
                </a:extLst>
              </a:tr>
              <a:tr h="457200">
                <a:tc>
                  <a:txBody>
                    <a:bodyPr/>
                    <a:lstStyle/>
                    <a:p>
                      <a:r>
                        <a:rPr lang="en-US" sz="1200" b="1" dirty="0">
                          <a:solidFill>
                            <a:schemeClr val="tx1"/>
                          </a:solidFill>
                        </a:rPr>
                        <a:t>New Sessions/Sec</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15,000</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21,000</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4,000</a:t>
                      </a:r>
                      <a:endParaRPr lang="en-US" sz="1200" b="0" i="0" dirty="0">
                        <a:solidFill>
                          <a:srgbClr val="000000"/>
                        </a:solidFill>
                        <a:latin typeface="+mn-lt"/>
                      </a:endParaRPr>
                    </a:p>
                  </a:txBody>
                  <a:tcPr marL="121888" marR="121888" anchor="ctr"/>
                </a:tc>
                <a:tc>
                  <a:txBody>
                    <a:bodyPr/>
                    <a:lstStyle/>
                    <a:p>
                      <a:pPr algn="ctr"/>
                      <a:r>
                        <a:rPr lang="en-US" sz="1200" dirty="0"/>
                        <a:t>30,000</a:t>
                      </a:r>
                      <a:endParaRPr lang="en-US" sz="1200" dirty="0">
                        <a:solidFill>
                          <a:srgbClr val="000000"/>
                        </a:solidFill>
                      </a:endParaRP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22, 000</a:t>
                      </a:r>
                      <a:endParaRPr lang="en-US" sz="1200" b="0" i="0" dirty="0">
                        <a:solidFill>
                          <a:srgbClr val="000000"/>
                        </a:solidFill>
                        <a:latin typeface="+mn-lt"/>
                      </a:endParaRPr>
                    </a:p>
                  </a:txBody>
                  <a:tcPr marL="121888" marR="121888" anchor="ctr"/>
                </a:tc>
                <a:tc>
                  <a:txBody>
                    <a:bodyPr/>
                    <a:lstStyle/>
                    <a:p>
                      <a:pPr algn="ctr"/>
                      <a:r>
                        <a:rPr lang="en-US" sz="1200" dirty="0"/>
                        <a:t>4,000</a:t>
                      </a:r>
                      <a:endParaRPr lang="en-US" sz="1200" dirty="0">
                        <a:solidFill>
                          <a:srgbClr val="000000"/>
                        </a:solidFill>
                      </a:endParaRPr>
                    </a:p>
                  </a:txBody>
                  <a:tcPr marL="121888" marR="121888" anchor="ctr" horzOverflow="overflow"/>
                </a:tc>
                <a:tc>
                  <a:txBody>
                    <a:bodyPr/>
                    <a:lstStyle/>
                    <a:p>
                      <a:pPr algn="ctr"/>
                      <a:r>
                        <a:rPr lang="en-US" sz="1200" dirty="0"/>
                        <a:t>27,500</a:t>
                      </a:r>
                      <a:endParaRPr lang="en-US" sz="1200" dirty="0">
                        <a:solidFill>
                          <a:srgbClr val="000000"/>
                        </a:solidFill>
                      </a:endParaRPr>
                    </a:p>
                  </a:txBody>
                  <a:tcPr marL="121888" marR="121888" anchor="ctr" horzOverflow="overflow"/>
                </a:tc>
                <a:tc>
                  <a:txBody>
                    <a:bodyPr/>
                    <a:lstStyle/>
                    <a:p>
                      <a:pPr algn="ctr"/>
                      <a:r>
                        <a:rPr lang="en-US" sz="1200" dirty="0"/>
                        <a:t>22,000</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3"/>
                  </a:ext>
                </a:extLst>
              </a:tr>
              <a:tr h="321147">
                <a:tc>
                  <a:txBody>
                    <a:bodyPr/>
                    <a:lstStyle/>
                    <a:p>
                      <a:r>
                        <a:rPr lang="en-US" sz="1200" b="1" dirty="0">
                          <a:solidFill>
                            <a:schemeClr val="tx1"/>
                          </a:solidFill>
                        </a:rPr>
                        <a:t>IPSec VPN</a:t>
                      </a:r>
                    </a:p>
                  </a:txBody>
                  <a:tcPr marL="121888" marR="121888" anchor="ctr"/>
                </a:tc>
                <a:tc>
                  <a:txBody>
                    <a:bodyPr/>
                    <a:lstStyle/>
                    <a:p>
                      <a:pPr algn="ctr"/>
                      <a:r>
                        <a:rPr lang="en-US" sz="1200" dirty="0"/>
                        <a:t>75 Mbps</a:t>
                      </a:r>
                      <a:endParaRPr lang="en-US" sz="1200" b="0" i="0" dirty="0">
                        <a:solidFill>
                          <a:srgbClr val="000000"/>
                        </a:solidFill>
                        <a:latin typeface="+mn-lt"/>
                      </a:endParaRPr>
                    </a:p>
                  </a:txBody>
                  <a:tcPr marL="121888" marR="121888" anchor="ctr"/>
                </a:tc>
                <a:tc>
                  <a:txBody>
                    <a:bodyPr/>
                    <a:lstStyle/>
                    <a:p>
                      <a:pPr algn="ctr"/>
                      <a:r>
                        <a:rPr lang="en-US" sz="1200" dirty="0"/>
                        <a:t>200 Mbps</a:t>
                      </a:r>
                      <a:endParaRPr lang="en-US" sz="1200" b="0" i="0" dirty="0">
                        <a:solidFill>
                          <a:srgbClr val="000000"/>
                        </a:solidFill>
                        <a:latin typeface="+mn-lt"/>
                      </a:endParaRPr>
                    </a:p>
                  </a:txBody>
                  <a:tcPr marL="121888" marR="121888" anchor="ctr"/>
                </a:tc>
                <a:tc>
                  <a:txBody>
                    <a:bodyPr/>
                    <a:lstStyle/>
                    <a:p>
                      <a:pPr algn="ctr"/>
                      <a:r>
                        <a:rPr lang="en-US" sz="1200" dirty="0"/>
                        <a:t>1 Gbps</a:t>
                      </a:r>
                      <a:endParaRPr lang="en-US" sz="1200" b="0" i="0" dirty="0">
                        <a:solidFill>
                          <a:srgbClr val="000000"/>
                        </a:solidFill>
                        <a:latin typeface="+mn-lt"/>
                      </a:endParaRPr>
                    </a:p>
                  </a:txBody>
                  <a:tcPr marL="121888" marR="121888" anchor="ctr"/>
                </a:tc>
                <a:tc>
                  <a:txBody>
                    <a:bodyPr/>
                    <a:lstStyle/>
                    <a:p>
                      <a:pPr algn="ctr"/>
                      <a:r>
                        <a:rPr lang="en-US" sz="1200" dirty="0"/>
                        <a:t>2</a:t>
                      </a:r>
                      <a:r>
                        <a:rPr lang="en-US" sz="1200" baseline="0" dirty="0"/>
                        <a:t> Gbps</a:t>
                      </a:r>
                      <a:endParaRPr lang="en-US" sz="1200" dirty="0">
                        <a:solidFill>
                          <a:srgbClr val="000000"/>
                        </a:solidFill>
                      </a:endParaRPr>
                    </a:p>
                  </a:txBody>
                  <a:tcPr marL="121888" marR="121888" anchor="ctr" horzOverflow="overflow"/>
                </a:tc>
                <a:tc>
                  <a:txBody>
                    <a:bodyPr/>
                    <a:lstStyle/>
                    <a:p>
                      <a:pPr algn="ctr"/>
                      <a:r>
                        <a:rPr lang="en-US" sz="1200" dirty="0"/>
                        <a:t>200</a:t>
                      </a:r>
                      <a:r>
                        <a:rPr lang="en-US" sz="1200" baseline="0" dirty="0"/>
                        <a:t> Mbps</a:t>
                      </a:r>
                      <a:endParaRPr lang="en-US" sz="1200" b="0" i="0" dirty="0">
                        <a:solidFill>
                          <a:srgbClr val="000000"/>
                        </a:solidFill>
                        <a:latin typeface="+mn-lt"/>
                      </a:endParaRPr>
                    </a:p>
                  </a:txBody>
                  <a:tcPr marL="121888" marR="121888" anchor="ctr"/>
                </a:tc>
                <a:tc>
                  <a:txBody>
                    <a:bodyPr/>
                    <a:lstStyle/>
                    <a:p>
                      <a:pPr algn="ctr"/>
                      <a:r>
                        <a:rPr lang="en-US" sz="1200" dirty="0"/>
                        <a:t>1 Gbps</a:t>
                      </a:r>
                      <a:endParaRPr lang="en-US" sz="1200" dirty="0">
                        <a:solidFill>
                          <a:srgbClr val="000000"/>
                        </a:solidFill>
                      </a:endParaRPr>
                    </a:p>
                  </a:txBody>
                  <a:tcPr marL="121888" marR="121888" anchor="ctr" horzOverflow="overflow"/>
                </a:tc>
                <a:tc>
                  <a:txBody>
                    <a:bodyPr/>
                    <a:lstStyle/>
                    <a:p>
                      <a:pPr algn="ctr"/>
                      <a:r>
                        <a:rPr lang="en-US" sz="1200" dirty="0"/>
                        <a:t>160</a:t>
                      </a:r>
                      <a:r>
                        <a:rPr lang="en-US" sz="1200" baseline="0" dirty="0"/>
                        <a:t> M</a:t>
                      </a:r>
                      <a:r>
                        <a:rPr lang="en-US" sz="1200" dirty="0"/>
                        <a:t>bps</a:t>
                      </a:r>
                      <a:endParaRPr lang="en-US" sz="1200" dirty="0">
                        <a:solidFill>
                          <a:srgbClr val="000000"/>
                        </a:solidFill>
                      </a:endParaRPr>
                    </a:p>
                  </a:txBody>
                  <a:tcPr marL="121888" marR="121888" anchor="ctr" horzOverflow="overflow"/>
                </a:tc>
                <a:tc>
                  <a:txBody>
                    <a:bodyPr/>
                    <a:lstStyle/>
                    <a:p>
                      <a:pPr algn="ctr"/>
                      <a:r>
                        <a:rPr lang="en-US" sz="1200" dirty="0"/>
                        <a:t>130 Mbps</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4"/>
                  </a:ext>
                </a:extLst>
              </a:tr>
              <a:tr h="32114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IPS (</a:t>
                      </a:r>
                      <a:r>
                        <a:rPr lang="en-US" sz="1200" b="1" dirty="0" err="1">
                          <a:solidFill>
                            <a:schemeClr val="tx1"/>
                          </a:solidFill>
                        </a:rPr>
                        <a:t>Ent</a:t>
                      </a:r>
                      <a:r>
                        <a:rPr lang="en-US" sz="1200" b="1" dirty="0">
                          <a:solidFill>
                            <a:schemeClr val="tx1"/>
                          </a:solidFill>
                        </a:rPr>
                        <a:t>. Mix)</a:t>
                      </a:r>
                    </a:p>
                  </a:txBody>
                  <a:tcPr marL="121888" marR="121888" anchor="ctr"/>
                </a:tc>
                <a:tc>
                  <a:txBody>
                    <a:bodyPr/>
                    <a:lstStyle/>
                    <a:p>
                      <a:pPr algn="ctr"/>
                      <a:r>
                        <a:rPr lang="en-US" sz="1200" dirty="0"/>
                        <a:t>240 Mbps</a:t>
                      </a:r>
                    </a:p>
                  </a:txBody>
                  <a:tcPr marL="121888" marR="121888" anchor="ctr"/>
                </a:tc>
                <a:tc>
                  <a:txBody>
                    <a:bodyPr/>
                    <a:lstStyle/>
                    <a:p>
                      <a:pPr algn="ctr"/>
                      <a:r>
                        <a:rPr lang="en-US" sz="1200" dirty="0"/>
                        <a:t>270 Mbps</a:t>
                      </a:r>
                    </a:p>
                  </a:txBody>
                  <a:tcPr marL="121888" marR="121888" anchor="ctr"/>
                </a:tc>
                <a:tc>
                  <a:txBody>
                    <a:bodyPr/>
                    <a:lstStyle/>
                    <a:p>
                      <a:pPr algn="ctr"/>
                      <a:r>
                        <a:rPr lang="en-US" sz="1200" dirty="0"/>
                        <a:t>41 Mbps</a:t>
                      </a:r>
                    </a:p>
                  </a:txBody>
                  <a:tcPr marL="121888" marR="121888" anchor="ctr"/>
                </a:tc>
                <a:tc>
                  <a:txBody>
                    <a:bodyPr/>
                    <a:lstStyle/>
                    <a:p>
                      <a:pPr algn="ctr"/>
                      <a:r>
                        <a:rPr lang="en-US" sz="1200" dirty="0"/>
                        <a:t>350 Mbps</a:t>
                      </a:r>
                    </a:p>
                  </a:txBody>
                  <a:tcPr marL="121888" marR="121888" anchor="ctr" horzOverflow="overflow"/>
                </a:tc>
                <a:tc>
                  <a:txBody>
                    <a:bodyPr/>
                    <a:lstStyle/>
                    <a:p>
                      <a:pPr algn="ctr"/>
                      <a:r>
                        <a:rPr lang="en-US" sz="1200" dirty="0"/>
                        <a:t>245 Mbps</a:t>
                      </a:r>
                    </a:p>
                  </a:txBody>
                  <a:tcPr marL="121888" marR="121888" anchor="ctr"/>
                </a:tc>
                <a:tc>
                  <a:txBody>
                    <a:bodyPr/>
                    <a:lstStyle/>
                    <a:p>
                      <a:pPr algn="ctr"/>
                      <a:r>
                        <a:rPr lang="en-US" sz="1200" dirty="0"/>
                        <a:t>41 Mbps</a:t>
                      </a:r>
                    </a:p>
                  </a:txBody>
                  <a:tcPr marL="121888" marR="121888" anchor="ctr" horzOverflow="overflow"/>
                </a:tc>
                <a:tc>
                  <a:txBody>
                    <a:bodyPr/>
                    <a:lstStyle/>
                    <a:p>
                      <a:pPr algn="ctr"/>
                      <a:r>
                        <a:rPr lang="en-US" sz="1200" dirty="0"/>
                        <a:t>440 Mbps</a:t>
                      </a:r>
                    </a:p>
                  </a:txBody>
                  <a:tcPr marL="121888" marR="121888" anchor="ctr" horzOverflow="overflow"/>
                </a:tc>
                <a:tc>
                  <a:txBody>
                    <a:bodyPr/>
                    <a:lstStyle/>
                    <a:p>
                      <a:pPr algn="ctr"/>
                      <a:r>
                        <a:rPr lang="en-US" sz="1200" dirty="0"/>
                        <a:t>260 Mbps</a:t>
                      </a:r>
                    </a:p>
                  </a:txBody>
                  <a:tcPr marL="121888" marR="121888" anchor="ctr" horzOverflow="overflow"/>
                </a:tc>
                <a:extLst>
                  <a:ext uri="{0D108BD9-81ED-4DB2-BD59-A6C34878D82A}">
                    <a16:rowId xmlns:a16="http://schemas.microsoft.com/office/drawing/2014/main" val="10005"/>
                  </a:ext>
                </a:extLst>
              </a:tr>
              <a:tr h="2743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NGFW (</a:t>
                      </a:r>
                      <a:r>
                        <a:rPr lang="en-US" sz="1200" b="1" dirty="0" err="1">
                          <a:solidFill>
                            <a:schemeClr val="tx1"/>
                          </a:solidFill>
                        </a:rPr>
                        <a:t>Ent</a:t>
                      </a:r>
                      <a:r>
                        <a:rPr lang="en-US" sz="1200" b="1" dirty="0">
                          <a:solidFill>
                            <a:schemeClr val="tx1"/>
                          </a:solidFill>
                        </a:rPr>
                        <a:t>.</a:t>
                      </a:r>
                      <a:r>
                        <a:rPr lang="en-US" sz="1200" b="1" baseline="0" dirty="0">
                          <a:solidFill>
                            <a:schemeClr val="tx1"/>
                          </a:solidFill>
                        </a:rPr>
                        <a:t> </a:t>
                      </a:r>
                      <a:r>
                        <a:rPr lang="en-US" sz="1200" b="1" dirty="0">
                          <a:solidFill>
                            <a:schemeClr val="tx1"/>
                          </a:solidFill>
                        </a:rPr>
                        <a:t>Mix)</a:t>
                      </a:r>
                    </a:p>
                  </a:txBody>
                  <a:tcPr marL="121888" marR="121888" anchor="ctr"/>
                </a:tc>
                <a:tc>
                  <a:txBody>
                    <a:bodyPr/>
                    <a:lstStyle/>
                    <a:p>
                      <a:pPr algn="ctr"/>
                      <a:r>
                        <a:rPr lang="en-US" sz="1200" dirty="0"/>
                        <a:t>200 Mbps</a:t>
                      </a:r>
                    </a:p>
                  </a:txBody>
                  <a:tcPr marL="121888" marR="121888" anchor="ctr"/>
                </a:tc>
                <a:tc>
                  <a:txBody>
                    <a:bodyPr/>
                    <a:lstStyle/>
                    <a:p>
                      <a:pPr algn="ctr"/>
                      <a:r>
                        <a:rPr lang="en-US" sz="1200" dirty="0"/>
                        <a:t>220 Mbps</a:t>
                      </a:r>
                    </a:p>
                  </a:txBody>
                  <a:tcPr marL="121888" marR="121888" anchor="ctr"/>
                </a:tc>
                <a:tc>
                  <a:txBody>
                    <a:bodyPr/>
                    <a:lstStyle/>
                    <a:p>
                      <a:pPr algn="ctr"/>
                      <a:r>
                        <a:rPr lang="en-US" sz="1200" dirty="0"/>
                        <a:t>23 Mbps</a:t>
                      </a:r>
                    </a:p>
                  </a:txBody>
                  <a:tcPr marL="121888" marR="121888" anchor="ctr"/>
                </a:tc>
                <a:tc>
                  <a:txBody>
                    <a:bodyPr/>
                    <a:lstStyle/>
                    <a:p>
                      <a:pPr algn="ctr"/>
                      <a:r>
                        <a:rPr lang="en-US" sz="1200" dirty="0"/>
                        <a:t>250 Mbps</a:t>
                      </a:r>
                    </a:p>
                  </a:txBody>
                  <a:tcPr marL="121888" marR="121888" anchor="ctr"/>
                </a:tc>
                <a:tc>
                  <a:txBody>
                    <a:bodyPr/>
                    <a:lstStyle/>
                    <a:p>
                      <a:pPr algn="ctr"/>
                      <a:r>
                        <a:rPr lang="en-US" sz="1200" dirty="0"/>
                        <a:t>210 Mbps</a:t>
                      </a:r>
                    </a:p>
                  </a:txBody>
                  <a:tcPr marL="121888" marR="121888" anchor="ctr"/>
                </a:tc>
                <a:tc>
                  <a:txBody>
                    <a:bodyPr/>
                    <a:lstStyle/>
                    <a:p>
                      <a:pPr algn="ctr"/>
                      <a:r>
                        <a:rPr lang="en-US" sz="1200" dirty="0"/>
                        <a:t>25 Mbps</a:t>
                      </a:r>
                    </a:p>
                  </a:txBody>
                  <a:tcPr marL="121888" marR="121888" anchor="ctr"/>
                </a:tc>
                <a:tc>
                  <a:txBody>
                    <a:bodyPr/>
                    <a:lstStyle/>
                    <a:p>
                      <a:pPr algn="ctr"/>
                      <a:r>
                        <a:rPr lang="en-US" sz="1200" dirty="0"/>
                        <a:t>350 Mbps</a:t>
                      </a:r>
                    </a:p>
                  </a:txBody>
                  <a:tcPr marL="121888" marR="121888" anchor="ctr"/>
                </a:tc>
                <a:tc>
                  <a:txBody>
                    <a:bodyPr/>
                    <a:lstStyle/>
                    <a:p>
                      <a:pPr algn="ctr"/>
                      <a:r>
                        <a:rPr lang="en-US" sz="1200" dirty="0"/>
                        <a:t>230 Mbps</a:t>
                      </a:r>
                    </a:p>
                  </a:txBody>
                  <a:tcPr marL="121888" marR="121888" anchor="ctr"/>
                </a:tc>
                <a:extLst>
                  <a:ext uri="{0D108BD9-81ED-4DB2-BD59-A6C34878D82A}">
                    <a16:rowId xmlns:a16="http://schemas.microsoft.com/office/drawing/2014/main" val="10006"/>
                  </a:ext>
                </a:extLst>
              </a:tr>
              <a:tr h="640080">
                <a:tc>
                  <a:txBody>
                    <a:bodyPr/>
                    <a:lstStyle/>
                    <a:p>
                      <a:r>
                        <a:rPr lang="en-US" sz="1200" b="1" dirty="0">
                          <a:solidFill>
                            <a:schemeClr val="tx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(LAN, WAN &amp; DMZ)</a:t>
                      </a: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5</a:t>
                      </a:r>
                      <a:r>
                        <a:rPr lang="en-US" sz="1200" baseline="0" dirty="0"/>
                        <a:t> x GE RJ45</a:t>
                      </a:r>
                      <a:endParaRPr lang="en-US" sz="1200" i="0" dirty="0">
                        <a:solidFill>
                          <a:srgbClr val="000000"/>
                        </a:solidFil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baseline="0" dirty="0"/>
                        <a:t>7 x GE RJ45</a:t>
                      </a:r>
                      <a:endParaRPr lang="en-US" sz="1200" i="0" dirty="0">
                        <a:solidFill>
                          <a:srgbClr val="000000"/>
                        </a:solidFill>
                      </a:endParaRPr>
                    </a:p>
                  </a:txBody>
                  <a:tcPr marL="121888" marR="121888" anchor="ctr"/>
                </a:tc>
                <a:tc>
                  <a:txBody>
                    <a:bodyPr/>
                    <a:lstStyle/>
                    <a:p>
                      <a:pPr algn="ctr"/>
                      <a:r>
                        <a:rPr lang="en-US" sz="1200" dirty="0"/>
                        <a:t>10 x GE RJ45</a:t>
                      </a:r>
                      <a:endParaRPr lang="en-US" sz="1200" dirty="0">
                        <a:solidFill>
                          <a:srgbClr val="000000"/>
                        </a:solidFil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10 x GE RJ45</a:t>
                      </a:r>
                      <a:endParaRPr lang="en-US" sz="1200" dirty="0">
                        <a:solidFill>
                          <a:srgbClr val="000000"/>
                        </a:solidFill>
                      </a:endParaRPr>
                    </a:p>
                  </a:txBody>
                  <a:tcPr marL="121888" marR="121888" anchor="ctr"/>
                </a:tc>
                <a:tc>
                  <a:txBody>
                    <a:bodyPr/>
                    <a:lstStyle/>
                    <a:p>
                      <a:pPr algn="ctr"/>
                      <a:r>
                        <a:rPr lang="en-US" sz="1200" dirty="0"/>
                        <a:t>4x</a:t>
                      </a:r>
                      <a:r>
                        <a:rPr lang="en-US" sz="1200" baseline="0" dirty="0"/>
                        <a:t> GE RJ45</a:t>
                      </a:r>
                      <a:endParaRPr lang="en-US" sz="1200" dirty="0">
                        <a:solidFill>
                          <a:srgbClr val="000000"/>
                        </a:solidFill>
                      </a:endParaRPr>
                    </a:p>
                  </a:txBody>
                  <a:tcPr marL="121888" marR="121888" anchor="ctr"/>
                </a:tc>
                <a:tc>
                  <a:txBody>
                    <a:bodyPr/>
                    <a:lstStyle/>
                    <a:p>
                      <a:pPr algn="ctr"/>
                      <a:r>
                        <a:rPr lang="en-US" sz="1200" dirty="0"/>
                        <a:t>16 x GE RJ45</a:t>
                      </a:r>
                      <a:endParaRPr lang="en-US" sz="1200" dirty="0">
                        <a:solidFill>
                          <a:srgbClr val="000000"/>
                        </a:solidFill>
                      </a:endParaRPr>
                    </a:p>
                  </a:txBody>
                  <a:tcPr marL="121888" marR="121888" anchor="ctr"/>
                </a:tc>
                <a:tc>
                  <a:txBody>
                    <a:bodyPr/>
                    <a:lstStyle/>
                    <a:p>
                      <a:pPr algn="ctr"/>
                      <a:r>
                        <a:rPr lang="en-US" sz="1200" dirty="0"/>
                        <a:t>16 x GE RJ45</a:t>
                      </a:r>
                      <a:endParaRPr lang="en-US" sz="1200" dirty="0">
                        <a:solidFill>
                          <a:srgbClr val="000000"/>
                        </a:solidFill>
                      </a:endParaRPr>
                    </a:p>
                  </a:txBody>
                  <a:tcPr marL="121888" marR="121888" anchor="ctr"/>
                </a:tc>
                <a:tc>
                  <a:txBody>
                    <a:bodyPr/>
                    <a:lstStyle/>
                    <a:p>
                      <a:pPr algn="ctr"/>
                      <a:r>
                        <a:rPr lang="en-US" sz="1200" dirty="0"/>
                        <a:t>16 x GE RJ45</a:t>
                      </a:r>
                      <a:endParaRPr lang="en-US" sz="1200" dirty="0">
                        <a:solidFill>
                          <a:srgbClr val="000000"/>
                        </a:solidFill>
                      </a:endParaRPr>
                    </a:p>
                  </a:txBody>
                  <a:tcPr marL="121888" marR="121888" anchor="ctr"/>
                </a:tc>
                <a:extLst>
                  <a:ext uri="{0D108BD9-81ED-4DB2-BD59-A6C34878D82A}">
                    <a16:rowId xmlns:a16="http://schemas.microsoft.com/office/drawing/2014/main" val="10007"/>
                  </a:ext>
                </a:extLst>
              </a:tr>
              <a:tr h="274320">
                <a:tc>
                  <a:txBody>
                    <a:bodyPr/>
                    <a:lstStyle/>
                    <a:p>
                      <a:r>
                        <a:rPr lang="en-US" sz="1200" b="1" dirty="0">
                          <a:solidFill>
                            <a:schemeClr val="tx1"/>
                          </a:solidFill>
                        </a:rPr>
                        <a:t>Storage</a:t>
                      </a:r>
                    </a:p>
                  </a:txBody>
                  <a:tcPr marL="121888" marR="121888" anchor="ctr"/>
                </a:tc>
                <a:tc>
                  <a:txBody>
                    <a:bodyPr/>
                    <a:lstStyle/>
                    <a:p>
                      <a:pPr algn="ctr"/>
                      <a:r>
                        <a:rPr lang="en-US" sz="1200" dirty="0"/>
                        <a:t>-</a:t>
                      </a:r>
                      <a:endParaRPr lang="en-US" sz="1200" dirty="0">
                        <a:solidFill>
                          <a:srgbClr val="000000"/>
                        </a:solidFill>
                      </a:endParaRPr>
                    </a:p>
                  </a:txBody>
                  <a:tcPr marL="121888" marR="121888" anchor="ctr"/>
                </a:tc>
                <a:tc>
                  <a:txBody>
                    <a:bodyPr/>
                    <a:lstStyle/>
                    <a:p>
                      <a:pPr algn="ctr"/>
                      <a:r>
                        <a:rPr lang="en-US" sz="1200" dirty="0"/>
                        <a:t>32 GB (51E)</a:t>
                      </a:r>
                      <a:endParaRPr lang="en-US" sz="1200" dirty="0">
                        <a:solidFill>
                          <a:srgbClr val="000000"/>
                        </a:solidFill>
                      </a:endParaRPr>
                    </a:p>
                  </a:txBody>
                  <a:tcPr marL="121888" marR="121888" anchor="ctr"/>
                </a:tc>
                <a:tc>
                  <a:txBody>
                    <a:bodyPr/>
                    <a:lstStyle/>
                    <a:p>
                      <a:pPr algn="ctr"/>
                      <a:r>
                        <a:rPr lang="en-US" sz="1200" dirty="0"/>
                        <a:t>-</a:t>
                      </a:r>
                      <a:endParaRPr lang="en-US" sz="1200" dirty="0">
                        <a:solidFill>
                          <a:srgbClr val="000000"/>
                        </a:solidFill>
                      </a:endParaRPr>
                    </a:p>
                  </a:txBody>
                  <a:tcPr marL="121888" marR="121888" anchor="ctr"/>
                </a:tc>
                <a:tc>
                  <a:txBody>
                    <a:bodyPr/>
                    <a:lstStyle/>
                    <a:p>
                      <a:pPr algn="ctr"/>
                      <a:r>
                        <a:rPr lang="en-US" sz="1200" dirty="0"/>
                        <a:t>128 GB (61E)</a:t>
                      </a:r>
                      <a:endParaRPr lang="en-US" sz="1200" dirty="0">
                        <a:solidFill>
                          <a:srgbClr val="000000"/>
                        </a:solidFill>
                      </a:endParaRPr>
                    </a:p>
                  </a:txBody>
                  <a:tcPr marL="121888" marR="121888" anchor="ctr"/>
                </a:tc>
                <a:tc>
                  <a:txBody>
                    <a:bodyPr/>
                    <a:lstStyle/>
                    <a:p>
                      <a:pPr algn="ctr"/>
                      <a:r>
                        <a:rPr lang="en-US" sz="1200" dirty="0"/>
                        <a:t>16</a:t>
                      </a:r>
                      <a:r>
                        <a:rPr lang="en-US" sz="1200" baseline="0" dirty="0"/>
                        <a:t> GB</a:t>
                      </a:r>
                      <a:endParaRPr lang="en-US" sz="1200" dirty="0">
                        <a:solidFill>
                          <a:srgbClr val="000000"/>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32GB (90D)</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32GB (90D)</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16 GB</a:t>
                      </a:r>
                      <a:endParaRPr lang="en-US" sz="1200" b="0" i="0" dirty="0">
                        <a:solidFill>
                          <a:srgbClr val="000000"/>
                        </a:solidFill>
                        <a:latin typeface="+mn-lt"/>
                      </a:endParaRPr>
                    </a:p>
                  </a:txBody>
                  <a:tcPr marL="121888" marR="121888" anchor="ctr"/>
                </a:tc>
                <a:extLst>
                  <a:ext uri="{0D108BD9-81ED-4DB2-BD59-A6C34878D82A}">
                    <a16:rowId xmlns:a16="http://schemas.microsoft.com/office/drawing/2014/main" val="10008"/>
                  </a:ext>
                </a:extLst>
              </a:tr>
              <a:tr h="640080">
                <a:tc>
                  <a:txBody>
                    <a:bodyPr/>
                    <a:lstStyle/>
                    <a:p>
                      <a:r>
                        <a:rPr lang="en-US" sz="1200" b="1" dirty="0">
                          <a:solidFill>
                            <a:schemeClr val="tx1"/>
                          </a:solidFill>
                        </a:rPr>
                        <a:t>Variants</a:t>
                      </a:r>
                    </a:p>
                  </a:txBody>
                  <a:tcPr marL="121888" marR="121888" anchor="ctr"/>
                </a:tc>
                <a:tc>
                  <a:txBody>
                    <a:bodyPr/>
                    <a:lstStyle/>
                    <a:p>
                      <a:pPr algn="ctr"/>
                      <a:r>
                        <a:rPr lang="en-US" sz="1200" dirty="0"/>
                        <a:t>WiFi</a:t>
                      </a:r>
                      <a:endParaRPr lang="en-US" sz="1200" i="0" dirty="0">
                        <a:solidFill>
                          <a:srgbClr val="000000"/>
                        </a:solidFill>
                      </a:endParaRPr>
                    </a:p>
                  </a:txBody>
                  <a:tcPr marL="121888" marR="121888" anchor="ctr"/>
                </a:tc>
                <a:tc>
                  <a:txBody>
                    <a:bodyPr/>
                    <a:lstStyle/>
                    <a:p>
                      <a:pPr algn="ctr"/>
                      <a:r>
                        <a:rPr lang="en-US" sz="1200" dirty="0"/>
                        <a:t>WiFi</a:t>
                      </a:r>
                      <a:endParaRPr lang="en-US" sz="1200" i="0" dirty="0">
                        <a:solidFill>
                          <a:srgbClr val="000000"/>
                        </a:solidFill>
                      </a:endParaRPr>
                    </a:p>
                  </a:txBody>
                  <a:tcPr marL="121888" marR="121888" anchor="ctr"/>
                </a:tc>
                <a:tc>
                  <a:txBody>
                    <a:bodyPr/>
                    <a:lstStyle/>
                    <a:p>
                      <a:pPr algn="ctr"/>
                      <a:r>
                        <a:rPr lang="en-US" sz="1200" dirty="0"/>
                        <a:t>WiFi, PoE</a:t>
                      </a:r>
                      <a:endParaRPr lang="en-US" sz="1200" i="0" dirty="0">
                        <a:solidFill>
                          <a:srgbClr val="000000"/>
                        </a:solidFill>
                      </a:endParaRPr>
                    </a:p>
                  </a:txBody>
                  <a:tcPr marL="121888" marR="121888" anchor="ctr"/>
                </a:tc>
                <a:tc>
                  <a:txBody>
                    <a:bodyPr/>
                    <a:lstStyle/>
                    <a:p>
                      <a:pPr algn="ctr"/>
                      <a:r>
                        <a:rPr lang="en-US" sz="1200" dirty="0"/>
                        <a:t>WiFi</a:t>
                      </a:r>
                      <a:endParaRPr lang="en-US" sz="1200" i="0" dirty="0">
                        <a:solidFill>
                          <a:srgbClr val="000000"/>
                        </a:solidFill>
                      </a:endParaRPr>
                    </a:p>
                  </a:txBody>
                  <a:tcPr marL="121888" marR="121888" anchor="ctr"/>
                </a:tc>
                <a:tc>
                  <a:txBody>
                    <a:bodyPr/>
                    <a:lstStyle/>
                    <a:p>
                      <a:pPr algn="ctr"/>
                      <a:r>
                        <a:rPr lang="en-US" sz="1200" dirty="0"/>
                        <a:t>-</a:t>
                      </a:r>
                      <a:endParaRPr lang="en-US" sz="1200" i="0" dirty="0">
                        <a:solidFill>
                          <a:srgbClr val="000000"/>
                        </a:solidFill>
                      </a:endParaRPr>
                    </a:p>
                  </a:txBody>
                  <a:tcPr marL="121888" marR="121888" anchor="ctr"/>
                </a:tc>
                <a:tc>
                  <a:txBody>
                    <a:bodyPr/>
                    <a:lstStyle/>
                    <a:p>
                      <a:pPr algn="ctr"/>
                      <a:r>
                        <a:rPr lang="en-US" sz="1200" dirty="0"/>
                        <a:t>WiFi, PoE, high port density</a:t>
                      </a:r>
                      <a:endParaRPr lang="en-US" sz="1200" dirty="0">
                        <a:solidFill>
                          <a:srgbClr val="000000"/>
                        </a:solidFill>
                      </a:endParaRPr>
                    </a:p>
                  </a:txBody>
                  <a:tcPr marL="121888" marR="121888" anchor="ctr"/>
                </a:tc>
                <a:tc>
                  <a:txBody>
                    <a:bodyPr/>
                    <a:lstStyle/>
                    <a:p>
                      <a:pPr algn="ctr"/>
                      <a:r>
                        <a:rPr lang="en-US" sz="1200" dirty="0"/>
                        <a:t>WiFi, PoE, high port density</a:t>
                      </a:r>
                      <a:endParaRPr lang="en-US" sz="1200" dirty="0">
                        <a:solidFill>
                          <a:srgbClr val="000000"/>
                        </a:solidFill>
                      </a:endParaRPr>
                    </a:p>
                  </a:txBody>
                  <a:tcPr marL="121888" marR="121888" anchor="ctr"/>
                </a:tc>
                <a:tc>
                  <a:txBody>
                    <a:bodyPr/>
                    <a:lstStyle/>
                    <a:p>
                      <a:pPr algn="ctr"/>
                      <a:r>
                        <a:rPr lang="en-US" sz="1200" dirty="0"/>
                        <a:t>WiFi</a:t>
                      </a:r>
                      <a:endParaRPr lang="en-US" sz="1200" dirty="0">
                        <a:solidFill>
                          <a:srgbClr val="000000"/>
                        </a:solidFill>
                      </a:endParaRPr>
                    </a:p>
                  </a:txBody>
                  <a:tcPr marL="121888" marR="121888" anchor="ctr"/>
                </a:tc>
                <a:extLst>
                  <a:ext uri="{0D108BD9-81ED-4DB2-BD59-A6C34878D82A}">
                    <a16:rowId xmlns:a16="http://schemas.microsoft.com/office/drawing/2014/main" val="10009"/>
                  </a:ext>
                </a:extLst>
              </a:tr>
            </a:tbl>
          </a:graphicData>
        </a:graphic>
      </p:graphicFrame>
      <p:sp>
        <p:nvSpPr>
          <p:cNvPr id="2" name="Title 1"/>
          <p:cNvSpPr>
            <a:spLocks noGrp="1"/>
          </p:cNvSpPr>
          <p:nvPr>
            <p:ph type="title"/>
          </p:nvPr>
        </p:nvSpPr>
        <p:spPr/>
        <p:txBody>
          <a:bodyPr/>
          <a:lstStyle/>
          <a:p>
            <a:r>
              <a:rPr lang="en-US" dirty="0"/>
              <a:t>FortiGate Entry Level Series: Comparison</a:t>
            </a:r>
          </a:p>
        </p:txBody>
      </p:sp>
    </p:spTree>
    <p:extLst>
      <p:ext uri="{BB962C8B-B14F-4D97-AF65-F5344CB8AC3E}">
        <p14:creationId xmlns:p14="http://schemas.microsoft.com/office/powerpoint/2010/main" val="609927510"/>
      </p:ext>
    </p:extLst>
  </p:cSld>
  <p:clrMapOvr>
    <a:masterClrMapping/>
  </p:clrMapOvr>
  <p:transition spd="slow">
    <p:wip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25C</a:t>
            </a:r>
          </a:p>
        </p:txBody>
      </p:sp>
      <p:graphicFrame>
        <p:nvGraphicFramePr>
          <p:cNvPr id="3" name="Content Placeholder 4"/>
          <p:cNvGraphicFramePr>
            <a:graphicFrameLocks/>
          </p:cNvGraphicFramePr>
          <p:nvPr>
            <p:extLst>
              <p:ext uri="{D42A27DB-BD31-4B8C-83A1-F6EECF244321}">
                <p14:modId xmlns:p14="http://schemas.microsoft.com/office/powerpoint/2010/main" val="439758500"/>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normalizeH="0" baseline="0" dirty="0">
                          <a:ln>
                            <a:noFill/>
                          </a:ln>
                          <a:solidFill>
                            <a:srgbClr val="131313"/>
                          </a:solidFill>
                          <a:effectLst/>
                          <a:latin typeface="+mn-lt"/>
                          <a:ea typeface="+mn-ea"/>
                          <a:cs typeface="Arial"/>
                        </a:rPr>
                        <a:t>Hotels/Hospitality desktop</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latin typeface="+mn-lt"/>
                          <a:cs typeface="Arial"/>
                        </a:rPr>
                        <a:t>2 internal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latin typeface="+mn-lt"/>
                          <a:cs typeface="Arial"/>
                        </a:rPr>
                        <a:t>(300 mbps)</a:t>
                      </a:r>
                      <a:endParaRPr kumimoji="0" lang="hu-HU" sz="1200" b="0" i="0" u="none" strike="noStrike" cap="none" normalizeH="0" baseline="0" dirty="0">
                        <a:ln>
                          <a:noFill/>
                        </a:ln>
                        <a:solidFill>
                          <a:srgbClr val="131313"/>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4" name="Picture 3"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0243" y="1643728"/>
            <a:ext cx="7313295" cy="2157984"/>
          </a:xfrm>
          <a:prstGeom prst="rect">
            <a:avLst/>
          </a:prstGeom>
        </p:spPr>
      </p:pic>
      <p:sp>
        <p:nvSpPr>
          <p:cNvPr id="5"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WAN Interface</a:t>
            </a:r>
          </a:p>
          <a:p>
            <a:pPr marL="457297" indent="-457297" defTabSz="1218959">
              <a:spcBef>
                <a:spcPct val="20000"/>
              </a:spcBef>
              <a:buClr>
                <a:schemeClr val="accent6"/>
              </a:buClr>
              <a:buFont typeface="+mj-ea"/>
              <a:buAutoNum type="circleNumDbPlain"/>
            </a:pPr>
            <a:r>
              <a:rPr lang="en-US" sz="1300" b="1" dirty="0"/>
              <a:t>4 x FE RJ45 Switch Interface</a:t>
            </a:r>
          </a:p>
          <a:p>
            <a:pPr defTabSz="1218959">
              <a:spcBef>
                <a:spcPct val="20000"/>
              </a:spcBef>
              <a:buClr>
                <a:schemeClr val="accent6"/>
              </a:buClr>
            </a:pPr>
            <a:endParaRPr lang="en-US" sz="1300" b="1" dirty="0"/>
          </a:p>
        </p:txBody>
      </p:sp>
      <p:pic>
        <p:nvPicPr>
          <p:cNvPr id="6" name="Picture 5" descr="WiFi-a-b-g-n.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86533" y="3086260"/>
            <a:ext cx="495399" cy="729600"/>
          </a:xfrm>
          <a:prstGeom prst="rect">
            <a:avLst/>
          </a:prstGeom>
        </p:spPr>
      </p:pic>
      <p:cxnSp>
        <p:nvCxnSpPr>
          <p:cNvPr id="7" name="Straight Connector 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6418635"/>
      </p:ext>
    </p:extLst>
  </p:cSld>
  <p:clrMapOvr>
    <a:masterClrMapping/>
  </p:clrMapOvr>
  <p:transition spd="slow">
    <p:wip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28C</a:t>
            </a:r>
          </a:p>
        </p:txBody>
      </p:sp>
      <p:graphicFrame>
        <p:nvGraphicFramePr>
          <p:cNvPr id="3" name="Content Placeholder 4"/>
          <p:cNvGraphicFramePr>
            <a:graphicFrameLocks/>
          </p:cNvGraphicFramePr>
          <p:nvPr>
            <p:extLst>
              <p:ext uri="{D42A27DB-BD31-4B8C-83A1-F6EECF244321}">
                <p14:modId xmlns:p14="http://schemas.microsoft.com/office/powerpoint/2010/main" val="555618576"/>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normalizeH="0" baseline="0" dirty="0">
                          <a:ln>
                            <a:noFill/>
                          </a:ln>
                          <a:solidFill>
                            <a:srgbClr val="131313"/>
                          </a:solidFill>
                          <a:effectLst/>
                          <a:latin typeface="+mn-lt"/>
                          <a:ea typeface="+mn-ea"/>
                          <a:cs typeface="Arial"/>
                        </a:rPr>
                        <a:t>Remote office or SOHO desktop</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latin typeface="+mn-lt"/>
                          <a:cs typeface="Arial"/>
                        </a:rPr>
                        <a:t>2 internal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latin typeface="+mn-lt"/>
                          <a:cs typeface="Arial"/>
                        </a:rPr>
                        <a:t>(300 mbps)</a:t>
                      </a:r>
                      <a:endParaRPr kumimoji="0" lang="hu-HU" sz="1200" b="0" i="0" u="none" strike="noStrike" cap="none" normalizeH="0" baseline="0" dirty="0">
                        <a:ln>
                          <a:noFill/>
                        </a:ln>
                        <a:solidFill>
                          <a:srgbClr val="131313"/>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4" name="Picture 3"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0843" y="1323586"/>
            <a:ext cx="5006125" cy="1239799"/>
          </a:xfrm>
          <a:prstGeom prst="rect">
            <a:avLst/>
          </a:prstGeom>
        </p:spPr>
      </p:pic>
      <p:pic>
        <p:nvPicPr>
          <p:cNvPr id="5" name="Picture 4"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60843" y="2466586"/>
            <a:ext cx="5006125" cy="1239799"/>
          </a:xfrm>
          <a:prstGeom prst="rect">
            <a:avLst/>
          </a:prstGeom>
        </p:spPr>
      </p:pic>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Interface</a:t>
            </a:r>
          </a:p>
          <a:p>
            <a:pPr marL="457297" indent="-457297" defTabSz="1218959">
              <a:spcBef>
                <a:spcPct val="20000"/>
              </a:spcBef>
              <a:buClr>
                <a:schemeClr val="accent6"/>
              </a:buClr>
              <a:buFont typeface="+mj-ea"/>
              <a:buAutoNum type="circleNumDbPlain"/>
            </a:pPr>
            <a:r>
              <a:rPr lang="en-US" sz="1300" b="1" dirty="0"/>
              <a:t>8 x GE RJ45 Switch Interface</a:t>
            </a:r>
          </a:p>
        </p:txBody>
      </p:sp>
      <p:cxnSp>
        <p:nvCxnSpPr>
          <p:cNvPr id="7" name="Straight Connector 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8" name="Picture 7" descr="WiFi-a-b-g-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86533" y="3086260"/>
            <a:ext cx="495399" cy="729600"/>
          </a:xfrm>
          <a:prstGeom prst="rect">
            <a:avLst/>
          </a:prstGeom>
        </p:spPr>
      </p:pic>
    </p:spTree>
    <p:extLst>
      <p:ext uri="{BB962C8B-B14F-4D97-AF65-F5344CB8AC3E}">
        <p14:creationId xmlns:p14="http://schemas.microsoft.com/office/powerpoint/2010/main" val="66660979"/>
      </p:ext>
    </p:extLst>
  </p:cSld>
  <p:clrMapOvr>
    <a:masterClrMapping/>
  </p:clrMapOvr>
  <p:transition spd="slow">
    <p:wip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112B/112D</a:t>
            </a:r>
          </a:p>
        </p:txBody>
      </p:sp>
      <p:graphicFrame>
        <p:nvGraphicFramePr>
          <p:cNvPr id="3" name="Content Placeholder 4"/>
          <p:cNvGraphicFramePr>
            <a:graphicFrameLocks/>
          </p:cNvGraphicFramePr>
          <p:nvPr>
            <p:extLst>
              <p:ext uri="{D42A27DB-BD31-4B8C-83A1-F6EECF244321}">
                <p14:modId xmlns:p14="http://schemas.microsoft.com/office/powerpoint/2010/main" val="1870530410"/>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FAP-112B</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FAP-112D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dirty="0">
                          <a:ln>
                            <a:noFill/>
                          </a:ln>
                          <a:solidFill>
                            <a:srgbClr val="131313"/>
                          </a:solidFill>
                          <a:effectLst/>
                          <a:latin typeface="+mn-lt"/>
                          <a:ea typeface="+mn-ea"/>
                          <a:cs typeface="+mn-cs"/>
                        </a:rPr>
                        <a:t>Low density indoor/outdoor</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Low density outdoor, POE pass-through for IP CCTV cameras.</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1x1</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1x1</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1200" b="0" i="0" dirty="0">
                          <a:latin typeface="+mn-lt"/>
                        </a:rPr>
                        <a:t>-</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 name="Rectangle 47"/>
          <p:cNvSpPr>
            <a:spLocks noChangeArrowheads="1"/>
          </p:cNvSpPr>
          <p:nvPr/>
        </p:nvSpPr>
        <p:spPr bwMode="auto">
          <a:xfrm>
            <a:off x="2667908" y="3360001"/>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FE Interface</a:t>
            </a:r>
          </a:p>
          <a:p>
            <a:pPr defTabSz="1218959">
              <a:spcBef>
                <a:spcPct val="20000"/>
              </a:spcBef>
              <a:buClr>
                <a:schemeClr val="accent6"/>
              </a:buClr>
            </a:pPr>
            <a:endParaRPr lang="en-US" sz="1300" dirty="0"/>
          </a:p>
        </p:txBody>
      </p:sp>
      <p:sp>
        <p:nvSpPr>
          <p:cNvPr id="7" name="Rectangle 47"/>
          <p:cNvSpPr>
            <a:spLocks noChangeArrowheads="1"/>
          </p:cNvSpPr>
          <p:nvPr/>
        </p:nvSpPr>
        <p:spPr bwMode="auto">
          <a:xfrm>
            <a:off x="7501616" y="3360001"/>
            <a:ext cx="3584918"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FE Interface with PoE pass-through. (1x PoE-PD, 1x PoE-PS)</a:t>
            </a:r>
          </a:p>
        </p:txBody>
      </p:sp>
      <p:pic>
        <p:nvPicPr>
          <p:cNvPr id="8" name="Picture 7" descr="WiFi-a-b-g-n.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8727" y="3086260"/>
            <a:ext cx="495399" cy="729600"/>
          </a:xfrm>
          <a:prstGeom prst="rect">
            <a:avLst/>
          </a:prstGeom>
        </p:spPr>
      </p:pic>
      <p:pic>
        <p:nvPicPr>
          <p:cNvPr id="9" name="Picture 8" descr="WiFi-a-b-g-n.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86533" y="3086260"/>
            <a:ext cx="495399" cy="729600"/>
          </a:xfrm>
          <a:prstGeom prst="rect">
            <a:avLst/>
          </a:prstGeom>
        </p:spPr>
      </p:pic>
      <p:pic>
        <p:nvPicPr>
          <p:cNvPr id="10" name="Picture 9"/>
          <p:cNvPicPr>
            <a:picLocks noChangeAspect="1"/>
          </p:cNvPicPr>
          <p:nvPr/>
        </p:nvPicPr>
        <p:blipFill>
          <a:blip r:embed="rId3"/>
          <a:stretch>
            <a:fillRect/>
          </a:stretch>
        </p:blipFill>
        <p:spPr>
          <a:xfrm>
            <a:off x="3069938" y="1442518"/>
            <a:ext cx="1339762" cy="1925292"/>
          </a:xfrm>
          <a:prstGeom prst="rect">
            <a:avLst/>
          </a:prstGeom>
        </p:spPr>
      </p:pic>
      <p:pic>
        <p:nvPicPr>
          <p:cNvPr id="11" name="Picture 10"/>
          <p:cNvPicPr>
            <a:picLocks noChangeAspect="1"/>
          </p:cNvPicPr>
          <p:nvPr/>
        </p:nvPicPr>
        <p:blipFill>
          <a:blip r:embed="rId4"/>
          <a:stretch>
            <a:fillRect/>
          </a:stretch>
        </p:blipFill>
        <p:spPr>
          <a:xfrm>
            <a:off x="4357003" y="1839959"/>
            <a:ext cx="1822076" cy="1246303"/>
          </a:xfrm>
          <a:prstGeom prst="rect">
            <a:avLst/>
          </a:prstGeom>
        </p:spPr>
      </p:pic>
      <p:pic>
        <p:nvPicPr>
          <p:cNvPr id="12" name="Picture 11"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7666386" y="1311489"/>
            <a:ext cx="1134808" cy="1740019"/>
          </a:xfrm>
          <a:prstGeom prst="rect">
            <a:avLst/>
          </a:prstGeom>
        </p:spPr>
      </p:pic>
      <p:pic>
        <p:nvPicPr>
          <p:cNvPr id="13" name="Picture 12"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956310" y="1571665"/>
            <a:ext cx="1663837" cy="1828353"/>
          </a:xfrm>
          <a:prstGeom prst="rect">
            <a:avLst/>
          </a:prstGeom>
        </p:spPr>
      </p:pic>
    </p:spTree>
    <p:extLst>
      <p:ext uri="{BB962C8B-B14F-4D97-AF65-F5344CB8AC3E}">
        <p14:creationId xmlns:p14="http://schemas.microsoft.com/office/powerpoint/2010/main" val="3141869714"/>
      </p:ext>
    </p:extLst>
  </p:cSld>
  <p:clrMapOvr>
    <a:masterClrMapping/>
  </p:clrMapOvr>
  <p:transition spd="slow">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221/223B</a:t>
            </a:r>
          </a:p>
        </p:txBody>
      </p:sp>
      <p:graphicFrame>
        <p:nvGraphicFramePr>
          <p:cNvPr id="3" name="Content Placeholder 4"/>
          <p:cNvGraphicFramePr>
            <a:graphicFrameLocks/>
          </p:cNvGraphicFramePr>
          <p:nvPr>
            <p:extLst>
              <p:ext uri="{D42A27DB-BD31-4B8C-83A1-F6EECF244321}">
                <p14:modId xmlns:p14="http://schemas.microsoft.com/office/powerpoint/2010/main" val="106520948"/>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FAP-221B</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FAP-223B</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 internal </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 External</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effectLst/>
                          <a:latin typeface="+mn-lt"/>
                        </a:rPr>
                        <a:t>(300 Mbps)</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effectLst/>
                          <a:latin typeface="+mn-lt"/>
                        </a:rPr>
                        <a:t>(300 Mbps)</a:t>
                      </a:r>
                      <a:endParaRPr lang="en-US" sz="1200" b="0" i="0" dirty="0">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 name="Rectangle 47"/>
          <p:cNvSpPr>
            <a:spLocks noChangeArrowheads="1"/>
          </p:cNvSpPr>
          <p:nvPr/>
        </p:nvSpPr>
        <p:spPr bwMode="auto">
          <a:xfrm>
            <a:off x="2667908" y="3360001"/>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a:p>
            <a:pPr defTabSz="1218959">
              <a:spcBef>
                <a:spcPct val="20000"/>
              </a:spcBef>
              <a:buClr>
                <a:schemeClr val="accent6"/>
              </a:buClr>
            </a:pPr>
            <a:endParaRPr lang="en-US" sz="1300" dirty="0"/>
          </a:p>
        </p:txBody>
      </p:sp>
      <p:sp>
        <p:nvSpPr>
          <p:cNvPr id="7" name="Rectangle 47"/>
          <p:cNvSpPr>
            <a:spLocks noChangeArrowheads="1"/>
          </p:cNvSpPr>
          <p:nvPr/>
        </p:nvSpPr>
        <p:spPr bwMode="auto">
          <a:xfrm>
            <a:off x="7501617" y="3360001"/>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17496" y="2024032"/>
            <a:ext cx="2162962" cy="1081763"/>
          </a:xfrm>
          <a:prstGeom prst="rect">
            <a:avLst/>
          </a:prstGeom>
        </p:spPr>
      </p:pic>
      <p:pic>
        <p:nvPicPr>
          <p:cNvPr id="9" name="Picture 8"/>
          <p:cNvPicPr>
            <a:picLocks noChangeAspect="1"/>
          </p:cNvPicPr>
          <p:nvPr/>
        </p:nvPicPr>
        <p:blipFill>
          <a:blip r:embed="rId3"/>
          <a:stretch>
            <a:fillRect/>
          </a:stretch>
        </p:blipFill>
        <p:spPr>
          <a:xfrm>
            <a:off x="8150442" y="1192060"/>
            <a:ext cx="2431087" cy="2175749"/>
          </a:xfrm>
          <a:prstGeom prst="rect">
            <a:avLst/>
          </a:prstGeom>
        </p:spPr>
      </p:pic>
      <p:pic>
        <p:nvPicPr>
          <p:cNvPr id="10" name="Picture 9" descr="WiFi-a-b-g-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8727" y="3086260"/>
            <a:ext cx="495399" cy="729600"/>
          </a:xfrm>
          <a:prstGeom prst="rect">
            <a:avLst/>
          </a:prstGeom>
        </p:spPr>
      </p:pic>
      <p:pic>
        <p:nvPicPr>
          <p:cNvPr id="11" name="Picture 10" descr="WiFi-a-b-g-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86533" y="3086260"/>
            <a:ext cx="495399" cy="729600"/>
          </a:xfrm>
          <a:prstGeom prst="rect">
            <a:avLst/>
          </a:prstGeom>
        </p:spPr>
      </p:pic>
    </p:spTree>
    <p:extLst>
      <p:ext uri="{BB962C8B-B14F-4D97-AF65-F5344CB8AC3E}">
        <p14:creationId xmlns:p14="http://schemas.microsoft.com/office/powerpoint/2010/main" val="825154198"/>
      </p:ext>
    </p:extLst>
  </p:cSld>
  <p:clrMapOvr>
    <a:masterClrMapping/>
  </p:clrMapOvr>
  <p:transition spd="slow">
    <p:wip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221/223C</a:t>
            </a:r>
          </a:p>
        </p:txBody>
      </p:sp>
      <p:pic>
        <p:nvPicPr>
          <p:cNvPr id="3" name="Picture 2" descr="Feature-icons-v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graphicFrame>
        <p:nvGraphicFramePr>
          <p:cNvPr id="4" name="Content Placeholder 4"/>
          <p:cNvGraphicFramePr>
            <a:graphicFrameLocks/>
          </p:cNvGraphicFramePr>
          <p:nvPr>
            <p:extLst>
              <p:ext uri="{D42A27DB-BD31-4B8C-83A1-F6EECF244321}">
                <p14:modId xmlns:p14="http://schemas.microsoft.com/office/powerpoint/2010/main" val="2654464333"/>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FAP-221C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FAP-223C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 internal </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 External</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(300 Mbps)</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(867 Mbps)</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(867 Mbps)</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7" name="Rectangle 47"/>
          <p:cNvSpPr>
            <a:spLocks noChangeArrowheads="1"/>
          </p:cNvSpPr>
          <p:nvPr/>
        </p:nvSpPr>
        <p:spPr bwMode="auto">
          <a:xfrm>
            <a:off x="2667908" y="3360001"/>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a:p>
            <a:pPr defTabSz="1218959">
              <a:spcBef>
                <a:spcPct val="20000"/>
              </a:spcBef>
              <a:buClr>
                <a:schemeClr val="accent6"/>
              </a:buClr>
            </a:pPr>
            <a:endParaRPr lang="en-US" sz="1300" dirty="0"/>
          </a:p>
        </p:txBody>
      </p:sp>
      <p:sp>
        <p:nvSpPr>
          <p:cNvPr id="8" name="Rectangle 47"/>
          <p:cNvSpPr>
            <a:spLocks noChangeArrowheads="1"/>
          </p:cNvSpPr>
          <p:nvPr/>
        </p:nvSpPr>
        <p:spPr bwMode="auto">
          <a:xfrm>
            <a:off x="7501617" y="3360001"/>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17496" y="2024032"/>
            <a:ext cx="2162962" cy="1081763"/>
          </a:xfrm>
          <a:prstGeom prst="rect">
            <a:avLst/>
          </a:prstGeom>
        </p:spPr>
      </p:pic>
      <p:pic>
        <p:nvPicPr>
          <p:cNvPr id="10" name="Picture 9"/>
          <p:cNvPicPr>
            <a:picLocks noChangeAspect="1"/>
          </p:cNvPicPr>
          <p:nvPr/>
        </p:nvPicPr>
        <p:blipFill>
          <a:blip r:embed="rId4"/>
          <a:stretch>
            <a:fillRect/>
          </a:stretch>
        </p:blipFill>
        <p:spPr>
          <a:xfrm>
            <a:off x="8150442" y="1192060"/>
            <a:ext cx="2431087" cy="2175749"/>
          </a:xfrm>
          <a:prstGeom prst="rect">
            <a:avLst/>
          </a:prstGeom>
        </p:spPr>
      </p:pic>
      <p:pic>
        <p:nvPicPr>
          <p:cNvPr id="11" name="Picture 10" descr="Feature-icons-v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9520" y="3086400"/>
            <a:ext cx="495375" cy="729600"/>
          </a:xfrm>
          <a:prstGeom prst="rect">
            <a:avLst/>
          </a:prstGeom>
        </p:spPr>
      </p:pic>
    </p:spTree>
    <p:extLst>
      <p:ext uri="{BB962C8B-B14F-4D97-AF65-F5344CB8AC3E}">
        <p14:creationId xmlns:p14="http://schemas.microsoft.com/office/powerpoint/2010/main" val="3141869714"/>
      </p:ext>
    </p:extLst>
  </p:cSld>
  <p:clrMapOvr>
    <a:masterClrMapping/>
  </p:clrMapOvr>
  <p:transition spd="slow">
    <p:wip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320B/320C/321C</a:t>
            </a:r>
          </a:p>
        </p:txBody>
      </p:sp>
      <p:graphicFrame>
        <p:nvGraphicFramePr>
          <p:cNvPr id="3" name="Content Placeholder 4"/>
          <p:cNvGraphicFramePr>
            <a:graphicFrameLocks/>
          </p:cNvGraphicFramePr>
          <p:nvPr>
            <p:extLst>
              <p:ext uri="{D42A27DB-BD31-4B8C-83A1-F6EECF244321}">
                <p14:modId xmlns:p14="http://schemas.microsoft.com/office/powerpoint/2010/main" val="2691982673"/>
              </p:ext>
            </p:extLst>
          </p:nvPr>
        </p:nvGraphicFramePr>
        <p:xfrm>
          <a:off x="2" y="1310405"/>
          <a:ext cx="12188823" cy="5011849"/>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3076432">
                  <a:extLst>
                    <a:ext uri="{9D8B030D-6E8A-4147-A177-3AD203B41FA5}">
                      <a16:colId xmlns:a16="http://schemas.microsoft.com/office/drawing/2014/main" val="20002"/>
                    </a:ext>
                  </a:extLst>
                </a:gridCol>
                <a:gridCol w="3076433">
                  <a:extLst>
                    <a:ext uri="{9D8B030D-6E8A-4147-A177-3AD203B41FA5}">
                      <a16:colId xmlns:a16="http://schemas.microsoft.com/office/drawing/2014/main" val="20003"/>
                    </a:ext>
                  </a:extLst>
                </a:gridCol>
                <a:gridCol w="3076432">
                  <a:extLst>
                    <a:ext uri="{9D8B030D-6E8A-4147-A177-3AD203B41FA5}">
                      <a16:colId xmlns:a16="http://schemas.microsoft.com/office/drawing/2014/main" val="20004"/>
                    </a:ext>
                  </a:extLst>
                </a:gridCol>
                <a:gridCol w="435313">
                  <a:extLst>
                    <a:ext uri="{9D8B030D-6E8A-4147-A177-3AD203B41FA5}">
                      <a16:colId xmlns:a16="http://schemas.microsoft.com/office/drawing/2014/main" val="20005"/>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FAP-320B</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FAP-320C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FAP-321C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131313"/>
                          </a:solidFill>
                          <a:effectLst/>
                          <a:latin typeface="+mn-lt"/>
                        </a:rPr>
                        <a:t>Indoor high performance AP</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131313"/>
                          </a:solidFill>
                          <a:effectLst/>
                          <a:latin typeface="+mn-lt"/>
                        </a:rPr>
                        <a:t>High density</a:t>
                      </a:r>
                      <a:r>
                        <a:rPr kumimoji="0" lang="en-GB" sz="1200" b="0" i="0" u="none" strike="noStrike" cap="none" normalizeH="0" baseline="0" dirty="0">
                          <a:ln>
                            <a:noFill/>
                          </a:ln>
                          <a:solidFill>
                            <a:schemeClr val="dk1"/>
                          </a:solidFill>
                          <a:effectLst/>
                          <a:latin typeface="+mn-lt"/>
                        </a:rPr>
                        <a:t>, streaming app, resilience</a:t>
                      </a:r>
                      <a:endParaRPr kumimoji="0" lang="en-GB" sz="1200" b="0" i="0" u="none" strike="noStrike" cap="none" normalizeH="0" baseline="0" dirty="0">
                        <a:ln>
                          <a:noFill/>
                        </a:ln>
                        <a:solidFill>
                          <a:srgbClr val="131313"/>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solidFill>
                            <a:schemeClr val="dk1"/>
                          </a:solidFill>
                          <a:effectLst/>
                          <a:latin typeface="+mn-lt"/>
                          <a:ea typeface="+mn-ea"/>
                          <a:cs typeface="+mn-cs"/>
                        </a:rPr>
                        <a:t>Medium density </a:t>
                      </a:r>
                      <a:r>
                        <a:rPr kumimoji="0" lang="en-GB" sz="1200" u="none" strike="noStrike" kern="1200" cap="none" normalizeH="0" baseline="0" dirty="0">
                          <a:ln>
                            <a:noFill/>
                          </a:ln>
                          <a:solidFill>
                            <a:schemeClr val="dk1"/>
                          </a:solidFill>
                          <a:effectLst/>
                          <a:latin typeface="+mn-lt"/>
                          <a:ea typeface="+mn-ea"/>
                          <a:cs typeface="+mn-cs"/>
                        </a:rPr>
                        <a:t>without resilience</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t>3x3</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t>3x3</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t>3x3</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72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(450 Mbps) </a:t>
                      </a: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2.4 GHz b/g/n</a:t>
                      </a:r>
                      <a:endParaRPr kumimoji="0" lang="en-US" sz="1200" b="0" i="0" u="none" strike="noStrike" cap="none" normalizeH="0" baseline="0" dirty="0">
                        <a:ln>
                          <a:noFill/>
                        </a:ln>
                        <a:effectLst/>
                        <a:latin typeface="+mn-lt"/>
                      </a:endParaRPr>
                    </a:p>
                    <a:p>
                      <a:pPr algn="ctr"/>
                      <a:r>
                        <a:rPr kumimoji="0" lang="en-US" sz="1200" b="0" i="0" u="none" strike="noStrike" cap="none" normalizeH="0" baseline="0" dirty="0">
                          <a:ln>
                            <a:noFill/>
                          </a:ln>
                          <a:effectLst/>
                          <a:latin typeface="+mn-lt"/>
                        </a:rPr>
                        <a:t>(450 Mbps)</a:t>
                      </a:r>
                      <a:endParaRPr kumimoji="0" lang="en-US" sz="1200" u="none" strike="noStrike" cap="none" normalizeH="0" baseline="0" dirty="0">
                        <a:ln>
                          <a:noFill/>
                        </a:ln>
                        <a:effectLs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rPr>
                        <a:t>2.4 GHz b/g/n</a:t>
                      </a:r>
                      <a:endParaRPr kumimoji="0" lang="en-US" sz="1200" b="0" i="0" u="none" strike="noStrike" cap="none" normalizeH="0" baseline="0" dirty="0">
                        <a:ln>
                          <a:noFill/>
                        </a:ln>
                        <a:solidFill>
                          <a:srgbClr val="000000"/>
                        </a:solidFill>
                        <a:effectLst/>
                        <a:latin typeface="+mn-lt"/>
                      </a:endParaRPr>
                    </a:p>
                    <a:p>
                      <a:pPr algn="ctr"/>
                      <a:r>
                        <a:rPr kumimoji="0" lang="en-US" sz="1200" b="0" i="0" u="none" strike="noStrike" cap="none" normalizeH="0" baseline="0" dirty="0">
                          <a:ln>
                            <a:noFill/>
                          </a:ln>
                          <a:solidFill>
                            <a:srgbClr val="000000"/>
                          </a:solidFill>
                          <a:effectLst/>
                          <a:latin typeface="+mn-lt"/>
                        </a:rPr>
                        <a:t>(450 Mbps)</a:t>
                      </a:r>
                      <a:endParaRPr kumimoji="0" lang="en-US" sz="1200" b="0" u="none" strike="noStrike" cap="none" normalizeH="0" baseline="0" dirty="0">
                        <a:ln>
                          <a:noFill/>
                        </a:ln>
                        <a:solidFill>
                          <a:srgbClr val="000000"/>
                        </a:solidFill>
                        <a:effectLs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72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(450 Mbps)</a:t>
                      </a: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(1300 Mbps)</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(1300 Mbps)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432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rPr>
                        <a:t>802.3af</a:t>
                      </a:r>
                      <a:endParaRPr lang="en-US" sz="1200" b="0" i="0" dirty="0">
                        <a:solidFill>
                          <a:srgbClr val="000000"/>
                        </a:solidFill>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5597494"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871242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7" name="Rectangle 47"/>
          <p:cNvSpPr>
            <a:spLocks noChangeArrowheads="1"/>
          </p:cNvSpPr>
          <p:nvPr/>
        </p:nvSpPr>
        <p:spPr bwMode="auto">
          <a:xfrm>
            <a:off x="5602023" y="3360001"/>
            <a:ext cx="2964861"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Interface</a:t>
            </a:r>
          </a:p>
        </p:txBody>
      </p:sp>
      <p:sp>
        <p:nvSpPr>
          <p:cNvPr id="8" name="Rectangle 47"/>
          <p:cNvSpPr>
            <a:spLocks noChangeArrowheads="1"/>
          </p:cNvSpPr>
          <p:nvPr/>
        </p:nvSpPr>
        <p:spPr bwMode="auto">
          <a:xfrm>
            <a:off x="8752039" y="3360001"/>
            <a:ext cx="3045305"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Interface</a:t>
            </a:r>
          </a:p>
        </p:txBody>
      </p:sp>
      <p:sp>
        <p:nvSpPr>
          <p:cNvPr id="9" name="Rectangle 47"/>
          <p:cNvSpPr>
            <a:spLocks noChangeArrowheads="1"/>
          </p:cNvSpPr>
          <p:nvPr/>
        </p:nvSpPr>
        <p:spPr bwMode="auto">
          <a:xfrm>
            <a:off x="2535772" y="3360001"/>
            <a:ext cx="3066251"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Interface</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26210" y="2018704"/>
            <a:ext cx="1789683" cy="89507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55916" y="1836482"/>
            <a:ext cx="1603888" cy="1077297"/>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94199" y="1836482"/>
            <a:ext cx="1603888" cy="1077297"/>
          </a:xfrm>
          <a:prstGeom prst="rect">
            <a:avLst/>
          </a:prstGeom>
        </p:spPr>
      </p:pic>
      <p:pic>
        <p:nvPicPr>
          <p:cNvPr id="13" name="Picture 12" descr="WiFi-a-b-g-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1394" y="3096000"/>
            <a:ext cx="495399" cy="729600"/>
          </a:xfrm>
          <a:prstGeom prst="rect">
            <a:avLst/>
          </a:prstGeom>
        </p:spPr>
      </p:pic>
      <p:pic>
        <p:nvPicPr>
          <p:cNvPr id="14" name="Picture 13" descr="Feature-icons-v1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pic>
        <p:nvPicPr>
          <p:cNvPr id="15" name="Picture 14" descr="Feature-icons-v1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1508" y="3096000"/>
            <a:ext cx="495375" cy="729600"/>
          </a:xfrm>
          <a:prstGeom prst="rect">
            <a:avLst/>
          </a:prstGeom>
        </p:spPr>
      </p:pic>
    </p:spTree>
    <p:extLst>
      <p:ext uri="{BB962C8B-B14F-4D97-AF65-F5344CB8AC3E}">
        <p14:creationId xmlns:p14="http://schemas.microsoft.com/office/powerpoint/2010/main" val="2118834150"/>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224D/222B/222C</a:t>
            </a:r>
          </a:p>
        </p:txBody>
      </p:sp>
      <p:graphicFrame>
        <p:nvGraphicFramePr>
          <p:cNvPr id="3" name="Content Placeholder 4"/>
          <p:cNvGraphicFramePr>
            <a:graphicFrameLocks/>
          </p:cNvGraphicFramePr>
          <p:nvPr>
            <p:extLst>
              <p:ext uri="{D42A27DB-BD31-4B8C-83A1-F6EECF244321}">
                <p14:modId xmlns:p14="http://schemas.microsoft.com/office/powerpoint/2010/main" val="3335767793"/>
              </p:ext>
            </p:extLst>
          </p:nvPr>
        </p:nvGraphicFramePr>
        <p:xfrm>
          <a:off x="2" y="1310405"/>
          <a:ext cx="12188823" cy="5011849"/>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3076432">
                  <a:extLst>
                    <a:ext uri="{9D8B030D-6E8A-4147-A177-3AD203B41FA5}">
                      <a16:colId xmlns:a16="http://schemas.microsoft.com/office/drawing/2014/main" val="20002"/>
                    </a:ext>
                  </a:extLst>
                </a:gridCol>
                <a:gridCol w="3076433">
                  <a:extLst>
                    <a:ext uri="{9D8B030D-6E8A-4147-A177-3AD203B41FA5}">
                      <a16:colId xmlns:a16="http://schemas.microsoft.com/office/drawing/2014/main" val="20003"/>
                    </a:ext>
                  </a:extLst>
                </a:gridCol>
                <a:gridCol w="3076432">
                  <a:extLst>
                    <a:ext uri="{9D8B030D-6E8A-4147-A177-3AD203B41FA5}">
                      <a16:colId xmlns:a16="http://schemas.microsoft.com/office/drawing/2014/main" val="20004"/>
                    </a:ext>
                  </a:extLst>
                </a:gridCol>
                <a:gridCol w="435313">
                  <a:extLst>
                    <a:ext uri="{9D8B030D-6E8A-4147-A177-3AD203B41FA5}">
                      <a16:colId xmlns:a16="http://schemas.microsoft.com/office/drawing/2014/main" val="20005"/>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FAP-224D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600" b="1" i="0" dirty="0">
                          <a:solidFill>
                            <a:schemeClr val="bg1"/>
                          </a:solidFill>
                        </a:rPr>
                        <a:t>FAP-222B</a:t>
                      </a: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600" b="1" i="0" dirty="0">
                          <a:solidFill>
                            <a:schemeClr val="bg1"/>
                          </a:solidFill>
                        </a:rPr>
                        <a:t>FAP-222C</a:t>
                      </a: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outdoor, </a:t>
                      </a:r>
                      <a:r>
                        <a:rPr kumimoji="0" lang="de-DE" sz="1200" b="0" u="none" strike="noStrike" cap="none" normalizeH="0" baseline="0" dirty="0">
                          <a:ln>
                            <a:noFill/>
                          </a:ln>
                          <a:solidFill>
                            <a:srgbClr val="000000"/>
                          </a:solidFill>
                          <a:effectLst/>
                        </a:rPr>
                        <a:t>IP66 </a:t>
                      </a:r>
                      <a:r>
                        <a:rPr kumimoji="0" lang="de-DE" sz="1200" b="0" u="none" strike="noStrike" cap="none" normalizeH="0" baseline="0" dirty="0" err="1">
                          <a:ln>
                            <a:noFill/>
                          </a:ln>
                          <a:solidFill>
                            <a:srgbClr val="000000"/>
                          </a:solidFill>
                          <a:effectLst/>
                        </a:rPr>
                        <a:t>rated</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outdoor, </a:t>
                      </a:r>
                      <a:r>
                        <a:rPr kumimoji="0" lang="de-DE" sz="1200" b="0" u="none" strike="noStrike" cap="none" normalizeH="0" baseline="0" dirty="0">
                          <a:ln>
                            <a:noFill/>
                          </a:ln>
                          <a:solidFill>
                            <a:srgbClr val="000000"/>
                          </a:solidFill>
                          <a:effectLst/>
                        </a:rPr>
                        <a:t>IP67 </a:t>
                      </a:r>
                      <a:r>
                        <a:rPr kumimoji="0" lang="de-DE" sz="1200" b="0" u="none" strike="noStrike" cap="none" normalizeH="0" baseline="0" dirty="0" err="1">
                          <a:ln>
                            <a:noFill/>
                          </a:ln>
                          <a:solidFill>
                            <a:srgbClr val="000000"/>
                          </a:solidFill>
                          <a:effectLst/>
                        </a:rPr>
                        <a:t>rated</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b="0" i="0" dirty="0">
                          <a:latin typeface="+mn-lt"/>
                        </a:rPr>
                        <a:t>High density Outdoor, </a:t>
                      </a:r>
                      <a:r>
                        <a:rPr kumimoji="0" lang="de-DE" sz="1200" b="0" u="none" strike="noStrike" cap="none" normalizeH="0" baseline="0" dirty="0">
                          <a:ln>
                            <a:noFill/>
                          </a:ln>
                          <a:solidFill>
                            <a:srgbClr val="000000"/>
                          </a:solidFill>
                          <a:effectLst/>
                        </a:rPr>
                        <a:t>IP67 </a:t>
                      </a:r>
                      <a:r>
                        <a:rPr kumimoji="0" lang="de-DE" sz="1200" b="0" u="none" strike="noStrike" cap="none" normalizeH="0" baseline="0" dirty="0" err="1">
                          <a:ln>
                            <a:noFill/>
                          </a:ln>
                          <a:solidFill>
                            <a:srgbClr val="000000"/>
                          </a:solidFill>
                          <a:effectLst/>
                        </a:rPr>
                        <a:t>rated</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1200" dirty="0">
                          <a:solidFill>
                            <a:srgbClr val="000000"/>
                          </a:solidFill>
                        </a:rPr>
                        <a:t>4 External </a:t>
                      </a:r>
                      <a:r>
                        <a:rPr kumimoji="0" lang="en-GB" sz="1200" b="0" u="none" strike="noStrike" cap="none" normalizeH="0" baseline="0" dirty="0">
                          <a:ln>
                            <a:noFill/>
                          </a:ln>
                          <a:solidFill>
                            <a:srgbClr val="000000"/>
                          </a:solidFill>
                          <a:effectLst/>
                        </a:rPr>
                        <a:t>(RP-SMA)</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1200" dirty="0">
                          <a:solidFill>
                            <a:srgbClr val="000000"/>
                          </a:solidFill>
                        </a:rPr>
                        <a:t>4 External </a:t>
                      </a:r>
                      <a:r>
                        <a:rPr kumimoji="0" lang="en-GB" sz="1200" b="0" u="none" strike="noStrike" cap="none" normalizeH="0" baseline="0" dirty="0">
                          <a:ln>
                            <a:noFill/>
                          </a:ln>
                          <a:solidFill>
                            <a:srgbClr val="000000"/>
                          </a:solidFill>
                          <a:effectLst/>
                        </a:rPr>
                        <a:t>(N-Type)</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1200" dirty="0">
                          <a:solidFill>
                            <a:srgbClr val="000000"/>
                          </a:solidFill>
                        </a:rPr>
                        <a:t>4 External </a:t>
                      </a:r>
                      <a:r>
                        <a:rPr kumimoji="0" lang="en-GB" sz="1200" b="0" u="none" strike="noStrike" cap="none" normalizeH="0" baseline="0" dirty="0">
                          <a:ln>
                            <a:noFill/>
                          </a:ln>
                          <a:solidFill>
                            <a:srgbClr val="000000"/>
                          </a:solidFill>
                          <a:effectLst/>
                        </a:rPr>
                        <a:t>(N-Type)</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2x2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2x2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2x2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72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(300 Mbps)</a:t>
                      </a: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(300Mbps)</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u="none" strike="noStrike" cap="none" normalizeH="0" baseline="0" noProof="0" dirty="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(300 Mbps)</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72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(300 Mbps)</a:t>
                      </a: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(300 Mbps)</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noProof="0" dirty="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noProof="0" dirty="0">
                          <a:ln>
                            <a:noFill/>
                          </a:ln>
                          <a:solidFill>
                            <a:schemeClr val="tx1"/>
                          </a:solidFill>
                          <a:effectLst/>
                        </a:rPr>
                        <a:t>(867 Mbps)</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432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rPr>
                        <a:t>802.3af</a:t>
                      </a:r>
                      <a:endParaRPr lang="en-US" sz="1200" b="0" i="0" dirty="0">
                        <a:solidFill>
                          <a:srgbClr val="000000"/>
                        </a:solidFill>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rPr>
                        <a:t>802.3at</a:t>
                      </a:r>
                      <a:endParaRPr lang="en-US" sz="1200" b="0" i="0" dirty="0">
                        <a:solidFill>
                          <a:srgbClr val="000000"/>
                        </a:solidFill>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802.3at</a:t>
                      </a:r>
                      <a:endParaRPr lang="en-US" sz="1200" b="0" i="0" dirty="0">
                        <a:latin typeface="+mn-lt"/>
                      </a:endParaRPr>
                    </a:p>
                  </a:txBody>
                  <a:tcPr marL="121888" marR="121888"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5597494"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871242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7" name="Rectangle 47"/>
          <p:cNvSpPr>
            <a:spLocks noChangeArrowheads="1"/>
          </p:cNvSpPr>
          <p:nvPr/>
        </p:nvSpPr>
        <p:spPr bwMode="auto">
          <a:xfrm>
            <a:off x="5602023" y="3360001"/>
            <a:ext cx="2964861"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sp>
        <p:nvSpPr>
          <p:cNvPr id="8" name="Rectangle 47"/>
          <p:cNvSpPr>
            <a:spLocks noChangeArrowheads="1"/>
          </p:cNvSpPr>
          <p:nvPr/>
        </p:nvSpPr>
        <p:spPr bwMode="auto">
          <a:xfrm>
            <a:off x="8752039" y="3360001"/>
            <a:ext cx="3045305"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sp>
        <p:nvSpPr>
          <p:cNvPr id="9" name="Rectangle 47"/>
          <p:cNvSpPr>
            <a:spLocks noChangeArrowheads="1"/>
          </p:cNvSpPr>
          <p:nvPr/>
        </p:nvSpPr>
        <p:spPr bwMode="auto">
          <a:xfrm>
            <a:off x="2535772" y="3360001"/>
            <a:ext cx="3066251"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pic>
        <p:nvPicPr>
          <p:cNvPr id="10" name="Picture 9"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3517757" y="984646"/>
            <a:ext cx="996016" cy="2873001"/>
          </a:xfrm>
          <a:prstGeom prst="rect">
            <a:avLst/>
          </a:prstGeom>
        </p:spPr>
      </p:pic>
      <p:pic>
        <p:nvPicPr>
          <p:cNvPr id="11" name="Picture 10"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9722201" y="1509726"/>
            <a:ext cx="897889" cy="1920982"/>
          </a:xfrm>
          <a:prstGeom prst="rect">
            <a:avLst/>
          </a:prstGeom>
        </p:spPr>
      </p:pic>
      <p:pic>
        <p:nvPicPr>
          <p:cNvPr id="12" name="Picture 11"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6774685" y="1298574"/>
            <a:ext cx="930800" cy="2376201"/>
          </a:xfrm>
          <a:prstGeom prst="rect">
            <a:avLst/>
          </a:prstGeom>
        </p:spPr>
      </p:pic>
      <p:pic>
        <p:nvPicPr>
          <p:cNvPr id="13" name="Picture 12"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32787" y="3096000"/>
            <a:ext cx="495399" cy="729600"/>
          </a:xfrm>
          <a:prstGeom prst="rect">
            <a:avLst/>
          </a:prstGeom>
        </p:spPr>
      </p:pic>
      <p:pic>
        <p:nvPicPr>
          <p:cNvPr id="14" name="Picture 13" descr="Feature-icons-v10.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pic>
        <p:nvPicPr>
          <p:cNvPr id="15" name="Picture 14"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1394" y="3096000"/>
            <a:ext cx="495399" cy="729600"/>
          </a:xfrm>
          <a:prstGeom prst="rect">
            <a:avLst/>
          </a:prstGeom>
        </p:spPr>
      </p:pic>
    </p:spTree>
    <p:extLst>
      <p:ext uri="{BB962C8B-B14F-4D97-AF65-F5344CB8AC3E}">
        <p14:creationId xmlns:p14="http://schemas.microsoft.com/office/powerpoint/2010/main" val="3391081679"/>
      </p:ext>
    </p:extLst>
  </p:cSld>
  <p:clrMapOvr>
    <a:masterClrMapping/>
  </p:clrMapOvr>
  <p:transition spd="slow">
    <p:wip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Hardware Overview – FortiAP (Remote)</a:t>
            </a:r>
          </a:p>
        </p:txBody>
      </p:sp>
      <p:graphicFrame>
        <p:nvGraphicFramePr>
          <p:cNvPr id="4" name="Table 3"/>
          <p:cNvGraphicFramePr>
            <a:graphicFrameLocks noGrp="1"/>
          </p:cNvGraphicFramePr>
          <p:nvPr>
            <p:extLst>
              <p:ext uri="{D42A27DB-BD31-4B8C-83A1-F6EECF244321}">
                <p14:modId xmlns:p14="http://schemas.microsoft.com/office/powerpoint/2010/main" val="1662876694"/>
              </p:ext>
            </p:extLst>
          </p:nvPr>
        </p:nvGraphicFramePr>
        <p:xfrm>
          <a:off x="335913" y="1200002"/>
          <a:ext cx="11516998" cy="4560001"/>
        </p:xfrm>
        <a:graphic>
          <a:graphicData uri="http://schemas.openxmlformats.org/drawingml/2006/table">
            <a:tbl>
              <a:tblPr firstRow="1" firstCol="1" bandRow="1">
                <a:tableStyleId>{5202B0CA-FC54-4496-8BCA-5EF66A818D29}</a:tableStyleId>
              </a:tblPr>
              <a:tblGrid>
                <a:gridCol w="1695558">
                  <a:extLst>
                    <a:ext uri="{9D8B030D-6E8A-4147-A177-3AD203B41FA5}">
                      <a16:colId xmlns:a16="http://schemas.microsoft.com/office/drawing/2014/main" val="20000"/>
                    </a:ext>
                  </a:extLst>
                </a:gridCol>
                <a:gridCol w="1964288">
                  <a:extLst>
                    <a:ext uri="{9D8B030D-6E8A-4147-A177-3AD203B41FA5}">
                      <a16:colId xmlns:a16="http://schemas.microsoft.com/office/drawing/2014/main" val="20001"/>
                    </a:ext>
                  </a:extLst>
                </a:gridCol>
                <a:gridCol w="1964288">
                  <a:extLst>
                    <a:ext uri="{9D8B030D-6E8A-4147-A177-3AD203B41FA5}">
                      <a16:colId xmlns:a16="http://schemas.microsoft.com/office/drawing/2014/main" val="20002"/>
                    </a:ext>
                  </a:extLst>
                </a:gridCol>
                <a:gridCol w="1964288">
                  <a:extLst>
                    <a:ext uri="{9D8B030D-6E8A-4147-A177-3AD203B41FA5}">
                      <a16:colId xmlns:a16="http://schemas.microsoft.com/office/drawing/2014/main" val="20003"/>
                    </a:ext>
                  </a:extLst>
                </a:gridCol>
                <a:gridCol w="1964288">
                  <a:extLst>
                    <a:ext uri="{9D8B030D-6E8A-4147-A177-3AD203B41FA5}">
                      <a16:colId xmlns:a16="http://schemas.microsoft.com/office/drawing/2014/main" val="20004"/>
                    </a:ext>
                  </a:extLst>
                </a:gridCol>
                <a:gridCol w="1964288">
                  <a:extLst>
                    <a:ext uri="{9D8B030D-6E8A-4147-A177-3AD203B41FA5}">
                      <a16:colId xmlns:a16="http://schemas.microsoft.com/office/drawing/2014/main" val="20005"/>
                    </a:ext>
                  </a:extLst>
                </a:gridCol>
              </a:tblGrid>
              <a:tr h="405927">
                <a:tc>
                  <a:txBody>
                    <a:bodyPr/>
                    <a:lstStyle/>
                    <a:p>
                      <a:endParaRPr lang="en-US" sz="1500" dirty="0"/>
                    </a:p>
                  </a:txBody>
                  <a:tcPr marL="121888" marR="121888" anchor="ctr">
                    <a:solidFill>
                      <a:schemeClr val="accent6"/>
                    </a:solidFill>
                  </a:tcPr>
                </a:tc>
                <a:tc>
                  <a:txBody>
                    <a:bodyPr/>
                    <a:lstStyle/>
                    <a:p>
                      <a:pPr algn="ctr"/>
                      <a:r>
                        <a:rPr lang="en-US" sz="1300" dirty="0"/>
                        <a:t>FAP-11C</a:t>
                      </a:r>
                    </a:p>
                  </a:txBody>
                  <a:tcPr marL="121888" marR="121888" anchor="ctr">
                    <a:solidFill>
                      <a:schemeClr val="accent6"/>
                    </a:solidFill>
                  </a:tcPr>
                </a:tc>
                <a:tc>
                  <a:txBody>
                    <a:bodyPr/>
                    <a:lstStyle/>
                    <a:p>
                      <a:pPr algn="ctr"/>
                      <a:r>
                        <a:rPr lang="en-US" sz="1300" dirty="0"/>
                        <a:t>FAP-14C</a:t>
                      </a: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FAP-21D</a:t>
                      </a: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FAP-28C</a:t>
                      </a: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FAP-25D</a:t>
                      </a:r>
                    </a:p>
                  </a:txBody>
                  <a:tcPr marL="121888" marR="121888" anchor="ctr">
                    <a:solidFill>
                      <a:schemeClr val="accent6"/>
                    </a:solidFill>
                  </a:tcPr>
                </a:tc>
                <a:extLst>
                  <a:ext uri="{0D108BD9-81ED-4DB2-BD59-A6C34878D82A}">
                    <a16:rowId xmlns:a16="http://schemas.microsoft.com/office/drawing/2014/main" val="10000"/>
                  </a:ext>
                </a:extLst>
              </a:tr>
              <a:tr h="700641">
                <a:tc>
                  <a:txBody>
                    <a:bodyPr/>
                    <a:lstStyle/>
                    <a:p>
                      <a:r>
                        <a:rPr lang="en-US" sz="1200" dirty="0"/>
                        <a:t>Use Case</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Portable AP for traveller</a:t>
                      </a:r>
                      <a:endParaRPr kumimoji="0" lang="en-GB"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kern="1200" cap="none" normalizeH="0" baseline="0" dirty="0">
                          <a:ln>
                            <a:noFill/>
                          </a:ln>
                          <a:effectLst/>
                        </a:rPr>
                        <a:t>Remote office or SOHO desktop</a:t>
                      </a:r>
                      <a:endParaRPr kumimoji="0" lang="en-GB" sz="1200" b="0" i="0" u="none" strike="noStrike" kern="1200" cap="none" normalizeH="0" baseline="0" dirty="0">
                        <a:ln>
                          <a:noFill/>
                        </a:ln>
                        <a:solidFill>
                          <a:srgbClr val="131313"/>
                        </a:solidFill>
                        <a:effectLst/>
                        <a:latin typeface="Arial"/>
                        <a:ea typeface="+mn-ea"/>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err="1">
                          <a:ln>
                            <a:noFill/>
                          </a:ln>
                          <a:effectLst/>
                        </a:rPr>
                        <a:t>FortiPresence</a:t>
                      </a:r>
                      <a:r>
                        <a:rPr kumimoji="0" lang="en-GB" sz="1200" u="none" strike="noStrike" cap="none" normalizeH="0" baseline="0" dirty="0">
                          <a:ln>
                            <a:noFill/>
                          </a:ln>
                          <a:effectLst/>
                        </a:rPr>
                        <a:t> Sensor or Travel/SOHO (USB powered)</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kern="1200" cap="none" normalizeH="0" baseline="0" dirty="0">
                          <a:ln>
                            <a:noFill/>
                          </a:ln>
                          <a:effectLst/>
                        </a:rPr>
                        <a:t>Remote office or SOHO desktop</a:t>
                      </a:r>
                      <a:endParaRPr kumimoji="0" lang="en-GB" sz="1200" b="0" i="0" u="none" strike="noStrike" kern="1200" cap="none" normalizeH="0" baseline="0" dirty="0">
                        <a:ln>
                          <a:noFill/>
                        </a:ln>
                        <a:solidFill>
                          <a:srgbClr val="131313"/>
                        </a:solidFill>
                        <a:effectLst/>
                        <a:latin typeface="Arial"/>
                        <a:ea typeface="+mn-ea"/>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kern="1200" cap="none" normalizeH="0" baseline="0" dirty="0">
                          <a:ln>
                            <a:noFill/>
                          </a:ln>
                          <a:effectLst/>
                        </a:rPr>
                        <a:t>Hotels/Hospitality desktop</a:t>
                      </a:r>
                      <a:endParaRPr kumimoji="0" lang="en-GB" sz="1200" b="0" i="0" u="none" strike="noStrike" kern="1200" cap="none" normalizeH="0" baseline="0" dirty="0">
                        <a:ln>
                          <a:noFill/>
                        </a:ln>
                        <a:solidFill>
                          <a:srgbClr val="131313"/>
                        </a:solidFill>
                        <a:effectLst/>
                        <a:latin typeface="Arial"/>
                        <a:ea typeface="+mn-ea"/>
                        <a:cs typeface="Arial"/>
                      </a:endParaRPr>
                    </a:p>
                  </a:txBody>
                  <a:tcPr marL="121888" marR="121888" anchor="ctr"/>
                </a:tc>
                <a:extLst>
                  <a:ext uri="{0D108BD9-81ED-4DB2-BD59-A6C34878D82A}">
                    <a16:rowId xmlns:a16="http://schemas.microsoft.com/office/drawing/2014/main" val="10001"/>
                  </a:ext>
                </a:extLst>
              </a:tr>
              <a:tr h="500459">
                <a:tc>
                  <a:txBody>
                    <a:bodyPr/>
                    <a:lstStyle/>
                    <a:p>
                      <a:r>
                        <a:rPr lang="en-US" sz="1200" dirty="0"/>
                        <a:t>Form Factor</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kern="1200" cap="none" normalizeH="0" baseline="0" dirty="0">
                          <a:ln>
                            <a:noFill/>
                          </a:ln>
                          <a:effectLst/>
                        </a:rPr>
                        <a:t>Small, portable</a:t>
                      </a:r>
                      <a:endParaRPr kumimoji="0" lang="en-GB" sz="1200" b="0" i="0" u="none" strike="noStrike" kern="1200" cap="none" normalizeH="0" baseline="0" dirty="0">
                        <a:ln>
                          <a:noFill/>
                        </a:ln>
                        <a:solidFill>
                          <a:srgbClr val="131313"/>
                        </a:solidFill>
                        <a:effectLst/>
                        <a:latin typeface="Arial"/>
                        <a:ea typeface="+mn-ea"/>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Desktop</a:t>
                      </a:r>
                      <a:endParaRPr kumimoji="0" lang="en-GB"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Small, portable</a:t>
                      </a:r>
                      <a:endParaRPr kumimoji="0" lang="de-DE" sz="1200" b="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Desktop</a:t>
                      </a:r>
                      <a:endParaRPr kumimoji="0" lang="en-GB"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Powerstrip design</a:t>
                      </a:r>
                      <a:endParaRPr kumimoji="0" lang="de-DE" sz="1200" u="none" strike="noStrike" cap="none" normalizeH="0" baseline="0" dirty="0">
                        <a:ln>
                          <a:noFill/>
                        </a:ln>
                        <a:effectLst/>
                        <a:latin typeface="Arial"/>
                        <a:cs typeface="Arial"/>
                      </a:endParaRPr>
                    </a:p>
                  </a:txBody>
                  <a:tcPr marL="121888" marR="121888" anchor="ctr"/>
                </a:tc>
                <a:extLst>
                  <a:ext uri="{0D108BD9-81ED-4DB2-BD59-A6C34878D82A}">
                    <a16:rowId xmlns:a16="http://schemas.microsoft.com/office/drawing/2014/main" val="10002"/>
                  </a:ext>
                </a:extLst>
              </a:tr>
              <a:tr h="328348">
                <a:tc>
                  <a:txBody>
                    <a:bodyPr/>
                    <a:lstStyle/>
                    <a:p>
                      <a:r>
                        <a:rPr lang="fr-FR" sz="1200" dirty="0"/>
                        <a:t>Rx / Tx</a:t>
                      </a:r>
                      <a:endParaRPr lang="fr-FR"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1x1</a:t>
                      </a:r>
                      <a:endParaRPr kumimoji="0" lang="en-GB" sz="1200" b="0" i="0" u="none" strike="noStrike" cap="none" normalizeH="0" baseline="0" dirty="0">
                        <a:ln>
                          <a:noFill/>
                        </a:ln>
                        <a:solidFill>
                          <a:schemeClr val="tx1"/>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1x1</a:t>
                      </a:r>
                      <a:endParaRPr kumimoji="0" lang="en-GB" sz="1200" b="0" i="0" u="none" strike="noStrike" cap="none" normalizeH="0" baseline="0" dirty="0">
                        <a:ln>
                          <a:noFill/>
                        </a:ln>
                        <a:solidFill>
                          <a:schemeClr val="tx1"/>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2x2</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2x2</a:t>
                      </a:r>
                      <a:endParaRPr kumimoji="0" lang="en-GB" sz="1200" b="0" i="0" u="none" strike="noStrike" cap="none" normalizeH="0" baseline="0" dirty="0">
                        <a:ln>
                          <a:noFill/>
                        </a:ln>
                        <a:solidFill>
                          <a:schemeClr val="tx1"/>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2x2</a:t>
                      </a:r>
                      <a:endParaRPr kumimoji="0" lang="en-GB" sz="1200" b="0" i="0" u="none" strike="noStrike" cap="none" normalizeH="0" baseline="0" dirty="0">
                        <a:ln>
                          <a:noFill/>
                        </a:ln>
                        <a:solidFill>
                          <a:schemeClr val="tx1"/>
                        </a:solidFill>
                        <a:effectLst/>
                        <a:latin typeface="Arial"/>
                        <a:cs typeface="Arial"/>
                      </a:endParaRPr>
                    </a:p>
                  </a:txBody>
                  <a:tcPr marL="121888" marR="121888" anchor="ctr"/>
                </a:tc>
                <a:extLst>
                  <a:ext uri="{0D108BD9-81ED-4DB2-BD59-A6C34878D82A}">
                    <a16:rowId xmlns:a16="http://schemas.microsoft.com/office/drawing/2014/main" val="10003"/>
                  </a:ext>
                </a:extLst>
              </a:tr>
              <a:tr h="500459">
                <a:tc>
                  <a:txBody>
                    <a:bodyPr/>
                    <a:lstStyle/>
                    <a:p>
                      <a:r>
                        <a:rPr lang="en-US" sz="1200" dirty="0"/>
                        <a:t>Radio 1</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 GHz b/g/n (150 Mbps)</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 GHz b/g/n (150 Mbps)</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 GHz b/g/n (300 Mbps)</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(300 mbps)</a:t>
                      </a:r>
                      <a:endParaRPr kumimoji="0" lang="hu-HU"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(300 mbps)</a:t>
                      </a:r>
                      <a:endParaRPr kumimoji="0" lang="hu-HU" sz="1200" b="0" i="0" u="none" strike="noStrike" cap="none" normalizeH="0" baseline="0" dirty="0">
                        <a:ln>
                          <a:noFill/>
                        </a:ln>
                        <a:solidFill>
                          <a:srgbClr val="131313"/>
                        </a:solidFill>
                        <a:effectLst/>
                        <a:latin typeface="Arial"/>
                        <a:cs typeface="Arial"/>
                      </a:endParaRPr>
                    </a:p>
                  </a:txBody>
                  <a:tcPr marL="121888" marR="121888" anchor="ctr"/>
                </a:tc>
                <a:extLst>
                  <a:ext uri="{0D108BD9-81ED-4DB2-BD59-A6C34878D82A}">
                    <a16:rowId xmlns:a16="http://schemas.microsoft.com/office/drawing/2014/main" val="10004"/>
                  </a:ext>
                </a:extLst>
              </a:tr>
              <a:tr h="405927">
                <a:tc>
                  <a:txBody>
                    <a:bodyPr/>
                    <a:lstStyle/>
                    <a:p>
                      <a:r>
                        <a:rPr lang="en-US" sz="1200" dirty="0"/>
                        <a:t>Radio 2</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a:t>
                      </a:r>
                      <a:endParaRPr kumimoji="0" lang="hu-HU"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200" u="none" strike="noStrike" cap="none" normalizeH="0" baseline="0" dirty="0">
                          <a:ln>
                            <a:noFill/>
                          </a:ln>
                          <a:effectLst/>
                        </a:rPr>
                        <a:t>-</a:t>
                      </a:r>
                      <a:endParaRPr kumimoji="0" lang="hu-HU" sz="1200" b="0" i="0" u="none" strike="noStrike" cap="none" normalizeH="0" baseline="0" dirty="0">
                        <a:ln>
                          <a:noFill/>
                        </a:ln>
                        <a:solidFill>
                          <a:srgbClr val="131313"/>
                        </a:solidFill>
                        <a:effectLst/>
                        <a:latin typeface="Arial"/>
                        <a:cs typeface="Arial"/>
                      </a:endParaRPr>
                    </a:p>
                  </a:txBody>
                  <a:tcPr marL="121888" marR="121888" anchor="ctr"/>
                </a:tc>
                <a:extLst>
                  <a:ext uri="{0D108BD9-81ED-4DB2-BD59-A6C34878D82A}">
                    <a16:rowId xmlns:a16="http://schemas.microsoft.com/office/drawing/2014/main" val="10005"/>
                  </a:ext>
                </a:extLst>
              </a:tr>
              <a:tr h="405927">
                <a:tc>
                  <a:txBody>
                    <a:bodyPr/>
                    <a:lstStyle/>
                    <a:p>
                      <a:r>
                        <a:rPr lang="en-US" sz="1200" dirty="0" err="1"/>
                        <a:t>PoE</a:t>
                      </a:r>
                      <a:endParaRPr lang="en-US" sz="1200" b="1" dirty="0">
                        <a:solidFill>
                          <a:srgbClr val="FFFFFF"/>
                        </a:solidFill>
                        <a:latin typeface="Arial"/>
                        <a:cs typeface="Arial"/>
                      </a:endParaRPr>
                    </a:p>
                  </a:txBody>
                  <a:tcPr marL="121888" marR="121888" anchor="ctr"/>
                </a:tc>
                <a:tc>
                  <a:txBody>
                    <a:bodyPr/>
                    <a:lstStyle/>
                    <a:p>
                      <a:pPr algn="ctr"/>
                      <a:r>
                        <a:rPr lang="en-US" sz="1200" dirty="0"/>
                        <a:t>NA</a:t>
                      </a:r>
                      <a:endParaRPr lang="en-US" sz="1200" b="0" i="0" dirty="0">
                        <a:latin typeface="Arial"/>
                        <a:cs typeface="Arial"/>
                      </a:endParaRPr>
                    </a:p>
                  </a:txBody>
                  <a:tcPr marL="121888" marR="121888" anchor="ctr"/>
                </a:tc>
                <a:tc>
                  <a:txBody>
                    <a:bodyPr/>
                    <a:lstStyle/>
                    <a:p>
                      <a:pPr algn="ctr"/>
                      <a:r>
                        <a:rPr kumimoji="0" lang="en-US" sz="1200" u="none" strike="noStrike" cap="none" normalizeH="0" baseline="0" dirty="0">
                          <a:ln>
                            <a:noFill/>
                          </a:ln>
                          <a:effectLst/>
                        </a:rPr>
                        <a:t>NA</a:t>
                      </a:r>
                      <a:endParaRPr lang="en-US" sz="1200" b="0" i="0" dirty="0">
                        <a:latin typeface="Arial"/>
                        <a:cs typeface="Arial"/>
                      </a:endParaRPr>
                    </a:p>
                  </a:txBody>
                  <a:tcPr marL="121888" marR="121888" anchor="ctr"/>
                </a:tc>
                <a:tc>
                  <a:txBody>
                    <a:bodyPr/>
                    <a:lstStyle/>
                    <a:p>
                      <a:pPr algn="ctr"/>
                      <a:r>
                        <a:rPr kumimoji="0" lang="en-US" sz="1200" u="none" strike="noStrike" cap="none" normalizeH="0" baseline="0" dirty="0">
                          <a:ln>
                            <a:noFill/>
                          </a:ln>
                          <a:effectLst/>
                        </a:rPr>
                        <a:t>NA</a:t>
                      </a:r>
                      <a:endParaRPr lang="en-US" sz="1200" b="0" i="0" dirty="0">
                        <a:solidFill>
                          <a:srgbClr val="000000"/>
                        </a:solidFill>
                        <a:latin typeface="Arial"/>
                        <a:cs typeface="Arial"/>
                      </a:endParaRPr>
                    </a:p>
                  </a:txBody>
                  <a:tcPr marL="121888" marR="121888" anchor="ctr"/>
                </a:tc>
                <a:tc>
                  <a:txBody>
                    <a:bodyPr/>
                    <a:lstStyle/>
                    <a:p>
                      <a:pPr algn="ctr"/>
                      <a:r>
                        <a:rPr kumimoji="0" lang="en-US" sz="1200" u="none" strike="noStrike" cap="none" normalizeH="0" baseline="0" dirty="0">
                          <a:ln>
                            <a:noFill/>
                          </a:ln>
                          <a:effectLst/>
                        </a:rPr>
                        <a:t>NA</a:t>
                      </a:r>
                      <a:endParaRPr lang="en-US" sz="1200" b="0" i="0" dirty="0">
                        <a:latin typeface="Arial"/>
                        <a:cs typeface="Arial"/>
                      </a:endParaRPr>
                    </a:p>
                  </a:txBody>
                  <a:tcPr marL="121888" marR="121888" anchor="ctr"/>
                </a:tc>
                <a:tc>
                  <a:txBody>
                    <a:bodyPr/>
                    <a:lstStyle/>
                    <a:p>
                      <a:pPr algn="ctr"/>
                      <a:r>
                        <a:rPr kumimoji="0" lang="en-US" sz="1200" u="none" strike="noStrike" cap="none" normalizeH="0" baseline="0" dirty="0">
                          <a:ln>
                            <a:noFill/>
                          </a:ln>
                          <a:effectLst/>
                        </a:rPr>
                        <a:t>NA</a:t>
                      </a:r>
                      <a:endParaRPr lang="en-US" sz="1200" dirty="0">
                        <a:latin typeface="Arial"/>
                        <a:cs typeface="Arial"/>
                      </a:endParaRPr>
                    </a:p>
                  </a:txBody>
                  <a:tcPr marL="121888" marR="121888" anchor="ctr"/>
                </a:tc>
                <a:extLst>
                  <a:ext uri="{0D108BD9-81ED-4DB2-BD59-A6C34878D82A}">
                    <a16:rowId xmlns:a16="http://schemas.microsoft.com/office/drawing/2014/main" val="10006"/>
                  </a:ext>
                </a:extLst>
              </a:tr>
              <a:tr h="405927">
                <a:tc>
                  <a:txBody>
                    <a:bodyPr/>
                    <a:lstStyle/>
                    <a:p>
                      <a:r>
                        <a:rPr lang="en-US" sz="1200" dirty="0"/>
                        <a:t>Antennas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2 internal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2 internal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2 internal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7"/>
                  </a:ext>
                </a:extLst>
              </a:tr>
              <a:tr h="500459">
                <a:tc>
                  <a:txBody>
                    <a:bodyPr/>
                    <a:lstStyle/>
                    <a:p>
                      <a:r>
                        <a:rPr lang="en-US" sz="1200" dirty="0"/>
                        <a:t>Ethernet Ports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1x GE RJ45 LAN</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4x FE LAN</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 FE RJ45</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8x GE RJ45  LAN</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4x FE LAN</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extLst>
                  <a:ext uri="{0D108BD9-81ED-4DB2-BD59-A6C34878D82A}">
                    <a16:rowId xmlns:a16="http://schemas.microsoft.com/office/drawing/2014/main" val="10008"/>
                  </a:ext>
                </a:extLst>
              </a:tr>
              <a:tr h="405927">
                <a:tc>
                  <a:txBody>
                    <a:bodyPr/>
                    <a:lstStyle/>
                    <a:p>
                      <a:r>
                        <a:rPr lang="en-US" sz="1200" dirty="0"/>
                        <a:t>USB</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Arial"/>
                        <a:cs typeface="Arial"/>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857420650"/>
      </p:ext>
    </p:extLst>
  </p:cSld>
  <p:clrMapOvr>
    <a:masterClrMapping/>
  </p:clrMapOvr>
  <p:transitio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(Indoor)</a:t>
            </a:r>
          </a:p>
        </p:txBody>
      </p:sp>
      <p:graphicFrame>
        <p:nvGraphicFramePr>
          <p:cNvPr id="3" name="Table 2"/>
          <p:cNvGraphicFramePr>
            <a:graphicFrameLocks noGrp="1"/>
          </p:cNvGraphicFramePr>
          <p:nvPr>
            <p:extLst>
              <p:ext uri="{D42A27DB-BD31-4B8C-83A1-F6EECF244321}">
                <p14:modId xmlns:p14="http://schemas.microsoft.com/office/powerpoint/2010/main" val="4286845025"/>
              </p:ext>
            </p:extLst>
          </p:nvPr>
        </p:nvGraphicFramePr>
        <p:xfrm>
          <a:off x="335915" y="1200000"/>
          <a:ext cx="11517002" cy="4559996"/>
        </p:xfrm>
        <a:graphic>
          <a:graphicData uri="http://schemas.openxmlformats.org/drawingml/2006/table">
            <a:tbl>
              <a:tblPr firstRow="1" firstCol="1" bandRow="1">
                <a:tableStyleId>{5202B0CA-FC54-4496-8BCA-5EF66A818D29}</a:tableStyleId>
              </a:tblPr>
              <a:tblGrid>
                <a:gridCol w="1695560">
                  <a:extLst>
                    <a:ext uri="{9D8B030D-6E8A-4147-A177-3AD203B41FA5}">
                      <a16:colId xmlns:a16="http://schemas.microsoft.com/office/drawing/2014/main" val="20000"/>
                    </a:ext>
                  </a:extLst>
                </a:gridCol>
                <a:gridCol w="1636907">
                  <a:extLst>
                    <a:ext uri="{9D8B030D-6E8A-4147-A177-3AD203B41FA5}">
                      <a16:colId xmlns:a16="http://schemas.microsoft.com/office/drawing/2014/main" val="20001"/>
                    </a:ext>
                  </a:extLst>
                </a:gridCol>
                <a:gridCol w="1636907">
                  <a:extLst>
                    <a:ext uri="{9D8B030D-6E8A-4147-A177-3AD203B41FA5}">
                      <a16:colId xmlns:a16="http://schemas.microsoft.com/office/drawing/2014/main" val="20002"/>
                    </a:ext>
                  </a:extLst>
                </a:gridCol>
                <a:gridCol w="1636907">
                  <a:extLst>
                    <a:ext uri="{9D8B030D-6E8A-4147-A177-3AD203B41FA5}">
                      <a16:colId xmlns:a16="http://schemas.microsoft.com/office/drawing/2014/main" val="20003"/>
                    </a:ext>
                  </a:extLst>
                </a:gridCol>
                <a:gridCol w="1636907">
                  <a:extLst>
                    <a:ext uri="{9D8B030D-6E8A-4147-A177-3AD203B41FA5}">
                      <a16:colId xmlns:a16="http://schemas.microsoft.com/office/drawing/2014/main" val="20004"/>
                    </a:ext>
                  </a:extLst>
                </a:gridCol>
                <a:gridCol w="1636907">
                  <a:extLst>
                    <a:ext uri="{9D8B030D-6E8A-4147-A177-3AD203B41FA5}">
                      <a16:colId xmlns:a16="http://schemas.microsoft.com/office/drawing/2014/main" val="20005"/>
                    </a:ext>
                  </a:extLst>
                </a:gridCol>
                <a:gridCol w="1636907">
                  <a:extLst>
                    <a:ext uri="{9D8B030D-6E8A-4147-A177-3AD203B41FA5}">
                      <a16:colId xmlns:a16="http://schemas.microsoft.com/office/drawing/2014/main" val="20006"/>
                    </a:ext>
                  </a:extLst>
                </a:gridCol>
              </a:tblGrid>
              <a:tr h="385261">
                <a:tc>
                  <a:txBody>
                    <a:bodyPr/>
                    <a:lstStyle/>
                    <a:p>
                      <a:endParaRPr lang="en-US" sz="1500" dirty="0"/>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FAP-24D</a:t>
                      </a:r>
                    </a:p>
                  </a:txBody>
                  <a:tcPr marL="121888" marR="121888" anchor="ctr">
                    <a:solidFill>
                      <a:srgbClr val="A12D2D"/>
                    </a:solidFill>
                  </a:tcPr>
                </a:tc>
                <a:tc>
                  <a:txBody>
                    <a:bodyPr/>
                    <a:lstStyle/>
                    <a:p>
                      <a:pPr algn="ctr"/>
                      <a:r>
                        <a:rPr lang="en-US" sz="1300" dirty="0"/>
                        <a:t>FAP-221B/223B*</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FAP-221C/223C*</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FAP-320B</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FAP-320C</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FAP-321C</a:t>
                      </a:r>
                    </a:p>
                  </a:txBody>
                  <a:tcPr marL="121888" marR="121888" anchor="ctr">
                    <a:solidFill>
                      <a:srgbClr val="A12D2D"/>
                    </a:solidFill>
                  </a:tcPr>
                </a:tc>
                <a:extLst>
                  <a:ext uri="{0D108BD9-81ED-4DB2-BD59-A6C34878D82A}">
                    <a16:rowId xmlns:a16="http://schemas.microsoft.com/office/drawing/2014/main" val="10000"/>
                  </a:ext>
                </a:extLst>
              </a:tr>
              <a:tr h="660447">
                <a:tc>
                  <a:txBody>
                    <a:bodyPr/>
                    <a:lstStyle/>
                    <a:p>
                      <a:r>
                        <a:rPr lang="en-US" sz="1200" dirty="0"/>
                        <a:t>Use Case</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Low density indoor</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Medium density indoor</a:t>
                      </a:r>
                      <a:endParaRPr kumimoji="0" lang="en-US" sz="1200" u="none" strike="noStrike" kern="1200" cap="none" normalizeH="0" baseline="0" dirty="0">
                        <a:ln>
                          <a:noFill/>
                        </a:ln>
                        <a:solidFill>
                          <a:schemeClr val="dk1"/>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Medium density indoor</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Indoor high performance AP</a:t>
                      </a:r>
                      <a:endParaRPr kumimoji="0" lang="en-GB" sz="12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high density 802.11ac, streaming app resilience</a:t>
                      </a:r>
                      <a:endParaRPr kumimoji="0" lang="en-GB" sz="12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Medium density </a:t>
                      </a:r>
                      <a:r>
                        <a:rPr kumimoji="0" lang="en-GB" sz="1200" u="none" strike="noStrike" kern="1200" cap="none" normalizeH="0" baseline="0" dirty="0">
                          <a:ln>
                            <a:noFill/>
                          </a:ln>
                          <a:effectLst/>
                        </a:rPr>
                        <a:t>802.11ac without resilience</a:t>
                      </a:r>
                      <a:endParaRPr kumimoji="0" lang="en-GB" sz="1200" u="none" strike="noStrike" kern="1200" cap="none" normalizeH="0" baseline="0" dirty="0">
                        <a:ln>
                          <a:noFill/>
                        </a:ln>
                        <a:solidFill>
                          <a:schemeClr val="dk1"/>
                        </a:solidFill>
                        <a:effectLst/>
                        <a:latin typeface="+mn-lt"/>
                        <a:ea typeface="+mn-ea"/>
                        <a:cs typeface="+mn-cs"/>
                      </a:endParaRPr>
                    </a:p>
                  </a:txBody>
                  <a:tcPr marL="121888" marR="121888" anchor="ctr"/>
                </a:tc>
                <a:extLst>
                  <a:ext uri="{0D108BD9-81ED-4DB2-BD59-A6C34878D82A}">
                    <a16:rowId xmlns:a16="http://schemas.microsoft.com/office/drawing/2014/main" val="10001"/>
                  </a:ext>
                </a:extLst>
              </a:tr>
              <a:tr h="515973">
                <a:tc>
                  <a:txBody>
                    <a:bodyPr/>
                    <a:lstStyle/>
                    <a:p>
                      <a:r>
                        <a:rPr lang="en-US" sz="1200" dirty="0"/>
                        <a:t>Form Factor</a:t>
                      </a:r>
                      <a:endParaRPr lang="en-US" sz="1200" b="1" dirty="0">
                        <a:solidFill>
                          <a:srgbClr val="FFFFFF"/>
                        </a:solidFill>
                      </a:endParaRPr>
                    </a:p>
                  </a:txBody>
                  <a:tcPr marL="121888" marR="121888" anchor="ctr"/>
                </a:tc>
                <a:tc>
                  <a:txBody>
                    <a:bodyPr/>
                    <a:lstStyle/>
                    <a:p>
                      <a:pPr algn="ctr"/>
                      <a:r>
                        <a:rPr kumimoji="0" lang="de-DE" sz="1200" u="none" strike="noStrike" cap="none" normalizeH="0" baseline="0" dirty="0">
                          <a:ln>
                            <a:noFill/>
                          </a:ln>
                          <a:effectLst/>
                        </a:rPr>
                        <a:t>Desktop</a:t>
                      </a:r>
                      <a:endParaRPr lang="en-US" sz="1200" b="0" dirty="0">
                        <a:solidFill>
                          <a:srgbClr val="000000"/>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Smoke Detector, wall or ceiling mount</a:t>
                      </a:r>
                      <a:endParaRPr kumimoji="0" lang="en-US" sz="1200" u="none" strike="noStrike" kern="1200" cap="none" normalizeH="0" baseline="0" dirty="0">
                        <a:ln>
                          <a:noFill/>
                        </a:ln>
                        <a:solidFill>
                          <a:schemeClr val="dk1"/>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Smoke </a:t>
                      </a:r>
                      <a:r>
                        <a:rPr kumimoji="0" lang="de-DE" sz="1200" u="none" strike="noStrike" cap="none" normalizeH="0" baseline="0" dirty="0" err="1">
                          <a:ln>
                            <a:noFill/>
                          </a:ln>
                          <a:effectLst/>
                        </a:rPr>
                        <a:t>Detector</a:t>
                      </a:r>
                      <a:r>
                        <a:rPr kumimoji="0" lang="de-DE" sz="1200" u="none" strike="noStrike" cap="none" normalizeH="0" baseline="0" dirty="0">
                          <a:ln>
                            <a:noFill/>
                          </a:ln>
                          <a:effectLst/>
                        </a:rPr>
                        <a:t>, wall </a:t>
                      </a:r>
                      <a:r>
                        <a:rPr kumimoji="0" lang="de-DE" sz="1200" u="none" strike="noStrike" cap="none" normalizeH="0" baseline="0" dirty="0" err="1">
                          <a:ln>
                            <a:noFill/>
                          </a:ln>
                          <a:effectLst/>
                        </a:rPr>
                        <a:t>or</a:t>
                      </a:r>
                      <a:r>
                        <a:rPr kumimoji="0" lang="de-DE" sz="1200" u="none" strike="noStrike" cap="none" normalizeH="0" baseline="0" dirty="0">
                          <a:ln>
                            <a:noFill/>
                          </a:ln>
                          <a:effectLst/>
                        </a:rPr>
                        <a:t> </a:t>
                      </a:r>
                      <a:r>
                        <a:rPr kumimoji="0" lang="de-DE" sz="1200" u="none" strike="noStrike" cap="none" normalizeH="0" baseline="0" dirty="0" err="1">
                          <a:ln>
                            <a:noFill/>
                          </a:ln>
                          <a:effectLst/>
                        </a:rPr>
                        <a:t>ceiling</a:t>
                      </a:r>
                      <a:r>
                        <a:rPr kumimoji="0" lang="de-DE" sz="1200" u="none" strike="noStrike" cap="none" normalizeH="0" baseline="0" dirty="0">
                          <a:ln>
                            <a:noFill/>
                          </a:ln>
                          <a:effectLst/>
                        </a:rPr>
                        <a:t> </a:t>
                      </a:r>
                      <a:r>
                        <a:rPr kumimoji="0" lang="de-DE" sz="1200" u="none" strike="noStrike" cap="none" normalizeH="0" baseline="0" dirty="0" err="1">
                          <a:ln>
                            <a:noFill/>
                          </a:ln>
                          <a:effectLst/>
                        </a:rPr>
                        <a:t>mount</a:t>
                      </a:r>
                      <a:endParaRPr kumimoji="0" lang="de-DE"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kern="1200" cap="none" normalizeH="0" baseline="0" dirty="0">
                          <a:ln>
                            <a:noFill/>
                          </a:ln>
                          <a:effectLst/>
                        </a:rPr>
                        <a:t>Wall </a:t>
                      </a:r>
                      <a:r>
                        <a:rPr kumimoji="0" lang="de-DE" sz="1200" u="none" strike="noStrike" kern="1200" cap="none" normalizeH="0" baseline="0" dirty="0" err="1">
                          <a:ln>
                            <a:noFill/>
                          </a:ln>
                          <a:effectLst/>
                        </a:rPr>
                        <a:t>or</a:t>
                      </a:r>
                      <a:r>
                        <a:rPr kumimoji="0" lang="de-DE" sz="1200" u="none" strike="noStrike" kern="1200" cap="none" normalizeH="0" baseline="0" dirty="0">
                          <a:ln>
                            <a:noFill/>
                          </a:ln>
                          <a:effectLst/>
                        </a:rPr>
                        <a:t> </a:t>
                      </a:r>
                      <a:r>
                        <a:rPr kumimoji="0" lang="de-DE" sz="1200" u="none" strike="noStrike" kern="1200" cap="none" normalizeH="0" baseline="0" dirty="0" err="1">
                          <a:ln>
                            <a:noFill/>
                          </a:ln>
                          <a:effectLst/>
                        </a:rPr>
                        <a:t>ceiling</a:t>
                      </a:r>
                      <a:r>
                        <a:rPr kumimoji="0" lang="de-DE" sz="1200" u="none" strike="noStrike" kern="1200" cap="none" normalizeH="0" baseline="0" dirty="0">
                          <a:ln>
                            <a:noFill/>
                          </a:ln>
                          <a:effectLst/>
                        </a:rPr>
                        <a:t> </a:t>
                      </a:r>
                      <a:r>
                        <a:rPr kumimoji="0" lang="de-DE" sz="1200" u="none" strike="noStrike" kern="1200" cap="none" normalizeH="0" baseline="0" dirty="0" err="1">
                          <a:ln>
                            <a:noFill/>
                          </a:ln>
                          <a:effectLst/>
                        </a:rPr>
                        <a:t>mount</a:t>
                      </a:r>
                      <a:endParaRPr kumimoji="0" lang="de-DE" sz="1200" u="none" strike="noStrike" kern="1200" cap="none" normalizeH="0" baseline="0" dirty="0">
                        <a:ln>
                          <a:noFill/>
                        </a:ln>
                        <a:solidFill>
                          <a:schemeClr val="dk1"/>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kern="1200" cap="none" normalizeH="0" baseline="0" dirty="0">
                          <a:ln>
                            <a:noFill/>
                          </a:ln>
                          <a:effectLst/>
                        </a:rPr>
                        <a:t>Wall </a:t>
                      </a:r>
                      <a:r>
                        <a:rPr kumimoji="0" lang="de-DE" sz="1200" u="none" strike="noStrike" kern="1200" cap="none" normalizeH="0" baseline="0" dirty="0" err="1">
                          <a:ln>
                            <a:noFill/>
                          </a:ln>
                          <a:effectLst/>
                        </a:rPr>
                        <a:t>or</a:t>
                      </a:r>
                      <a:r>
                        <a:rPr kumimoji="0" lang="de-DE" sz="1200" u="none" strike="noStrike" kern="1200" cap="none" normalizeH="0" baseline="0" dirty="0">
                          <a:ln>
                            <a:noFill/>
                          </a:ln>
                          <a:effectLst/>
                        </a:rPr>
                        <a:t> </a:t>
                      </a:r>
                      <a:r>
                        <a:rPr kumimoji="0" lang="de-DE" sz="1200" u="none" strike="noStrike" kern="1200" cap="none" normalizeH="0" baseline="0" dirty="0" err="1">
                          <a:ln>
                            <a:noFill/>
                          </a:ln>
                          <a:effectLst/>
                        </a:rPr>
                        <a:t>ceiling</a:t>
                      </a:r>
                      <a:r>
                        <a:rPr kumimoji="0" lang="de-DE" sz="1200" u="none" strike="noStrike" kern="1200" cap="none" normalizeH="0" baseline="0" dirty="0">
                          <a:ln>
                            <a:noFill/>
                          </a:ln>
                          <a:effectLst/>
                        </a:rPr>
                        <a:t> </a:t>
                      </a:r>
                      <a:r>
                        <a:rPr kumimoji="0" lang="de-DE" sz="1200" u="none" strike="noStrike" kern="1200" cap="none" normalizeH="0" baseline="0" dirty="0" err="1">
                          <a:ln>
                            <a:noFill/>
                          </a:ln>
                          <a:effectLst/>
                        </a:rPr>
                        <a:t>mount</a:t>
                      </a:r>
                      <a:endParaRPr kumimoji="0" lang="de-DE" sz="1200" u="none" strike="noStrike" kern="1200" cap="none" normalizeH="0" baseline="0" dirty="0">
                        <a:ln>
                          <a:noFill/>
                        </a:ln>
                        <a:solidFill>
                          <a:schemeClr val="dk1"/>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Smoke </a:t>
                      </a:r>
                      <a:r>
                        <a:rPr kumimoji="0" lang="de-DE" sz="1200" u="none" strike="noStrike" cap="none" normalizeH="0" baseline="0" dirty="0" err="1">
                          <a:ln>
                            <a:noFill/>
                          </a:ln>
                          <a:effectLst/>
                        </a:rPr>
                        <a:t>Detector</a:t>
                      </a:r>
                      <a:r>
                        <a:rPr kumimoji="0" lang="de-DE" sz="1200" u="none" strike="noStrike" cap="none" normalizeH="0" baseline="0" dirty="0">
                          <a:ln>
                            <a:noFill/>
                          </a:ln>
                          <a:effectLst/>
                        </a:rPr>
                        <a:t>, wall </a:t>
                      </a:r>
                      <a:r>
                        <a:rPr kumimoji="0" lang="de-DE" sz="1200" u="none" strike="noStrike" cap="none" normalizeH="0" baseline="0" dirty="0" err="1">
                          <a:ln>
                            <a:noFill/>
                          </a:ln>
                          <a:effectLst/>
                        </a:rPr>
                        <a:t>or</a:t>
                      </a:r>
                      <a:r>
                        <a:rPr kumimoji="0" lang="de-DE" sz="1200" u="none" strike="noStrike" cap="none" normalizeH="0" baseline="0" dirty="0">
                          <a:ln>
                            <a:noFill/>
                          </a:ln>
                          <a:effectLst/>
                        </a:rPr>
                        <a:t> </a:t>
                      </a:r>
                      <a:r>
                        <a:rPr kumimoji="0" lang="de-DE" sz="1200" u="none" strike="noStrike" cap="none" normalizeH="0" baseline="0" dirty="0" err="1">
                          <a:ln>
                            <a:noFill/>
                          </a:ln>
                          <a:effectLst/>
                        </a:rPr>
                        <a:t>ceiling</a:t>
                      </a:r>
                      <a:r>
                        <a:rPr kumimoji="0" lang="de-DE" sz="1200" u="none" strike="noStrike" cap="none" normalizeH="0" baseline="0" dirty="0">
                          <a:ln>
                            <a:noFill/>
                          </a:ln>
                          <a:effectLst/>
                        </a:rPr>
                        <a:t> </a:t>
                      </a:r>
                      <a:r>
                        <a:rPr kumimoji="0" lang="de-DE" sz="1200" u="none" strike="noStrike" cap="none" normalizeH="0" baseline="0" dirty="0" err="1">
                          <a:ln>
                            <a:noFill/>
                          </a:ln>
                          <a:effectLst/>
                        </a:rPr>
                        <a:t>mount</a:t>
                      </a:r>
                      <a:endParaRPr kumimoji="0" lang="de-DE" sz="1200" b="0" u="none" strike="noStrike" cap="none" normalizeH="0" baseline="0" dirty="0">
                        <a:ln>
                          <a:noFill/>
                        </a:ln>
                        <a:solidFill>
                          <a:srgbClr val="000000"/>
                        </a:solidFill>
                        <a:effectLst/>
                      </a:endParaRPr>
                    </a:p>
                  </a:txBody>
                  <a:tcPr marL="121888" marR="121888" anchor="ctr"/>
                </a:tc>
                <a:extLst>
                  <a:ext uri="{0D108BD9-81ED-4DB2-BD59-A6C34878D82A}">
                    <a16:rowId xmlns:a16="http://schemas.microsoft.com/office/drawing/2014/main" val="10002"/>
                  </a:ext>
                </a:extLst>
              </a:tr>
              <a:tr h="280113">
                <a:tc>
                  <a:txBody>
                    <a:bodyPr/>
                    <a:lstStyle/>
                    <a:p>
                      <a:r>
                        <a:rPr lang="fr-FR" sz="1200" dirty="0"/>
                        <a:t>Rx / </a:t>
                      </a:r>
                      <a:r>
                        <a:rPr lang="fr-FR" sz="1200" dirty="0" err="1"/>
                        <a:t>Tx</a:t>
                      </a:r>
                      <a:endParaRPr lang="fr-FR"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2x2</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2x2</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2x2</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algn="ctr"/>
                      <a:r>
                        <a:rPr lang="en-US" sz="1200" dirty="0"/>
                        <a:t>3x3</a:t>
                      </a:r>
                      <a:endParaRPr lang="en-US" sz="1200" b="0" i="0" dirty="0">
                        <a:latin typeface="+mn-lt"/>
                      </a:endParaRPr>
                    </a:p>
                  </a:txBody>
                  <a:tcPr marL="121888" marR="121888" anchor="ctr"/>
                </a:tc>
                <a:tc>
                  <a:txBody>
                    <a:bodyPr/>
                    <a:lstStyle/>
                    <a:p>
                      <a:pPr algn="ctr"/>
                      <a:r>
                        <a:rPr lang="en-US" sz="1200" dirty="0"/>
                        <a:t>3x3</a:t>
                      </a:r>
                      <a:endParaRPr lang="en-US" sz="1200" b="0" i="0" dirty="0">
                        <a:latin typeface="+mn-lt"/>
                      </a:endParaRPr>
                    </a:p>
                  </a:txBody>
                  <a:tcPr marL="121888" marR="121888" anchor="ctr"/>
                </a:tc>
                <a:tc>
                  <a:txBody>
                    <a:bodyPr/>
                    <a:lstStyle/>
                    <a:p>
                      <a:pPr algn="ctr"/>
                      <a:r>
                        <a:rPr lang="en-US" sz="1200" dirty="0"/>
                        <a:t>3x3</a:t>
                      </a:r>
                      <a:endParaRPr lang="en-US" sz="1200" b="0" i="0" dirty="0">
                        <a:solidFill>
                          <a:srgbClr val="000000"/>
                        </a:solidFill>
                        <a:latin typeface="+mn-lt"/>
                      </a:endParaRPr>
                    </a:p>
                  </a:txBody>
                  <a:tcPr marL="121888" marR="121888" anchor="ctr"/>
                </a:tc>
                <a:extLst>
                  <a:ext uri="{0D108BD9-81ED-4DB2-BD59-A6C34878D82A}">
                    <a16:rowId xmlns:a16="http://schemas.microsoft.com/office/drawing/2014/main" val="10003"/>
                  </a:ext>
                </a:extLst>
              </a:tr>
              <a:tr h="653597">
                <a:tc>
                  <a:txBody>
                    <a:bodyPr/>
                    <a:lstStyle/>
                    <a:p>
                      <a:r>
                        <a:rPr lang="en-US" sz="1200" dirty="0"/>
                        <a:t>Radio 1</a:t>
                      </a:r>
                      <a:endParaRPr lang="en-US" sz="12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200" u="none" strike="noStrike" cap="none" normalizeH="0" baseline="0" dirty="0">
                          <a:ln>
                            <a:noFill/>
                          </a:ln>
                          <a:effectLst/>
                        </a:rPr>
                        <a:t>(300 mbps)</a:t>
                      </a:r>
                      <a:endParaRPr kumimoji="0" lang="hu-HU" sz="1200" b="0" i="0" u="none" strike="noStrike" cap="none" normalizeH="0" baseline="0" dirty="0">
                        <a:ln>
                          <a:noFill/>
                        </a:ln>
                        <a:solidFill>
                          <a:srgbClr val="000000"/>
                        </a:solidFill>
                        <a:effectLst/>
                        <a:latin typeface="+mn-lt"/>
                      </a:endParaRPr>
                    </a:p>
                  </a:txBody>
                  <a:tcPr marL="121888" marR="121888" anchor="ctr"/>
                </a:tc>
                <a:tc>
                  <a:txBody>
                    <a:bodyPr/>
                    <a:lstStyle/>
                    <a:p>
                      <a:pPr algn="ctr"/>
                      <a:r>
                        <a:rPr kumimoji="0" lang="en-US" sz="1200" u="none" strike="noStrike" cap="none" normalizeH="0" baseline="0" dirty="0">
                          <a:ln>
                            <a:noFill/>
                          </a:ln>
                          <a:effectLst/>
                        </a:rPr>
                        <a:t>2.4 GHz b/g/n </a:t>
                      </a:r>
                    </a:p>
                    <a:p>
                      <a:pPr algn="ctr"/>
                      <a:r>
                        <a:rPr kumimoji="0" lang="en-US" sz="1200" u="none" strike="noStrike" cap="none" normalizeH="0" baseline="0" dirty="0">
                          <a:ln>
                            <a:noFill/>
                          </a:ln>
                          <a:effectLst/>
                        </a:rPr>
                        <a:t>(300 Mbps)</a:t>
                      </a:r>
                      <a:endParaRPr lang="en-US" sz="1200" b="0" i="0" dirty="0">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 Mbps)</a:t>
                      </a:r>
                      <a:endParaRPr lang="en-US" sz="1200" b="0" i="0" dirty="0">
                        <a:solidFill>
                          <a:srgbClr val="000000"/>
                        </a:solidFill>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(450 Mbps) </a:t>
                      </a:r>
                    </a:p>
                  </a:txBody>
                  <a:tcPr marL="121888" marR="121888" anchor="ctr"/>
                </a:tc>
                <a:tc>
                  <a:txBody>
                    <a:bodyPr/>
                    <a:lstStyle/>
                    <a:p>
                      <a:pPr algn="ctr"/>
                      <a:r>
                        <a:rPr kumimoji="0" lang="en-US" sz="1200" u="none" strike="noStrike" cap="none" normalizeH="0" baseline="0" dirty="0">
                          <a:ln>
                            <a:noFill/>
                          </a:ln>
                          <a:effectLst/>
                        </a:rPr>
                        <a:t>2.4 GHz b/g/n</a:t>
                      </a:r>
                    </a:p>
                    <a:p>
                      <a:pPr algn="ctr"/>
                      <a:r>
                        <a:rPr kumimoji="0" lang="en-US" sz="1200" u="none" strike="noStrike" cap="none" normalizeH="0" baseline="0" dirty="0">
                          <a:ln>
                            <a:noFill/>
                          </a:ln>
                          <a:effectLst/>
                        </a:rPr>
                        <a:t>(450 Mbps)</a:t>
                      </a:r>
                    </a:p>
                  </a:txBody>
                  <a:tcPr marL="121888" marR="121888" anchor="ctr"/>
                </a:tc>
                <a:tc>
                  <a:txBody>
                    <a:bodyPr/>
                    <a:lstStyle/>
                    <a:p>
                      <a:pPr algn="ctr"/>
                      <a:r>
                        <a:rPr kumimoji="0" lang="en-US" sz="1200" u="none" strike="noStrike" cap="none" normalizeH="0" baseline="0" dirty="0">
                          <a:ln>
                            <a:noFill/>
                          </a:ln>
                          <a:effectLst/>
                        </a:rPr>
                        <a:t>2.4 GHz b/g/n</a:t>
                      </a:r>
                    </a:p>
                    <a:p>
                      <a:pPr algn="ctr"/>
                      <a:r>
                        <a:rPr kumimoji="0" lang="en-US" sz="1200" u="none" strike="noStrike" cap="none" normalizeH="0" baseline="0" dirty="0">
                          <a:ln>
                            <a:noFill/>
                          </a:ln>
                          <a:effectLst/>
                        </a:rPr>
                        <a:t>(450 Mbps)</a:t>
                      </a:r>
                      <a:endParaRPr kumimoji="0" lang="en-US" sz="1200" b="0" u="none" strike="noStrike" cap="none" normalizeH="0" baseline="0" dirty="0">
                        <a:ln>
                          <a:noFill/>
                        </a:ln>
                        <a:solidFill>
                          <a:srgbClr val="000000"/>
                        </a:solidFill>
                        <a:effectLst/>
                      </a:endParaRPr>
                    </a:p>
                  </a:txBody>
                  <a:tcPr marL="121888" marR="121888" anchor="ctr"/>
                </a:tc>
                <a:extLst>
                  <a:ext uri="{0D108BD9-81ED-4DB2-BD59-A6C34878D82A}">
                    <a16:rowId xmlns:a16="http://schemas.microsoft.com/office/drawing/2014/main" val="10004"/>
                  </a:ext>
                </a:extLst>
              </a:tr>
              <a:tr h="515973">
                <a:tc>
                  <a:txBody>
                    <a:bodyPr/>
                    <a:lstStyle/>
                    <a:p>
                      <a:r>
                        <a:rPr lang="en-US" sz="1200" dirty="0"/>
                        <a:t>Radio 2</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200" u="none" strike="noStrike" cap="none" normalizeH="0" baseline="0" dirty="0">
                          <a:ln>
                            <a:noFill/>
                          </a:ln>
                          <a:effectLst/>
                        </a:rPr>
                        <a:t>-</a:t>
                      </a:r>
                      <a:endParaRPr kumimoji="0" lang="hu-HU"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a/b/g/n (300 Mbps)</a:t>
                      </a:r>
                      <a:endParaRPr lang="en-US" sz="1200" b="0" i="0" dirty="0">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(867 Mbps)</a:t>
                      </a:r>
                      <a:endParaRPr lang="en-US" sz="1200" b="0" i="0" dirty="0">
                        <a:solidFill>
                          <a:srgbClr val="000000"/>
                        </a:solidFill>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(450 Mbps) </a:t>
                      </a: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(1300 Mbps) </a:t>
                      </a: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(1300 Mbps) </a:t>
                      </a:r>
                      <a:endParaRPr kumimoji="0" lang="en-US" sz="1200" b="0" u="none" strike="noStrike" cap="none" normalizeH="0" baseline="0" dirty="0">
                        <a:ln>
                          <a:noFill/>
                        </a:ln>
                        <a:solidFill>
                          <a:srgbClr val="000000"/>
                        </a:solidFill>
                        <a:effectLst/>
                      </a:endParaRPr>
                    </a:p>
                  </a:txBody>
                  <a:tcPr marL="121888" marR="121888" anchor="ctr"/>
                </a:tc>
                <a:extLst>
                  <a:ext uri="{0D108BD9-81ED-4DB2-BD59-A6C34878D82A}">
                    <a16:rowId xmlns:a16="http://schemas.microsoft.com/office/drawing/2014/main" val="10005"/>
                  </a:ext>
                </a:extLst>
              </a:tr>
              <a:tr h="334809">
                <a:tc>
                  <a:txBody>
                    <a:bodyPr/>
                    <a:lstStyle/>
                    <a:p>
                      <a:r>
                        <a:rPr lang="en-US" sz="1200" dirty="0" err="1"/>
                        <a:t>PoE</a:t>
                      </a:r>
                      <a:endParaRPr lang="en-US"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solidFill>
                          <a:srgbClr val="000000"/>
                        </a:solidFill>
                        <a:latin typeface="+mn-lt"/>
                      </a:endParaRPr>
                    </a:p>
                  </a:txBody>
                  <a:tcPr marL="121888" marR="121888" anchor="ctr"/>
                </a:tc>
                <a:tc>
                  <a:txBody>
                    <a:bodyPr/>
                    <a:lstStyle/>
                    <a:p>
                      <a:pPr algn="ctr"/>
                      <a:r>
                        <a:rPr kumimoji="0" lang="en-US" sz="1200" u="none" strike="noStrike" cap="none" normalizeH="0" baseline="0" dirty="0">
                          <a:ln>
                            <a:noFill/>
                          </a:ln>
                          <a:effectLst/>
                        </a:rPr>
                        <a:t>802.3af</a:t>
                      </a:r>
                      <a:endParaRPr lang="en-US" sz="1200" b="0" i="0" dirty="0">
                        <a:latin typeface="+mn-lt"/>
                      </a:endParaRPr>
                    </a:p>
                  </a:txBody>
                  <a:tcPr marL="121888" marR="121888" anchor="ctr"/>
                </a:tc>
                <a:tc>
                  <a:txBody>
                    <a:bodyPr/>
                    <a:lstStyle/>
                    <a:p>
                      <a:pPr algn="ctr"/>
                      <a:r>
                        <a:rPr kumimoji="0" lang="en-US" sz="1200" u="none" strike="noStrike" cap="none" normalizeH="0" baseline="0" dirty="0">
                          <a:ln>
                            <a:noFill/>
                          </a:ln>
                          <a:effectLst/>
                        </a:rPr>
                        <a:t>802.3af</a:t>
                      </a:r>
                      <a:endParaRPr lang="en-US" sz="1200" b="0" i="0" dirty="0">
                        <a:solidFill>
                          <a:srgbClr val="00000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solidFill>
                          <a:srgbClr val="000000"/>
                        </a:solidFill>
                        <a:latin typeface="+mn-lt"/>
                      </a:endParaRPr>
                    </a:p>
                  </a:txBody>
                  <a:tcPr marL="121888" marR="121888" anchor="ctr"/>
                </a:tc>
                <a:extLst>
                  <a:ext uri="{0D108BD9-81ED-4DB2-BD59-A6C34878D82A}">
                    <a16:rowId xmlns:a16="http://schemas.microsoft.com/office/drawing/2014/main" val="10006"/>
                  </a:ext>
                </a:extLst>
              </a:tr>
              <a:tr h="466855">
                <a:tc>
                  <a:txBody>
                    <a:bodyPr/>
                    <a:lstStyle/>
                    <a:p>
                      <a:r>
                        <a:rPr lang="en-US" sz="1200" dirty="0"/>
                        <a:t>Antennas</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2 internal</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external*</a:t>
                      </a:r>
                      <a:endParaRPr kumimoji="0" lang="en-GB" sz="12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internal / </a:t>
                      </a:r>
                      <a:br>
                        <a:rPr kumimoji="0" lang="en-GB" sz="1200" u="none" strike="noStrike" cap="none" normalizeH="0" baseline="0" dirty="0">
                          <a:ln>
                            <a:noFill/>
                          </a:ln>
                          <a:effectLst/>
                        </a:rPr>
                      </a:br>
                      <a:r>
                        <a:rPr kumimoji="0" lang="en-GB" sz="1200" u="none" strike="noStrike" cap="none" normalizeH="0" baseline="0" dirty="0">
                          <a:ln>
                            <a:noFill/>
                          </a:ln>
                          <a:effectLst/>
                        </a:rPr>
                        <a:t>4 external*</a:t>
                      </a:r>
                      <a:endParaRPr kumimoji="0" lang="en-GB"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6 internal</a:t>
                      </a:r>
                      <a:endParaRPr kumimoji="0" lang="en-GB" sz="1200" b="0" i="0" u="none" strike="noStrike" cap="none" normalizeH="0" baseline="0" dirty="0">
                        <a:ln>
                          <a:noFill/>
                        </a:ln>
                        <a:solidFill>
                          <a:srgbClr val="000000"/>
                        </a:solidFill>
                        <a:effectLst/>
                        <a:latin typeface="+mn-lt"/>
                      </a:endParaRPr>
                    </a:p>
                  </a:txBody>
                  <a:tcPr marL="121888" marR="121888" anchor="ctr"/>
                </a:tc>
                <a:extLst>
                  <a:ext uri="{0D108BD9-81ED-4DB2-BD59-A6C34878D82A}">
                    <a16:rowId xmlns:a16="http://schemas.microsoft.com/office/drawing/2014/main" val="10007"/>
                  </a:ext>
                </a:extLst>
              </a:tr>
              <a:tr h="466855">
                <a:tc>
                  <a:txBody>
                    <a:bodyPr/>
                    <a:lstStyle/>
                    <a:p>
                      <a:r>
                        <a:rPr lang="en-US" sz="1200" dirty="0"/>
                        <a:t>Ethernet Interfaces</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4x FE LAN</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 x GE RJ45</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 x GE RJ45</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extLst>
                  <a:ext uri="{0D108BD9-81ED-4DB2-BD59-A6C34878D82A}">
                    <a16:rowId xmlns:a16="http://schemas.microsoft.com/office/drawing/2014/main" val="10008"/>
                  </a:ext>
                </a:extLst>
              </a:tr>
              <a:tr h="280113">
                <a:tc>
                  <a:txBody>
                    <a:bodyPr/>
                    <a:lstStyle/>
                    <a:p>
                      <a:r>
                        <a:rPr lang="en-US" sz="1200" dirty="0"/>
                        <a:t>USB</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82437361"/>
      </p:ext>
    </p:extLst>
  </p:cSld>
  <p:clrMapOvr>
    <a:masterClrMapping/>
  </p:clrMapOvr>
  <p:transition spd="slow">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(Outdoor)</a:t>
            </a:r>
          </a:p>
        </p:txBody>
      </p:sp>
      <p:graphicFrame>
        <p:nvGraphicFramePr>
          <p:cNvPr id="3" name="Table 2"/>
          <p:cNvGraphicFramePr>
            <a:graphicFrameLocks noGrp="1"/>
          </p:cNvGraphicFramePr>
          <p:nvPr>
            <p:extLst>
              <p:ext uri="{D42A27DB-BD31-4B8C-83A1-F6EECF244321}">
                <p14:modId xmlns:p14="http://schemas.microsoft.com/office/powerpoint/2010/main" val="1244157527"/>
              </p:ext>
            </p:extLst>
          </p:nvPr>
        </p:nvGraphicFramePr>
        <p:xfrm>
          <a:off x="335913" y="1200002"/>
          <a:ext cx="11516998" cy="4559998"/>
        </p:xfrm>
        <a:graphic>
          <a:graphicData uri="http://schemas.openxmlformats.org/drawingml/2006/table">
            <a:tbl>
              <a:tblPr firstRow="1" firstCol="1" bandRow="1">
                <a:tableStyleId>{5202B0CA-FC54-4496-8BCA-5EF66A818D29}</a:tableStyleId>
              </a:tblPr>
              <a:tblGrid>
                <a:gridCol w="1695558">
                  <a:extLst>
                    <a:ext uri="{9D8B030D-6E8A-4147-A177-3AD203B41FA5}">
                      <a16:colId xmlns:a16="http://schemas.microsoft.com/office/drawing/2014/main" val="20000"/>
                    </a:ext>
                  </a:extLst>
                </a:gridCol>
                <a:gridCol w="1964288">
                  <a:extLst>
                    <a:ext uri="{9D8B030D-6E8A-4147-A177-3AD203B41FA5}">
                      <a16:colId xmlns:a16="http://schemas.microsoft.com/office/drawing/2014/main" val="20001"/>
                    </a:ext>
                  </a:extLst>
                </a:gridCol>
                <a:gridCol w="1964288">
                  <a:extLst>
                    <a:ext uri="{9D8B030D-6E8A-4147-A177-3AD203B41FA5}">
                      <a16:colId xmlns:a16="http://schemas.microsoft.com/office/drawing/2014/main" val="20002"/>
                    </a:ext>
                  </a:extLst>
                </a:gridCol>
                <a:gridCol w="1964288">
                  <a:extLst>
                    <a:ext uri="{9D8B030D-6E8A-4147-A177-3AD203B41FA5}">
                      <a16:colId xmlns:a16="http://schemas.microsoft.com/office/drawing/2014/main" val="20003"/>
                    </a:ext>
                  </a:extLst>
                </a:gridCol>
                <a:gridCol w="1964288">
                  <a:extLst>
                    <a:ext uri="{9D8B030D-6E8A-4147-A177-3AD203B41FA5}">
                      <a16:colId xmlns:a16="http://schemas.microsoft.com/office/drawing/2014/main" val="20004"/>
                    </a:ext>
                  </a:extLst>
                </a:gridCol>
                <a:gridCol w="1964288">
                  <a:extLst>
                    <a:ext uri="{9D8B030D-6E8A-4147-A177-3AD203B41FA5}">
                      <a16:colId xmlns:a16="http://schemas.microsoft.com/office/drawing/2014/main" val="20005"/>
                    </a:ext>
                  </a:extLst>
                </a:gridCol>
              </a:tblGrid>
              <a:tr h="410939">
                <a:tc>
                  <a:txBody>
                    <a:bodyPr/>
                    <a:lstStyle/>
                    <a:p>
                      <a:endParaRPr lang="en-US" sz="1500" dirty="0"/>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FAP-112B</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FAP-112D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FAP-224D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FAP-222B</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FAP-222C</a:t>
                      </a:r>
                    </a:p>
                  </a:txBody>
                  <a:tcPr marL="121888" marR="121888" anchor="ctr">
                    <a:solidFill>
                      <a:srgbClr val="A12D2D"/>
                    </a:solidFill>
                  </a:tcPr>
                </a:tc>
                <a:extLst>
                  <a:ext uri="{0D108BD9-81ED-4DB2-BD59-A6C34878D82A}">
                    <a16:rowId xmlns:a16="http://schemas.microsoft.com/office/drawing/2014/main" val="10000"/>
                  </a:ext>
                </a:extLst>
              </a:tr>
              <a:tr h="641740">
                <a:tc>
                  <a:txBody>
                    <a:bodyPr/>
                    <a:lstStyle/>
                    <a:p>
                      <a:r>
                        <a:rPr lang="en-US" sz="1200" dirty="0"/>
                        <a:t>Use Case</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Low density outdoor</a:t>
                      </a:r>
                      <a:endParaRPr kumimoji="0" lang="en-US" sz="1200" b="0" i="0" u="none" strike="noStrike" kern="1200" cap="none" normalizeH="0" baseline="0" dirty="0">
                        <a:ln>
                          <a:noFill/>
                        </a:ln>
                        <a:solidFill>
                          <a:srgbClr val="131313"/>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Low density outdoor, POE pass-through for IP CCTV cameras.</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Medium density outdoor</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Medium density outdoor</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a:t>High density 802.11ac outdoor</a:t>
                      </a:r>
                      <a:endParaRPr lang="en-US" sz="1200" b="0" i="0" dirty="0">
                        <a:latin typeface="+mn-lt"/>
                      </a:endParaRPr>
                    </a:p>
                  </a:txBody>
                  <a:tcPr marL="121888" marR="121888" anchor="ctr"/>
                </a:tc>
                <a:extLst>
                  <a:ext uri="{0D108BD9-81ED-4DB2-BD59-A6C34878D82A}">
                    <a16:rowId xmlns:a16="http://schemas.microsoft.com/office/drawing/2014/main" val="10001"/>
                  </a:ext>
                </a:extLst>
              </a:tr>
              <a:tr h="461601">
                <a:tc>
                  <a:txBody>
                    <a:bodyPr/>
                    <a:lstStyle/>
                    <a:p>
                      <a:r>
                        <a:rPr lang="en-US" sz="1200" dirty="0"/>
                        <a:t>Form Factor</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Outdoor IP55 rated, wall or pole mount</a:t>
                      </a:r>
                      <a:endParaRPr kumimoji="0" lang="en-US" sz="1200" b="0" i="0" u="none" strike="noStrike" kern="1200" cap="none" normalizeH="0" baseline="0" dirty="0">
                        <a:ln>
                          <a:noFill/>
                        </a:ln>
                        <a:solidFill>
                          <a:srgbClr val="131313"/>
                        </a:solidFill>
                        <a:effectLst/>
                        <a:latin typeface="+mn-lt"/>
                        <a:ea typeface="+mn-ea"/>
                        <a:cs typeface="+mn-cs"/>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Outdoor IP55 </a:t>
                      </a:r>
                      <a:r>
                        <a:rPr kumimoji="0" lang="de-DE" sz="1200" u="none" strike="noStrike" cap="none" normalizeH="0" baseline="0" dirty="0" err="1">
                          <a:ln>
                            <a:noFill/>
                          </a:ln>
                          <a:effectLst/>
                        </a:rPr>
                        <a:t>rated</a:t>
                      </a:r>
                      <a:r>
                        <a:rPr kumimoji="0" lang="de-DE" sz="1200" u="none" strike="noStrike" cap="none" normalizeH="0" baseline="0" dirty="0">
                          <a:ln>
                            <a:noFill/>
                          </a:ln>
                          <a:effectLst/>
                        </a:rPr>
                        <a:t>, wall </a:t>
                      </a:r>
                      <a:r>
                        <a:rPr kumimoji="0" lang="de-DE" sz="1200" u="none" strike="noStrike" cap="none" normalizeH="0" baseline="0" dirty="0" err="1">
                          <a:ln>
                            <a:noFill/>
                          </a:ln>
                          <a:effectLst/>
                        </a:rPr>
                        <a:t>or</a:t>
                      </a:r>
                      <a:r>
                        <a:rPr kumimoji="0" lang="de-DE" sz="1200" u="none" strike="noStrike" cap="none" normalizeH="0" baseline="0" dirty="0">
                          <a:ln>
                            <a:noFill/>
                          </a:ln>
                          <a:effectLst/>
                        </a:rPr>
                        <a:t> pole </a:t>
                      </a:r>
                      <a:r>
                        <a:rPr kumimoji="0" lang="de-DE" sz="1200" u="none" strike="noStrike" cap="none" normalizeH="0" baseline="0" dirty="0" err="1">
                          <a:ln>
                            <a:noFill/>
                          </a:ln>
                          <a:effectLst/>
                        </a:rPr>
                        <a:t>mount</a:t>
                      </a:r>
                      <a:endParaRPr kumimoji="0" lang="de-DE" sz="1200" b="0" u="none" strike="noStrike" cap="none" normalizeH="0" baseline="0" dirty="0">
                        <a:ln>
                          <a:noFill/>
                        </a:ln>
                        <a:solidFill>
                          <a:srgbClr val="000000"/>
                        </a:solidFill>
                        <a:effectLs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Outdoor IP66 </a:t>
                      </a:r>
                      <a:r>
                        <a:rPr kumimoji="0" lang="de-DE" sz="1200" u="none" strike="noStrike" cap="none" normalizeH="0" baseline="0" dirty="0" err="1">
                          <a:ln>
                            <a:noFill/>
                          </a:ln>
                          <a:effectLst/>
                        </a:rPr>
                        <a:t>rated</a:t>
                      </a:r>
                      <a:r>
                        <a:rPr kumimoji="0" lang="de-DE" sz="1200" u="none" strike="noStrike" cap="none" normalizeH="0" baseline="0" dirty="0">
                          <a:ln>
                            <a:noFill/>
                          </a:ln>
                          <a:effectLst/>
                        </a:rPr>
                        <a:t>, wall </a:t>
                      </a:r>
                      <a:r>
                        <a:rPr kumimoji="0" lang="de-DE" sz="1200" u="none" strike="noStrike" cap="none" normalizeH="0" baseline="0" dirty="0" err="1">
                          <a:ln>
                            <a:noFill/>
                          </a:ln>
                          <a:effectLst/>
                        </a:rPr>
                        <a:t>or</a:t>
                      </a:r>
                      <a:r>
                        <a:rPr kumimoji="0" lang="de-DE" sz="1200" u="none" strike="noStrike" cap="none" normalizeH="0" baseline="0" dirty="0">
                          <a:ln>
                            <a:noFill/>
                          </a:ln>
                          <a:effectLst/>
                        </a:rPr>
                        <a:t> pole </a:t>
                      </a:r>
                      <a:r>
                        <a:rPr kumimoji="0" lang="de-DE" sz="1200" u="none" strike="noStrike" cap="none" normalizeH="0" baseline="0" dirty="0" err="1">
                          <a:ln>
                            <a:noFill/>
                          </a:ln>
                          <a:effectLst/>
                        </a:rPr>
                        <a:t>mount</a:t>
                      </a:r>
                      <a:endParaRPr kumimoji="0" lang="de-DE" sz="1200" b="0" u="none" strike="noStrike" cap="none" normalizeH="0" baseline="0" dirty="0">
                        <a:ln>
                          <a:noFill/>
                        </a:ln>
                        <a:solidFill>
                          <a:srgbClr val="000000"/>
                        </a:solidFill>
                        <a:effectLst/>
                      </a:endParaRPr>
                    </a:p>
                  </a:txBody>
                  <a:tcPr marL="121888" marR="121888" anchor="ctr"/>
                </a:tc>
                <a:tc>
                  <a:txBody>
                    <a:bodyPr/>
                    <a:lstStyle/>
                    <a:p>
                      <a:pPr algn="ctr"/>
                      <a:r>
                        <a:rPr kumimoji="0" lang="de-DE" sz="1200" u="none" strike="noStrike" cap="none" normalizeH="0" baseline="0" dirty="0">
                          <a:ln>
                            <a:noFill/>
                          </a:ln>
                          <a:effectLst/>
                        </a:rPr>
                        <a:t>Outdoor IP67 </a:t>
                      </a:r>
                      <a:r>
                        <a:rPr kumimoji="0" lang="de-DE" sz="1200" u="none" strike="noStrike" cap="none" normalizeH="0" baseline="0" dirty="0" err="1">
                          <a:ln>
                            <a:noFill/>
                          </a:ln>
                          <a:effectLst/>
                        </a:rPr>
                        <a:t>rated</a:t>
                      </a:r>
                      <a:r>
                        <a:rPr kumimoji="0" lang="de-DE" sz="1200" u="none" strike="noStrike" cap="none" normalizeH="0" baseline="0" dirty="0">
                          <a:ln>
                            <a:noFill/>
                          </a:ln>
                          <a:effectLst/>
                        </a:rPr>
                        <a:t>, wall </a:t>
                      </a:r>
                      <a:r>
                        <a:rPr kumimoji="0" lang="de-DE" sz="1200" u="none" strike="noStrike" cap="none" normalizeH="0" baseline="0" dirty="0" err="1">
                          <a:ln>
                            <a:noFill/>
                          </a:ln>
                          <a:effectLst/>
                        </a:rPr>
                        <a:t>or</a:t>
                      </a:r>
                      <a:r>
                        <a:rPr kumimoji="0" lang="de-DE" sz="1200" u="none" strike="noStrike" cap="none" normalizeH="0" baseline="0" dirty="0">
                          <a:ln>
                            <a:noFill/>
                          </a:ln>
                          <a:effectLst/>
                        </a:rPr>
                        <a:t> pole </a:t>
                      </a:r>
                      <a:r>
                        <a:rPr kumimoji="0" lang="de-DE" sz="1200" u="none" strike="noStrike" cap="none" normalizeH="0" baseline="0" dirty="0" err="1">
                          <a:ln>
                            <a:noFill/>
                          </a:ln>
                          <a:effectLst/>
                        </a:rPr>
                        <a:t>mount</a:t>
                      </a:r>
                      <a:endParaRPr kumimoji="0" lang="de-DE" sz="1200" b="0" u="none" strike="noStrike" cap="none" normalizeH="0" baseline="0" dirty="0">
                        <a:ln>
                          <a:noFill/>
                        </a:ln>
                        <a:solidFill>
                          <a:srgbClr val="000000"/>
                        </a:solidFill>
                        <a:effectLs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normalizeH="0" baseline="0" dirty="0">
                          <a:ln>
                            <a:noFill/>
                          </a:ln>
                          <a:effectLst/>
                        </a:rPr>
                        <a:t>Outdoor IP67 rated, wall or pole mount</a:t>
                      </a:r>
                      <a:endParaRPr kumimoji="0" lang="en-US" sz="1200" b="0" i="0" u="none" strike="noStrike" kern="1200" cap="none" normalizeH="0" baseline="0" dirty="0">
                        <a:ln>
                          <a:noFill/>
                        </a:ln>
                        <a:solidFill>
                          <a:srgbClr val="131313"/>
                        </a:solidFill>
                        <a:effectLst/>
                        <a:latin typeface="+mn-lt"/>
                        <a:ea typeface="+mn-ea"/>
                        <a:cs typeface="+mn-cs"/>
                      </a:endParaRPr>
                    </a:p>
                  </a:txBody>
                  <a:tcPr marL="121888" marR="121888" anchor="ctr"/>
                </a:tc>
                <a:extLst>
                  <a:ext uri="{0D108BD9-81ED-4DB2-BD59-A6C34878D82A}">
                    <a16:rowId xmlns:a16="http://schemas.microsoft.com/office/drawing/2014/main" val="10002"/>
                  </a:ext>
                </a:extLst>
              </a:tr>
              <a:tr h="332401">
                <a:tc>
                  <a:txBody>
                    <a:bodyPr/>
                    <a:lstStyle/>
                    <a:p>
                      <a:r>
                        <a:rPr lang="fr-FR" sz="1200" dirty="0" err="1"/>
                        <a:t>Rx</a:t>
                      </a:r>
                      <a:r>
                        <a:rPr lang="fr-FR" sz="1200" dirty="0"/>
                        <a:t> / </a:t>
                      </a:r>
                      <a:r>
                        <a:rPr lang="fr-FR" sz="1200" dirty="0" err="1"/>
                        <a:t>Tx</a:t>
                      </a:r>
                      <a:endParaRPr lang="en-US" sz="12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1x1</a:t>
                      </a: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kern="1200" cap="none" normalizeH="0" baseline="0" noProof="0" dirty="0">
                          <a:ln>
                            <a:noFill/>
                          </a:ln>
                          <a:effectLst/>
                        </a:rPr>
                        <a:t>1x1</a:t>
                      </a:r>
                      <a:endParaRPr kumimoji="0" lang="en-US" sz="1200" b="0" u="none" strike="noStrike" kern="1200" cap="none" normalizeH="0" baseline="0" noProof="0" dirty="0">
                        <a:ln>
                          <a:noFill/>
                        </a:ln>
                        <a:solidFill>
                          <a:srgbClr val="000000"/>
                        </a:solidFill>
                        <a:effectLst/>
                        <a:latin typeface="+mn-lt"/>
                        <a:ea typeface="+mn-ea"/>
                        <a:cs typeface="+mn-cs"/>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2x2</a:t>
                      </a:r>
                      <a:endParaRPr kumimoji="0" lang="en-US"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2x2</a:t>
                      </a:r>
                      <a:endParaRPr kumimoji="0" lang="en-US" sz="1200" b="0" u="none" strike="noStrike" cap="none" normalizeH="0" baseline="0" dirty="0">
                        <a:ln>
                          <a:noFill/>
                        </a:ln>
                        <a:solidFill>
                          <a:srgbClr val="000000"/>
                        </a:solidFill>
                        <a:effectLst/>
                      </a:endParaRPr>
                    </a:p>
                  </a:txBody>
                  <a:tcPr marL="121888" marR="121888" anchor="ctr"/>
                </a:tc>
                <a:tc>
                  <a:txBody>
                    <a:bodyPr/>
                    <a:lstStyle/>
                    <a:p>
                      <a:pPr algn="ctr"/>
                      <a:r>
                        <a:rPr lang="en-US" sz="1200" dirty="0"/>
                        <a:t>2x2</a:t>
                      </a:r>
                      <a:endParaRPr lang="en-US" sz="1200" b="0" i="0" dirty="0">
                        <a:latin typeface="+mn-lt"/>
                      </a:endParaRPr>
                    </a:p>
                  </a:txBody>
                  <a:tcPr marL="121888" marR="121888" anchor="ctr"/>
                </a:tc>
                <a:extLst>
                  <a:ext uri="{0D108BD9-81ED-4DB2-BD59-A6C34878D82A}">
                    <a16:rowId xmlns:a16="http://schemas.microsoft.com/office/drawing/2014/main" val="10003"/>
                  </a:ext>
                </a:extLst>
              </a:tr>
              <a:tr h="461601">
                <a:tc>
                  <a:txBody>
                    <a:bodyPr/>
                    <a:lstStyle/>
                    <a:p>
                      <a:r>
                        <a:rPr lang="en-US" sz="1200" dirty="0"/>
                        <a:t>Radio 1</a:t>
                      </a:r>
                      <a:endParaRPr lang="en-US" sz="12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(150 Mbps)</a:t>
                      </a: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(150 Mbps)</a:t>
                      </a:r>
                      <a:endParaRPr kumimoji="0" lang="en-US"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 Mbps)</a:t>
                      </a:r>
                      <a:endParaRPr kumimoji="0" lang="en-US"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(300Mbps)</a:t>
                      </a:r>
                      <a:endParaRPr kumimoji="0" lang="en-US" sz="1200" b="0" u="none" strike="noStrike" cap="none" normalizeH="0" baseline="0" dirty="0">
                        <a:ln>
                          <a:noFill/>
                        </a:ln>
                        <a:solidFill>
                          <a:srgbClr val="000000"/>
                        </a:solidFill>
                        <a:effectLst/>
                      </a:endParaRPr>
                    </a:p>
                  </a:txBody>
                  <a:tcPr marL="121888" marR="121888" anchor="ctr"/>
                </a:tc>
                <a:tc>
                  <a:txBody>
                    <a:bodyPr/>
                    <a:lstStyle/>
                    <a:p>
                      <a:pPr algn="ctr"/>
                      <a:r>
                        <a:rPr kumimoji="0" lang="en-US" sz="1200" u="none" strike="noStrike" cap="none" normalizeH="0" baseline="0" noProof="0" dirty="0">
                          <a:ln>
                            <a:noFill/>
                          </a:ln>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(300 Mbps)</a:t>
                      </a:r>
                    </a:p>
                  </a:txBody>
                  <a:tcPr marL="121888" marR="121888" anchor="ctr"/>
                </a:tc>
                <a:extLst>
                  <a:ext uri="{0D108BD9-81ED-4DB2-BD59-A6C34878D82A}">
                    <a16:rowId xmlns:a16="http://schemas.microsoft.com/office/drawing/2014/main" val="10004"/>
                  </a:ext>
                </a:extLst>
              </a:tr>
              <a:tr h="461601">
                <a:tc>
                  <a:txBody>
                    <a:bodyPr/>
                    <a:lstStyle/>
                    <a:p>
                      <a:r>
                        <a:rPr lang="en-US" sz="1200" dirty="0"/>
                        <a:t>Radio 2</a:t>
                      </a:r>
                      <a:endParaRPr lang="en-US" sz="12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a:t>
                      </a:r>
                      <a:endParaRPr kumimoji="0" lang="en-US" sz="1200" b="0" u="none" strike="noStrike" cap="none" normalizeH="0" baseline="0" noProof="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(300 Mbps)</a:t>
                      </a:r>
                      <a:endParaRPr kumimoji="0" lang="en-US"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(300 Mbps)</a:t>
                      </a:r>
                      <a:endParaRPr kumimoji="0" lang="en-US" sz="1200" b="0" u="none" strike="noStrike" cap="none" normalizeH="0" baseline="0" dirty="0">
                        <a:ln>
                          <a:noFill/>
                        </a:ln>
                        <a:solidFill>
                          <a:srgbClr val="000000"/>
                        </a:solidFill>
                        <a:effectLs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(867 Mbps)</a:t>
                      </a:r>
                      <a:endParaRPr kumimoji="0" lang="en-US" sz="1200" b="0" u="none" strike="noStrike" cap="none" normalizeH="0" baseline="0" noProof="0" dirty="0">
                        <a:ln>
                          <a:noFill/>
                        </a:ln>
                        <a:solidFill>
                          <a:schemeClr val="tx1"/>
                        </a:solidFill>
                        <a:effectLst/>
                      </a:endParaRPr>
                    </a:p>
                  </a:txBody>
                  <a:tcPr marL="121888" marR="121888" anchor="ctr"/>
                </a:tc>
                <a:extLst>
                  <a:ext uri="{0D108BD9-81ED-4DB2-BD59-A6C34878D82A}">
                    <a16:rowId xmlns:a16="http://schemas.microsoft.com/office/drawing/2014/main" val="10005"/>
                  </a:ext>
                </a:extLst>
              </a:tr>
              <a:tr h="410939">
                <a:tc>
                  <a:txBody>
                    <a:bodyPr/>
                    <a:lstStyle/>
                    <a:p>
                      <a:r>
                        <a:rPr lang="en-US" sz="1200" dirty="0" err="1"/>
                        <a:t>PoE</a:t>
                      </a:r>
                      <a:endParaRPr lang="en-US"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solidFill>
                          <a:srgbClr val="000000"/>
                        </a:solidFill>
                        <a:latin typeface="+mn-lt"/>
                      </a:endParaRPr>
                    </a:p>
                  </a:txBody>
                  <a:tcPr marL="121888" marR="121888" anchor="ctr"/>
                </a:tc>
                <a:tc>
                  <a:txBody>
                    <a:bodyPr/>
                    <a:lstStyle/>
                    <a:p>
                      <a:pPr algn="ctr"/>
                      <a:r>
                        <a:rPr kumimoji="0" lang="en-US" sz="1200" u="none" strike="noStrike" cap="none" normalizeH="0" baseline="0" dirty="0">
                          <a:ln>
                            <a:noFill/>
                          </a:ln>
                          <a:effectLst/>
                        </a:rPr>
                        <a:t>802.3af</a:t>
                      </a:r>
                      <a:endParaRPr lang="en-US" sz="1200" b="0" i="0" dirty="0">
                        <a:solidFill>
                          <a:srgbClr val="000000"/>
                        </a:solidFill>
                        <a:latin typeface="+mn-lt"/>
                      </a:endParaRPr>
                    </a:p>
                  </a:txBody>
                  <a:tcPr marL="121888" marR="121888" anchor="ctr"/>
                </a:tc>
                <a:tc>
                  <a:txBody>
                    <a:bodyPr/>
                    <a:lstStyle/>
                    <a:p>
                      <a:pPr algn="ctr"/>
                      <a:r>
                        <a:rPr kumimoji="0" lang="en-US" sz="1200" u="none" strike="noStrike" cap="none" normalizeH="0" baseline="0" dirty="0">
                          <a:ln>
                            <a:noFill/>
                          </a:ln>
                          <a:effectLst/>
                        </a:rPr>
                        <a:t>802.3at</a:t>
                      </a:r>
                      <a:endParaRPr lang="en-US" sz="1200" b="0" i="0" dirty="0">
                        <a:solidFill>
                          <a:srgbClr val="000000"/>
                        </a:solidFill>
                        <a:latin typeface="+mn-lt"/>
                      </a:endParaRPr>
                    </a:p>
                  </a:txBody>
                  <a:tcPr marL="121888" marR="121888" anchor="ctr"/>
                </a:tc>
                <a:tc>
                  <a:txBody>
                    <a:bodyPr/>
                    <a:lstStyle/>
                    <a:p>
                      <a:pPr algn="ctr"/>
                      <a:r>
                        <a:rPr kumimoji="0" lang="en-US" sz="1200" u="none" strike="noStrike" cap="none" normalizeH="0" baseline="0" dirty="0">
                          <a:ln>
                            <a:noFill/>
                          </a:ln>
                          <a:effectLst/>
                        </a:rPr>
                        <a:t>802.3at</a:t>
                      </a:r>
                      <a:endParaRPr lang="en-US" sz="1200" b="0" i="0" dirty="0">
                        <a:latin typeface="+mn-lt"/>
                      </a:endParaRPr>
                    </a:p>
                  </a:txBody>
                  <a:tcPr marL="121888" marR="121888" anchor="ctr"/>
                </a:tc>
                <a:extLst>
                  <a:ext uri="{0D108BD9-81ED-4DB2-BD59-A6C34878D82A}">
                    <a16:rowId xmlns:a16="http://schemas.microsoft.com/office/drawing/2014/main" val="10006"/>
                  </a:ext>
                </a:extLst>
              </a:tr>
              <a:tr h="461601">
                <a:tc>
                  <a:txBody>
                    <a:bodyPr/>
                    <a:lstStyle/>
                    <a:p>
                      <a:r>
                        <a:rPr lang="en-US" sz="1200" dirty="0"/>
                        <a:t>Antennas</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1 internal</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external </a:t>
                      </a:r>
                      <a:br>
                        <a:rPr kumimoji="0" lang="en-GB" sz="1200" u="none" strike="noStrike" cap="none" normalizeH="0" baseline="0" dirty="0">
                          <a:ln>
                            <a:noFill/>
                          </a:ln>
                          <a:effectLst/>
                        </a:rPr>
                      </a:br>
                      <a:r>
                        <a:rPr kumimoji="0" lang="en-GB" sz="1200" u="none" strike="noStrike" cap="none" normalizeH="0" baseline="0" dirty="0">
                          <a:ln>
                            <a:noFill/>
                          </a:ln>
                          <a:effectLst/>
                        </a:rPr>
                        <a:t>(RP-SMA )</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external </a:t>
                      </a:r>
                      <a:br>
                        <a:rPr kumimoji="0" lang="en-GB" sz="1200" u="none" strike="noStrike" cap="none" normalizeH="0" baseline="0" dirty="0">
                          <a:ln>
                            <a:noFill/>
                          </a:ln>
                          <a:effectLst/>
                        </a:rPr>
                      </a:br>
                      <a:r>
                        <a:rPr kumimoji="0" lang="en-GB" sz="1200" u="none" strike="noStrike" cap="none" normalizeH="0" baseline="0" dirty="0">
                          <a:ln>
                            <a:noFill/>
                          </a:ln>
                          <a:effectLst/>
                        </a:rPr>
                        <a:t>(N-Type)</a:t>
                      </a:r>
                      <a:endParaRPr kumimoji="0" lang="en-GB" sz="12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4 external </a:t>
                      </a:r>
                      <a:br>
                        <a:rPr kumimoji="0" lang="en-GB" sz="1200" u="none" strike="noStrike" cap="none" normalizeH="0" baseline="0" dirty="0">
                          <a:ln>
                            <a:noFill/>
                          </a:ln>
                          <a:effectLst/>
                        </a:rPr>
                      </a:br>
                      <a:r>
                        <a:rPr kumimoji="0" lang="en-GB" sz="1200" u="none" strike="noStrike" cap="none" normalizeH="0" baseline="0" dirty="0">
                          <a:ln>
                            <a:noFill/>
                          </a:ln>
                          <a:effectLst/>
                        </a:rPr>
                        <a:t>(N-Type)</a:t>
                      </a:r>
                      <a:endParaRPr kumimoji="0" lang="en-GB" sz="1200" b="0" i="0" u="none" strike="noStrike" cap="none" normalizeH="0" baseline="0" dirty="0">
                        <a:ln>
                          <a:noFill/>
                        </a:ln>
                        <a:solidFill>
                          <a:srgbClr val="000000"/>
                        </a:solidFill>
                        <a:effectLst/>
                        <a:latin typeface="+mn-lt"/>
                      </a:endParaRPr>
                    </a:p>
                  </a:txBody>
                  <a:tcPr marL="121888" marR="121888" anchor="ctr"/>
                </a:tc>
                <a:extLst>
                  <a:ext uri="{0D108BD9-81ED-4DB2-BD59-A6C34878D82A}">
                    <a16:rowId xmlns:a16="http://schemas.microsoft.com/office/drawing/2014/main" val="10007"/>
                  </a:ext>
                </a:extLst>
              </a:tr>
              <a:tr h="506636">
                <a:tc>
                  <a:txBody>
                    <a:bodyPr/>
                    <a:lstStyle/>
                    <a:p>
                      <a:r>
                        <a:rPr lang="en-US" sz="1200" dirty="0"/>
                        <a:t>Ethernet Interfaces</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 FE RJ45</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2x FE RJ45</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extLst>
                  <a:ext uri="{0D108BD9-81ED-4DB2-BD59-A6C34878D82A}">
                    <a16:rowId xmlns:a16="http://schemas.microsoft.com/office/drawing/2014/main" val="10008"/>
                  </a:ext>
                </a:extLst>
              </a:tr>
              <a:tr h="410939">
                <a:tc>
                  <a:txBody>
                    <a:bodyPr/>
                    <a:lstStyle/>
                    <a:p>
                      <a:r>
                        <a:rPr lang="en-US" sz="1200" dirty="0"/>
                        <a:t>USB</a:t>
                      </a:r>
                      <a:endParaRPr lang="en-US" sz="12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000000"/>
                        </a:solidFill>
                        <a:effectLst/>
                        <a:latin typeface="HelveticaNeue Condensed" pitchFamily="34" charset="0"/>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kumimoji="0" lang="en-US" sz="1200" b="0" i="0" u="none" strike="noStrike" cap="none" normalizeH="0" baseline="0" dirty="0">
                        <a:ln>
                          <a:noFill/>
                        </a:ln>
                        <a:solidFill>
                          <a:srgbClr val="131313"/>
                        </a:solidFill>
                        <a:effectLst/>
                        <a:latin typeface="HelveticaNeue Condensed" pitchFamily="34" charset="0"/>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961958822"/>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671239331"/>
              </p:ext>
            </p:extLst>
          </p:nvPr>
        </p:nvGraphicFramePr>
        <p:xfrm>
          <a:off x="335913" y="1200001"/>
          <a:ext cx="11516998" cy="3794653"/>
        </p:xfrm>
        <a:graphic>
          <a:graphicData uri="http://schemas.openxmlformats.org/drawingml/2006/table">
            <a:tbl>
              <a:tblPr firstRow="1" bandRow="1">
                <a:tableStyleId>{5202B0CA-FC54-4496-8BCA-5EF66A818D29}</a:tableStyleId>
              </a:tblPr>
              <a:tblGrid>
                <a:gridCol w="1741840">
                  <a:extLst>
                    <a:ext uri="{9D8B030D-6E8A-4147-A177-3AD203B41FA5}">
                      <a16:colId xmlns:a16="http://schemas.microsoft.com/office/drawing/2014/main" val="20000"/>
                    </a:ext>
                  </a:extLst>
                </a:gridCol>
                <a:gridCol w="1629193">
                  <a:extLst>
                    <a:ext uri="{9D8B030D-6E8A-4147-A177-3AD203B41FA5}">
                      <a16:colId xmlns:a16="http://schemas.microsoft.com/office/drawing/2014/main" val="20001"/>
                    </a:ext>
                  </a:extLst>
                </a:gridCol>
                <a:gridCol w="1629193">
                  <a:extLst>
                    <a:ext uri="{9D8B030D-6E8A-4147-A177-3AD203B41FA5}">
                      <a16:colId xmlns:a16="http://schemas.microsoft.com/office/drawing/2014/main" val="20002"/>
                    </a:ext>
                  </a:extLst>
                </a:gridCol>
                <a:gridCol w="1629193">
                  <a:extLst>
                    <a:ext uri="{9D8B030D-6E8A-4147-A177-3AD203B41FA5}">
                      <a16:colId xmlns:a16="http://schemas.microsoft.com/office/drawing/2014/main" val="20003"/>
                    </a:ext>
                  </a:extLst>
                </a:gridCol>
                <a:gridCol w="1629193">
                  <a:extLst>
                    <a:ext uri="{9D8B030D-6E8A-4147-A177-3AD203B41FA5}">
                      <a16:colId xmlns:a16="http://schemas.microsoft.com/office/drawing/2014/main" val="20004"/>
                    </a:ext>
                  </a:extLst>
                </a:gridCol>
                <a:gridCol w="1629193">
                  <a:extLst>
                    <a:ext uri="{9D8B030D-6E8A-4147-A177-3AD203B41FA5}">
                      <a16:colId xmlns:a16="http://schemas.microsoft.com/office/drawing/2014/main" val="20005"/>
                    </a:ext>
                  </a:extLst>
                </a:gridCol>
                <a:gridCol w="1629193">
                  <a:extLst>
                    <a:ext uri="{9D8B030D-6E8A-4147-A177-3AD203B41FA5}">
                      <a16:colId xmlns:a16="http://schemas.microsoft.com/office/drawing/2014/main" val="20006"/>
                    </a:ext>
                  </a:extLst>
                </a:gridCol>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FWF30E</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FWF50E</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FWF50E-2R</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FWF60D</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FWF60/61E</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FWF90D/92D</a:t>
                      </a:r>
                      <a:endParaRPr kumimoji="0" lang="en-US" sz="1300" b="1" i="0" u="none" strike="noStrike" cap="none" normalizeH="0" baseline="0" dirty="0">
                        <a:ln>
                          <a:noFill/>
                        </a:ln>
                        <a:solidFill>
                          <a:srgbClr val="FFFFFF"/>
                        </a:solidFill>
                        <a:effectLst/>
                        <a:latin typeface="Arial" charset="0"/>
                      </a:endParaRPr>
                    </a:p>
                  </a:txBody>
                  <a:tcPr marL="116086" marR="116086" marT="48984" marB="48984" anchor="ctr" horzOverflow="overflow">
                    <a:solidFill>
                      <a:srgbClr val="A12D2D"/>
                    </a:solidFill>
                  </a:tcPr>
                </a:tc>
                <a:extLst>
                  <a:ext uri="{0D108BD9-81ED-4DB2-BD59-A6C34878D82A}">
                    <a16:rowId xmlns:a16="http://schemas.microsoft.com/office/drawing/2014/main" val="10000"/>
                  </a:ext>
                </a:extLst>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noProof="0" dirty="0">
                          <a:ln>
                            <a:noFill/>
                          </a:ln>
                          <a:effectLst/>
                        </a:rPr>
                        <a:t>Thick AP</a:t>
                      </a:r>
                      <a:endParaRPr kumimoji="0" lang="en-US" sz="1200" b="1" i="0" u="none" strike="noStrike" cap="none" normalizeH="0" baseline="0" noProof="0" dirty="0">
                        <a:ln>
                          <a:noFill/>
                        </a:ln>
                        <a:solidFill>
                          <a:srgbClr val="FFFFFF"/>
                        </a:solidFill>
                        <a:effectLst/>
                        <a:latin typeface="Arial" charset="0"/>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extLst>
                  <a:ext uri="{0D108BD9-81ED-4DB2-BD59-A6C34878D82A}">
                    <a16:rowId xmlns:a16="http://schemas.microsoft.com/office/drawing/2014/main" val="10001"/>
                  </a:ext>
                </a:extLst>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noProof="0" dirty="0">
                          <a:ln>
                            <a:noFill/>
                          </a:ln>
                          <a:effectLst/>
                        </a:rPr>
                        <a:t>Wireless Controller</a:t>
                      </a:r>
                      <a:endParaRPr kumimoji="0" lang="en-US" sz="1200" b="1" i="0" u="none" strike="noStrike" cap="none" normalizeH="0" baseline="0" noProof="0" dirty="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sym typeface="Zapf Dingbats"/>
                        </a:rPr>
                        <a:t>✔</a:t>
                      </a:r>
                      <a:endParaRPr lang="en-US" sz="1200" b="0" i="0" dirty="0">
                        <a:solidFill>
                          <a:srgbClr val="637F7F"/>
                        </a:solidFill>
                        <a:latin typeface="+mn-lt"/>
                      </a:endParaRPr>
                    </a:p>
                  </a:txBody>
                  <a:tcPr marL="116086" marR="116086" marT="48984" marB="48984" anchor="ctr" horzOverflow="overflow"/>
                </a:tc>
                <a:extLst>
                  <a:ext uri="{0D108BD9-81ED-4DB2-BD59-A6C34878D82A}">
                    <a16:rowId xmlns:a16="http://schemas.microsoft.com/office/drawing/2014/main" val="10002"/>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u="none" strike="noStrike" cap="none" normalizeH="0" baseline="0" noProof="0" dirty="0">
                          <a:ln>
                            <a:noFill/>
                          </a:ln>
                          <a:effectLst/>
                        </a:rPr>
                        <a:t>#of WiFi radios</a:t>
                      </a:r>
                      <a:endParaRPr kumimoji="0" lang="en-US" sz="1200" b="1" i="0" u="none" strike="noStrike" cap="none" normalizeH="0" baseline="0" noProof="0" dirty="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1x 2.4 Ghz</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1x 5 Ghz</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1</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1</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1</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extLst>
                  <a:ext uri="{0D108BD9-81ED-4DB2-BD59-A6C34878D82A}">
                    <a16:rowId xmlns:a16="http://schemas.microsoft.com/office/drawing/2014/main" val="10003"/>
                  </a:ext>
                </a:extLst>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noProof="0">
                          <a:ln>
                            <a:noFill/>
                          </a:ln>
                          <a:effectLst/>
                        </a:rPr>
                        <a:t>Supported Std</a:t>
                      </a:r>
                      <a:endParaRPr kumimoji="0" lang="en-US" sz="1200" b="1" i="0" u="none" strike="noStrike" cap="none" normalizeH="0" baseline="0" noProof="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a/b/g/n</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a/b/g/n</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a/b/g/n/ac</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a/b/g/n</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a/b/g/n/ac</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a/b/g/n</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extLst>
                  <a:ext uri="{0D108BD9-81ED-4DB2-BD59-A6C34878D82A}">
                    <a16:rowId xmlns:a16="http://schemas.microsoft.com/office/drawing/2014/main" val="10004"/>
                  </a:ext>
                </a:extLst>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noProof="0">
                          <a:ln>
                            <a:noFill/>
                          </a:ln>
                          <a:effectLst/>
                        </a:rPr>
                        <a:t>802.11n</a:t>
                      </a:r>
                      <a:endParaRPr kumimoji="0" lang="en-US" sz="1200" b="1" i="0" u="none" strike="noStrike" cap="none" normalizeH="0" baseline="0" noProof="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2x2 MIMO</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extLst>
                  <a:ext uri="{0D108BD9-81ED-4DB2-BD59-A6C34878D82A}">
                    <a16:rowId xmlns:a16="http://schemas.microsoft.com/office/drawing/2014/main" val="10005"/>
                  </a:ext>
                </a:extLst>
              </a:tr>
              <a:tr h="64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noProof="0" dirty="0">
                          <a:ln>
                            <a:noFill/>
                          </a:ln>
                          <a:effectLst/>
                        </a:rPr>
                        <a:t>Max wireless association rate total</a:t>
                      </a:r>
                      <a:endParaRPr kumimoji="0" lang="en-US" sz="1200" b="1" i="0" u="none" strike="noStrike" cap="none" normalizeH="0" baseline="0" noProof="0" dirty="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 Mbps</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 Mbps</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spc="0" normalizeH="0" baseline="0" noProof="0" dirty="0">
                          <a:ln>
                            <a:noFill/>
                          </a:ln>
                          <a:effectLst/>
                          <a:uLnTx/>
                          <a:uFillTx/>
                        </a:rPr>
                        <a:t>300m + 867 Mbps</a:t>
                      </a: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300 Mbps</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spc="0" normalizeH="0" baseline="0" noProof="0" dirty="0">
                          <a:ln>
                            <a:noFill/>
                          </a:ln>
                          <a:effectLst/>
                          <a:uLnTx/>
                          <a:uFillTx/>
                        </a:rPr>
                        <a:t>867 Mbps</a:t>
                      </a:r>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300 Mbps</a:t>
                      </a:r>
                      <a:endParaRPr kumimoji="0" lang="en-US" sz="1200" u="none" strike="noStrike" cap="none" normalizeH="0" baseline="0" dirty="0">
                        <a:ln>
                          <a:noFill/>
                        </a:ln>
                        <a:solidFill>
                          <a:schemeClr val="tx1"/>
                        </a:solidFill>
                        <a:effectLst/>
                      </a:endParaRPr>
                    </a:p>
                  </a:txBody>
                  <a:tcPr marL="116086" marR="116086" marT="48984" marB="48984" anchor="ctr" horzOverflow="overflow"/>
                </a:tc>
                <a:extLst>
                  <a:ext uri="{0D108BD9-81ED-4DB2-BD59-A6C34878D82A}">
                    <a16:rowId xmlns:a16="http://schemas.microsoft.com/office/drawing/2014/main" val="10006"/>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u="none" strike="noStrike" cap="none" normalizeH="0" baseline="0" noProof="0" dirty="0">
                          <a:ln>
                            <a:noFill/>
                          </a:ln>
                          <a:effectLst/>
                        </a:rPr>
                        <a:t>SSID’s (incl. reserved)</a:t>
                      </a:r>
                      <a:endParaRPr kumimoji="0" lang="en-US" sz="1200" b="1" i="0" u="none" strike="noStrike" cap="none" normalizeH="0" baseline="0" noProof="0" dirty="0">
                        <a:ln>
                          <a:noFill/>
                        </a:ln>
                        <a:solidFill>
                          <a:srgbClr val="FFFFFF"/>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8</a:t>
                      </a:r>
                      <a:endParaRPr kumimoji="0" lang="en-US" sz="1200" b="0" i="0" u="none" strike="noStrike" cap="none" normalizeH="0" baseline="0" dirty="0">
                        <a:ln>
                          <a:noFill/>
                        </a:ln>
                        <a:solidFill>
                          <a:schemeClr val="tx1"/>
                        </a:solidFill>
                        <a:effectLst/>
                        <a:latin typeface="Arial" charset="0"/>
                      </a:endParaRPr>
                    </a:p>
                  </a:txBody>
                  <a:tcPr marL="116086" marR="116086" marT="48984" marB="48984" anchor="ctr" horzOverflow="overflow"/>
                </a:tc>
                <a:extLst>
                  <a:ext uri="{0D108BD9-81ED-4DB2-BD59-A6C34878D82A}">
                    <a16:rowId xmlns:a16="http://schemas.microsoft.com/office/drawing/2014/main" val="10007"/>
                  </a:ext>
                </a:extLst>
              </a:tr>
              <a:tr h="457200">
                <a:tc>
                  <a:txBody>
                    <a:bodyPr/>
                    <a:lstStyle/>
                    <a:p>
                      <a:r>
                        <a:rPr lang="en-US" sz="1200" b="1" noProof="0" dirty="0"/>
                        <a:t>Max AP (Total/ Tunnel)</a:t>
                      </a:r>
                      <a:endParaRPr lang="en-US" sz="1200" b="1" noProof="0" dirty="0">
                        <a:solidFill>
                          <a:srgbClr val="FFFFFF"/>
                        </a:solidFill>
                      </a:endParaRPr>
                    </a:p>
                  </a:txBody>
                  <a:tcPr marL="121888" marR="121888" anchor="ctr"/>
                </a:tc>
                <a:tc>
                  <a:txBody>
                    <a:bodyPr/>
                    <a:lstStyle/>
                    <a:p>
                      <a:pPr algn="ctr"/>
                      <a:r>
                        <a:rPr lang="en-US" sz="1200" dirty="0"/>
                        <a:t>2 /</a:t>
                      </a:r>
                      <a:r>
                        <a:rPr lang="en-US" sz="1200" baseline="0" dirty="0"/>
                        <a:t> 2 </a:t>
                      </a:r>
                      <a:endParaRPr lang="en-US" sz="1200" dirty="0">
                        <a:solidFill>
                          <a:schemeClr val="tx1"/>
                        </a:solidFill>
                      </a:endParaRPr>
                    </a:p>
                  </a:txBody>
                  <a:tcPr marL="121888" marR="121888" anchor="ctr"/>
                </a:tc>
                <a:tc>
                  <a:txBody>
                    <a:bodyPr/>
                    <a:lstStyle/>
                    <a:p>
                      <a:pPr algn="ctr"/>
                      <a:r>
                        <a:rPr lang="en-US" sz="1200" dirty="0"/>
                        <a:t>10</a:t>
                      </a:r>
                      <a:r>
                        <a:rPr lang="en-US" sz="1200" baseline="0" dirty="0"/>
                        <a:t> / 5</a:t>
                      </a:r>
                      <a:endParaRPr lang="en-US" sz="1200" dirty="0">
                        <a:solidFill>
                          <a:schemeClr val="tx1"/>
                        </a:solidFil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10</a:t>
                      </a:r>
                      <a:r>
                        <a:rPr lang="en-US" sz="1200" baseline="0" dirty="0"/>
                        <a:t> / 5</a:t>
                      </a:r>
                      <a:endParaRPr lang="en-US" sz="1200" dirty="0">
                        <a:solidFill>
                          <a:schemeClr val="tx1"/>
                        </a:solidFill>
                      </a:endParaRPr>
                    </a:p>
                  </a:txBody>
                  <a:tcPr marL="121888" marR="121888" anchor="ctr"/>
                </a:tc>
                <a:tc>
                  <a:txBody>
                    <a:bodyPr/>
                    <a:lstStyle/>
                    <a:p>
                      <a:pPr algn="ctr"/>
                      <a:r>
                        <a:rPr lang="en-US" sz="1200" dirty="0"/>
                        <a:t>10</a:t>
                      </a:r>
                      <a:r>
                        <a:rPr lang="en-US" sz="1200" baseline="0" dirty="0"/>
                        <a:t> / 5</a:t>
                      </a:r>
                      <a:endParaRPr lang="en-US" sz="1200" dirty="0">
                        <a:solidFill>
                          <a:schemeClr val="tx1"/>
                        </a:solidFil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10</a:t>
                      </a:r>
                      <a:r>
                        <a:rPr lang="en-US" sz="1200" baseline="0" dirty="0"/>
                        <a:t> / 5</a:t>
                      </a:r>
                      <a:endParaRPr lang="en-US" sz="1200" dirty="0">
                        <a:solidFill>
                          <a:schemeClr val="tx1"/>
                        </a:solidFill>
                      </a:endParaRPr>
                    </a:p>
                  </a:txBody>
                  <a:tcPr marL="121888" marR="121888" anchor="ctr"/>
                </a:tc>
                <a:tc>
                  <a:txBody>
                    <a:bodyPr/>
                    <a:lstStyle/>
                    <a:p>
                      <a:pPr algn="ctr"/>
                      <a:r>
                        <a:rPr lang="en-US" sz="1200" dirty="0"/>
                        <a:t>32</a:t>
                      </a:r>
                      <a:r>
                        <a:rPr lang="en-US" sz="1200" baseline="0" dirty="0"/>
                        <a:t> /</a:t>
                      </a:r>
                      <a:r>
                        <a:rPr lang="en-US" sz="1200" dirty="0"/>
                        <a:t> 16</a:t>
                      </a:r>
                      <a:endParaRPr lang="en-US" sz="1200" dirty="0">
                        <a:solidFill>
                          <a:schemeClr val="tx1"/>
                        </a:solidFill>
                      </a:endParaRPr>
                    </a:p>
                  </a:txBody>
                  <a:tcPr marL="121888" marR="121888" anchor="ctr"/>
                </a:tc>
                <a:extLst>
                  <a:ext uri="{0D108BD9-81ED-4DB2-BD59-A6C34878D82A}">
                    <a16:rowId xmlns:a16="http://schemas.microsoft.com/office/drawing/2014/main" val="10008"/>
                  </a:ext>
                </a:extLst>
              </a:tr>
            </a:tbl>
          </a:graphicData>
        </a:graphic>
      </p:graphicFrame>
      <p:sp>
        <p:nvSpPr>
          <p:cNvPr id="2" name="Title 1"/>
          <p:cNvSpPr>
            <a:spLocks noGrp="1"/>
          </p:cNvSpPr>
          <p:nvPr>
            <p:ph type="title"/>
          </p:nvPr>
        </p:nvSpPr>
        <p:spPr/>
        <p:txBody>
          <a:bodyPr/>
          <a:lstStyle/>
          <a:p>
            <a:r>
              <a:rPr lang="en-US" dirty="0"/>
              <a:t>FortiGate Entry Level Series: Comparison</a:t>
            </a:r>
          </a:p>
        </p:txBody>
      </p:sp>
    </p:spTree>
    <p:extLst>
      <p:ext uri="{BB962C8B-B14F-4D97-AF65-F5344CB8AC3E}">
        <p14:creationId xmlns:p14="http://schemas.microsoft.com/office/powerpoint/2010/main" val="1418619492"/>
      </p:ext>
    </p:extLst>
  </p:cSld>
  <p:clrMapOvr>
    <a:masterClrMapping/>
  </p:clrMapOvr>
  <p:transition spd="slow">
    <p:wip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S-Series Family Overview</a:t>
            </a:r>
          </a:p>
        </p:txBody>
      </p:sp>
      <p:graphicFrame>
        <p:nvGraphicFramePr>
          <p:cNvPr id="3" name="Content Placeholder 5"/>
          <p:cNvGraphicFramePr>
            <a:graphicFrameLocks/>
          </p:cNvGraphicFramePr>
          <p:nvPr>
            <p:extLst>
              <p:ext uri="{D42A27DB-BD31-4B8C-83A1-F6EECF244321}">
                <p14:modId xmlns:p14="http://schemas.microsoft.com/office/powerpoint/2010/main" val="157769614"/>
              </p:ext>
            </p:extLst>
          </p:nvPr>
        </p:nvGraphicFramePr>
        <p:xfrm>
          <a:off x="321777" y="1280159"/>
          <a:ext cx="11680961" cy="4942797"/>
        </p:xfrm>
        <a:graphic>
          <a:graphicData uri="http://schemas.openxmlformats.org/drawingml/2006/table">
            <a:tbl>
              <a:tblPr firstCol="1" lastRow="1">
                <a:tableStyleId>{073A0DAA-6AF3-43AB-8588-CEC1D06C72B9}</a:tableStyleId>
              </a:tblPr>
              <a:tblGrid>
                <a:gridCol w="2263262">
                  <a:extLst>
                    <a:ext uri="{9D8B030D-6E8A-4147-A177-3AD203B41FA5}">
                      <a16:colId xmlns:a16="http://schemas.microsoft.com/office/drawing/2014/main" val="20000"/>
                    </a:ext>
                  </a:extLst>
                </a:gridCol>
                <a:gridCol w="628686">
                  <a:extLst>
                    <a:ext uri="{9D8B030D-6E8A-4147-A177-3AD203B41FA5}">
                      <a16:colId xmlns:a16="http://schemas.microsoft.com/office/drawing/2014/main" val="20001"/>
                    </a:ext>
                  </a:extLst>
                </a:gridCol>
                <a:gridCol w="628686">
                  <a:extLst>
                    <a:ext uri="{9D8B030D-6E8A-4147-A177-3AD203B41FA5}">
                      <a16:colId xmlns:a16="http://schemas.microsoft.com/office/drawing/2014/main" val="20002"/>
                    </a:ext>
                  </a:extLst>
                </a:gridCol>
                <a:gridCol w="2720109">
                  <a:extLst>
                    <a:ext uri="{9D8B030D-6E8A-4147-A177-3AD203B41FA5}">
                      <a16:colId xmlns:a16="http://schemas.microsoft.com/office/drawing/2014/main" val="20003"/>
                    </a:ext>
                  </a:extLst>
                </a:gridCol>
                <a:gridCol w="2720109">
                  <a:extLst>
                    <a:ext uri="{9D8B030D-6E8A-4147-A177-3AD203B41FA5}">
                      <a16:colId xmlns:a16="http://schemas.microsoft.com/office/drawing/2014/main" val="20004"/>
                    </a:ext>
                  </a:extLst>
                </a:gridCol>
                <a:gridCol w="2720109">
                  <a:extLst>
                    <a:ext uri="{9D8B030D-6E8A-4147-A177-3AD203B41FA5}">
                      <a16:colId xmlns:a16="http://schemas.microsoft.com/office/drawing/2014/main" val="20005"/>
                    </a:ext>
                  </a:extLst>
                </a:gridCol>
              </a:tblGrid>
              <a:tr h="754177">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4x4:4</a:t>
                      </a:r>
                    </a:p>
                  </a:txBody>
                  <a:tcPr marL="0" marR="0" marT="0" marB="0" anchor="ctr">
                    <a:solidFill>
                      <a:schemeClr val="accent3"/>
                    </a:solidFill>
                  </a:tcPr>
                </a:tc>
                <a:tc>
                  <a:txBody>
                    <a:bodyPr/>
                    <a:lstStyle/>
                    <a:p>
                      <a:pPr algn="ctr"/>
                      <a:r>
                        <a:rPr lang="en-US" sz="1600" dirty="0">
                          <a:solidFill>
                            <a:schemeClr val="bg1"/>
                          </a:solidFill>
                        </a:rPr>
                        <a:t>+BT/BLE</a:t>
                      </a:r>
                    </a:p>
                  </a:txBody>
                  <a:tcPr marL="0" marR="0" marT="0" marB="0" vert="vert270" anchor="ctr">
                    <a:solidFill>
                      <a:schemeClr val="accent3">
                        <a:lumMod val="60000"/>
                        <a:lumOff val="40000"/>
                      </a:schemeClr>
                    </a:solidFill>
                  </a:tcPr>
                </a:tc>
                <a:tc rowSpan="3">
                  <a:txBody>
                    <a:bodyPr/>
                    <a:lstStyle/>
                    <a:p>
                      <a:pPr algn="ctr"/>
                      <a:r>
                        <a:rPr lang="en-US" sz="1600" dirty="0">
                          <a:solidFill>
                            <a:schemeClr val="bg1"/>
                          </a:solidFill>
                        </a:rPr>
                        <a:t>Resiliency</a:t>
                      </a:r>
                    </a:p>
                  </a:txBody>
                  <a:tcPr marL="0" marR="0" marT="0" marB="0" vert="vert270" anchor="ctr">
                    <a:solidFill>
                      <a:schemeClr val="accent3">
                        <a:lumMod val="60000"/>
                        <a:lumOff val="40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0"/>
                  </a:ext>
                </a:extLst>
              </a:tr>
              <a:tr h="754177">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Dual Radio</a:t>
                      </a:r>
                    </a:p>
                  </a:txBody>
                  <a:tcPr marL="0" marR="0" marT="0" marB="0" vert="vert270" anchor="ctr">
                    <a:solidFill>
                      <a:schemeClr val="accent3">
                        <a:lumMod val="60000"/>
                        <a:lumOff val="40000"/>
                      </a:schemeClr>
                    </a:solidFill>
                  </a:tcPr>
                </a:tc>
                <a:tc vMerge="1">
                  <a:txBody>
                    <a:bodyPr/>
                    <a:lstStyle/>
                    <a:p>
                      <a:endParaRPr lang="en-US"/>
                    </a:p>
                  </a:txBody>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1"/>
                  </a:ext>
                </a:extLst>
              </a:tr>
              <a:tr h="754177">
                <a:tc rowSpan="3">
                  <a:txBody>
                    <a:bodyPr/>
                    <a:lstStyle/>
                    <a:p>
                      <a:pPr algn="ctr"/>
                      <a:r>
                        <a:rPr lang="en-US" sz="1600" dirty="0"/>
                        <a:t>3x3:3</a:t>
                      </a:r>
                    </a:p>
                  </a:txBody>
                  <a:tcPr marL="0" marR="0" marT="0" marB="0" anchor="ctr">
                    <a:solidFill>
                      <a:schemeClr val="accent3"/>
                    </a:solidFill>
                  </a:tcPr>
                </a:tc>
                <a:tc vMerge="1">
                  <a:txBody>
                    <a:bodyPr/>
                    <a:lstStyle/>
                    <a:p>
                      <a:pPr algn="ctr"/>
                      <a:endParaRPr lang="en-US" sz="1200" dirty="0">
                        <a:solidFill>
                          <a:schemeClr val="bg1"/>
                        </a:solidFill>
                      </a:endParaRPr>
                    </a:p>
                  </a:txBody>
                  <a:tcPr marL="0" marR="0" marT="0" marB="0" vert="vert270" anchor="ctr">
                    <a:solidFill>
                      <a:schemeClr val="accent4"/>
                    </a:solidFill>
                  </a:tcPr>
                </a:tc>
                <a:tc vMerge="1">
                  <a:txBody>
                    <a:bodyPr/>
                    <a:lstStyle/>
                    <a:p>
                      <a:pPr algn="ctr"/>
                      <a:endParaRPr lang="en-US" dirty="0">
                        <a:solidFill>
                          <a:schemeClr val="bg1"/>
                        </a:solidFill>
                      </a:endParaRPr>
                    </a:p>
                  </a:txBody>
                  <a:tcPr marL="0" marR="0" marT="0" marB="0" vert="vert270" anchor="ctr">
                    <a:solidFill>
                      <a:schemeClr val="accent4"/>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2"/>
                  </a:ext>
                </a:extLst>
              </a:tr>
              <a:tr h="754177">
                <a:tc vMerge="1">
                  <a:txBody>
                    <a:bodyPr/>
                    <a:lstStyle/>
                    <a:p>
                      <a:endParaRPr lang="en-US"/>
                    </a:p>
                  </a:txBody>
                  <a:tcPr/>
                </a:tc>
                <a:tc vMerge="1">
                  <a:txBody>
                    <a:bodyPr/>
                    <a:lstStyle/>
                    <a:p>
                      <a:pPr algn="ctr"/>
                      <a:endParaRPr lang="en-US" sz="1200" dirty="0">
                        <a:solidFill>
                          <a:schemeClr val="bg1"/>
                        </a:solidFill>
                      </a:endParaRPr>
                    </a:p>
                  </a:txBody>
                  <a:tcPr marL="0" marR="0" marT="0" marB="0" vert="vert270" anchor="ctr">
                    <a:solidFill>
                      <a:schemeClr val="accent4"/>
                    </a:solidFill>
                  </a:tcPr>
                </a:tc>
                <a:tc rowSpan="3">
                  <a:txBody>
                    <a:bodyPr/>
                    <a:lstStyle/>
                    <a:p>
                      <a:pPr algn="ctr"/>
                      <a:endParaRPr lang="en-US" sz="1600" dirty="0">
                        <a:solidFill>
                          <a:schemeClr val="bg1"/>
                        </a:solidFill>
                      </a:endParaRPr>
                    </a:p>
                  </a:txBody>
                  <a:tcPr marL="0" marR="0" marT="0" marB="0" vert="vert270" anchor="ctr">
                    <a:solidFill>
                      <a:schemeClr val="accent3">
                        <a:lumMod val="60000"/>
                        <a:lumOff val="40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3"/>
                  </a:ext>
                </a:extLst>
              </a:tr>
              <a:tr h="754177">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Single Radio</a:t>
                      </a:r>
                    </a:p>
                  </a:txBody>
                  <a:tcPr marL="0" marR="0" marT="0" marB="0" vert="vert270" anchor="ctr">
                    <a:solidFill>
                      <a:schemeClr val="accent3">
                        <a:lumMod val="60000"/>
                        <a:lumOff val="40000"/>
                      </a:schemeClr>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txBody>
                  <a:tcPr marL="0" marR="0" marT="0" marB="0" vert="vert270" anchor="ctr">
                    <a:solidFill>
                      <a:schemeClr val="accent4"/>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4"/>
                  </a:ext>
                </a:extLst>
              </a:tr>
              <a:tr h="754177">
                <a:tc>
                  <a:txBody>
                    <a:bodyPr/>
                    <a:lstStyle/>
                    <a:p>
                      <a:pPr algn="ctr"/>
                      <a:r>
                        <a:rPr lang="en-US" sz="1600" dirty="0"/>
                        <a:t>2x2:2</a:t>
                      </a:r>
                    </a:p>
                  </a:txBody>
                  <a:tcPr marL="0" marR="0" marT="0" marB="0" anchor="ctr">
                    <a:solidFill>
                      <a:schemeClr val="accent3"/>
                    </a:solidFill>
                  </a:tcPr>
                </a:tc>
                <a:tc vMerge="1">
                  <a:txBody>
                    <a:bodyPr/>
                    <a:lstStyle/>
                    <a:p>
                      <a:endParaRPr lang="en-US"/>
                    </a:p>
                  </a:txBody>
                  <a:tcPr/>
                </a:tc>
                <a:tc vMerge="1">
                  <a:txBody>
                    <a:bodyPr/>
                    <a:lstStyle/>
                    <a:p>
                      <a:endParaRPr lang="en-US"/>
                    </a:p>
                  </a:txBody>
                  <a:tcPr/>
                </a:tc>
                <a:tc>
                  <a:txBody>
                    <a:bodyPr/>
                    <a:lstStyle/>
                    <a:p>
                      <a:endParaRPr lang="en-US" sz="1300" dirty="0"/>
                    </a:p>
                  </a:txBody>
                  <a:tcPr marL="0" marR="0" marT="0" marB="0" anchor="b">
                    <a:solidFill>
                      <a:schemeClr val="bg1">
                        <a:lumMod val="85000"/>
                      </a:schemeClr>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extLst>
                  <a:ext uri="{0D108BD9-81ED-4DB2-BD59-A6C34878D82A}">
                    <a16:rowId xmlns:a16="http://schemas.microsoft.com/office/drawing/2014/main" val="10005"/>
                  </a:ext>
                </a:extLst>
              </a:tr>
              <a:tr h="417735">
                <a:tc gridSpan="3">
                  <a:txBody>
                    <a:bodyPr/>
                    <a:lstStyle/>
                    <a:p>
                      <a:pPr algn="ctr"/>
                      <a:endParaRPr lang="en-US" sz="1600" dirty="0">
                        <a:solidFill>
                          <a:schemeClr val="tx1">
                            <a:lumMod val="50000"/>
                            <a:lumOff val="50000"/>
                          </a:schemeClr>
                        </a:solidFill>
                      </a:endParaRPr>
                    </a:p>
                  </a:txBody>
                  <a:tcPr marL="0" marR="0" marT="0" marB="0" anchor="ctr">
                    <a:solidFill>
                      <a:schemeClr val="accent3"/>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600" dirty="0"/>
                        <a:t>Personal</a:t>
                      </a:r>
                      <a:endParaRPr lang="en-US" sz="1600" b="1" dirty="0">
                        <a:solidFill>
                          <a:schemeClr val="tx1">
                            <a:lumMod val="50000"/>
                            <a:lumOff val="50000"/>
                          </a:schemeClr>
                        </a:solidFill>
                      </a:endParaRPr>
                    </a:p>
                  </a:txBody>
                  <a:tcPr marL="0" marR="0" marT="0" marB="0" anchor="ctr">
                    <a:solidFill>
                      <a:srgbClr val="3C3C3C"/>
                    </a:solidFill>
                  </a:tcPr>
                </a:tc>
                <a:tc>
                  <a:txBody>
                    <a:bodyPr/>
                    <a:lstStyle/>
                    <a:p>
                      <a:pPr algn="ctr"/>
                      <a:r>
                        <a:rPr lang="en-US" sz="1600" dirty="0"/>
                        <a:t>Outdoor</a:t>
                      </a:r>
                      <a:endParaRPr lang="en-US" sz="1600" b="1" dirty="0">
                        <a:solidFill>
                          <a:schemeClr val="tx1">
                            <a:lumMod val="50000"/>
                            <a:lumOff val="50000"/>
                          </a:schemeClr>
                        </a:solidFill>
                      </a:endParaRPr>
                    </a:p>
                  </a:txBody>
                  <a:tcPr marL="0" marR="0" marT="0" marB="0" anchor="ctr">
                    <a:solidFill>
                      <a:srgbClr val="3C3C3C"/>
                    </a:solidFill>
                  </a:tcPr>
                </a:tc>
                <a:tc>
                  <a:txBody>
                    <a:bodyPr/>
                    <a:lstStyle/>
                    <a:p>
                      <a:pPr algn="ctr"/>
                      <a:r>
                        <a:rPr lang="en-US" sz="1600" dirty="0"/>
                        <a:t>Indoor</a:t>
                      </a:r>
                      <a:endParaRPr lang="en-US" sz="1600" b="1" dirty="0">
                        <a:solidFill>
                          <a:schemeClr val="tx1">
                            <a:lumMod val="50000"/>
                            <a:lumOff val="50000"/>
                          </a:schemeClr>
                        </a:solidFill>
                      </a:endParaRPr>
                    </a:p>
                  </a:txBody>
                  <a:tcPr marL="0" marR="0" marT="0" marB="0" anchor="ctr">
                    <a:solidFill>
                      <a:srgbClr val="3C3C3C"/>
                    </a:solidFill>
                  </a:tcPr>
                </a:tc>
                <a:extLst>
                  <a:ext uri="{0D108BD9-81ED-4DB2-BD59-A6C34878D82A}">
                    <a16:rowId xmlns:a16="http://schemas.microsoft.com/office/drawing/2014/main" val="10006"/>
                  </a:ext>
                </a:extLst>
              </a:tr>
            </a:tbl>
          </a:graphicData>
        </a:graphic>
      </p:graphicFrame>
      <p:sp>
        <p:nvSpPr>
          <p:cNvPr id="4" name="TextBox 3"/>
          <p:cNvSpPr txBox="1"/>
          <p:nvPr/>
        </p:nvSpPr>
        <p:spPr>
          <a:xfrm>
            <a:off x="10529975" y="3179737"/>
            <a:ext cx="1390424"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FAP-S321CR</a:t>
            </a:r>
          </a:p>
        </p:txBody>
      </p:sp>
      <p:sp>
        <p:nvSpPr>
          <p:cNvPr id="5" name="TextBox 4"/>
          <p:cNvSpPr txBox="1"/>
          <p:nvPr/>
        </p:nvSpPr>
        <p:spPr>
          <a:xfrm>
            <a:off x="10529976" y="2847135"/>
            <a:ext cx="1493031"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FAP-S323CR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3016093"/>
            <a:ext cx="385711" cy="718033"/>
          </a:xfrm>
          <a:prstGeom prst="rect">
            <a:avLst/>
          </a:prstGeom>
        </p:spPr>
      </p:pic>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2793632"/>
            <a:ext cx="385711" cy="718033"/>
          </a:xfrm>
          <a:prstGeom prst="rect">
            <a:avLst/>
          </a:prstGeom>
        </p:spPr>
      </p:pic>
      <p:sp>
        <p:nvSpPr>
          <p:cNvPr id="8" name="Rounded Rectangle 7"/>
          <p:cNvSpPr/>
          <p:nvPr/>
        </p:nvSpPr>
        <p:spPr bwMode="auto">
          <a:xfrm>
            <a:off x="9502981" y="2770935"/>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9" name="Rounded Rectangle 8"/>
          <p:cNvSpPr/>
          <p:nvPr/>
        </p:nvSpPr>
        <p:spPr bwMode="auto">
          <a:xfrm>
            <a:off x="9502981" y="3151935"/>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10" name="TextBox 9"/>
          <p:cNvSpPr txBox="1"/>
          <p:nvPr/>
        </p:nvSpPr>
        <p:spPr>
          <a:xfrm>
            <a:off x="10529975" y="3932350"/>
            <a:ext cx="1390424"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FAP-S321C</a:t>
            </a:r>
          </a:p>
        </p:txBody>
      </p:sp>
      <p:sp>
        <p:nvSpPr>
          <p:cNvPr id="11" name="TextBox 10"/>
          <p:cNvSpPr txBox="1"/>
          <p:nvPr/>
        </p:nvSpPr>
        <p:spPr>
          <a:xfrm>
            <a:off x="10529976" y="3599750"/>
            <a:ext cx="1493031"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FAP-S323C</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3768706"/>
            <a:ext cx="385711" cy="718033"/>
          </a:xfrm>
          <a:prstGeom prst="rect">
            <a:avLst/>
          </a:prstGeom>
        </p:spPr>
      </p:pic>
      <p:pic>
        <p:nvPicPr>
          <p:cNvPr id="13" name="Pictur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3546245"/>
            <a:ext cx="385711" cy="718033"/>
          </a:xfrm>
          <a:prstGeom prst="rect">
            <a:avLst/>
          </a:prstGeom>
        </p:spPr>
      </p:pic>
      <p:sp>
        <p:nvSpPr>
          <p:cNvPr id="14" name="Rounded Rectangle 13"/>
          <p:cNvSpPr/>
          <p:nvPr/>
        </p:nvSpPr>
        <p:spPr bwMode="auto">
          <a:xfrm>
            <a:off x="9502981" y="3523548"/>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15" name="Rounded Rectangle 14"/>
          <p:cNvSpPr/>
          <p:nvPr/>
        </p:nvSpPr>
        <p:spPr bwMode="auto">
          <a:xfrm>
            <a:off x="9502981" y="3904548"/>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16" name="TextBox 15"/>
          <p:cNvSpPr txBox="1"/>
          <p:nvPr/>
        </p:nvSpPr>
        <p:spPr>
          <a:xfrm>
            <a:off x="10529975" y="4680587"/>
            <a:ext cx="1390424"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FAP-S311C</a:t>
            </a:r>
          </a:p>
        </p:txBody>
      </p:sp>
      <p:sp>
        <p:nvSpPr>
          <p:cNvPr id="17" name="TextBox 16"/>
          <p:cNvSpPr txBox="1"/>
          <p:nvPr/>
        </p:nvSpPr>
        <p:spPr>
          <a:xfrm>
            <a:off x="10529976" y="4347986"/>
            <a:ext cx="1493031" cy="369332"/>
          </a:xfrm>
          <a:prstGeom prst="rect">
            <a:avLst/>
          </a:prstGeom>
          <a:noFill/>
        </p:spPr>
        <p:txBody>
          <a:bodyPr wrap="square" lIns="121899" tIns="60949" rIns="121899" bIns="60949" rtlCol="0">
            <a:spAutoFit/>
          </a:bodyPr>
          <a:lstStyle/>
          <a:p>
            <a:pPr>
              <a:defRPr/>
            </a:pPr>
            <a:r>
              <a:rPr lang="en-US" sz="1600" b="1" dirty="0">
                <a:latin typeface="Arial Narrow"/>
                <a:cs typeface="Arial Narrow"/>
              </a:rPr>
              <a:t>FAP-S313C</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4516944"/>
            <a:ext cx="385711" cy="718033"/>
          </a:xfrm>
          <a:prstGeom prst="rect">
            <a:avLst/>
          </a:prstGeom>
        </p:spPr>
      </p:pic>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9840136" y="4294482"/>
            <a:ext cx="385711" cy="718033"/>
          </a:xfrm>
          <a:prstGeom prst="rect">
            <a:avLst/>
          </a:prstGeom>
        </p:spPr>
      </p:pic>
      <p:sp>
        <p:nvSpPr>
          <p:cNvPr id="20" name="Rounded Rectangle 19"/>
          <p:cNvSpPr/>
          <p:nvPr/>
        </p:nvSpPr>
        <p:spPr bwMode="auto">
          <a:xfrm>
            <a:off x="9502981" y="4271785"/>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21" name="Rounded Rectangle 20"/>
          <p:cNvSpPr/>
          <p:nvPr/>
        </p:nvSpPr>
        <p:spPr bwMode="auto">
          <a:xfrm>
            <a:off x="9502981" y="4652785"/>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22" name="TextBox 21"/>
          <p:cNvSpPr txBox="1"/>
          <p:nvPr/>
        </p:nvSpPr>
        <p:spPr>
          <a:xfrm>
            <a:off x="7710243" y="3728029"/>
            <a:ext cx="1253615" cy="369332"/>
          </a:xfrm>
          <a:prstGeom prst="rect">
            <a:avLst/>
          </a:prstGeom>
          <a:noFill/>
        </p:spPr>
        <p:txBody>
          <a:bodyPr wrap="square" lIns="121899" tIns="60949" rIns="121899" bIns="60949" rtlCol="0">
            <a:spAutoFit/>
          </a:bodyPr>
          <a:lstStyle/>
          <a:p>
            <a:pPr>
              <a:defRPr/>
            </a:pPr>
            <a:r>
              <a:rPr lang="en-US" sz="1600" b="1" dirty="0">
                <a:solidFill>
                  <a:srgbClr val="000000"/>
                </a:solidFill>
                <a:latin typeface="Arial Narrow"/>
                <a:cs typeface="Arial Narrow"/>
              </a:rPr>
              <a:t>FAP-S322C</a:t>
            </a:r>
          </a:p>
        </p:txBody>
      </p:sp>
      <p:pic>
        <p:nvPicPr>
          <p:cNvPr id="23" name="Picture 2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7148510" flipH="1">
            <a:off x="7096940" y="3674525"/>
            <a:ext cx="385711" cy="718033"/>
          </a:xfrm>
          <a:prstGeom prst="rect">
            <a:avLst/>
          </a:prstGeom>
        </p:spPr>
      </p:pic>
      <p:sp>
        <p:nvSpPr>
          <p:cNvPr id="24" name="Rounded Rectangle 23"/>
          <p:cNvSpPr/>
          <p:nvPr/>
        </p:nvSpPr>
        <p:spPr bwMode="auto">
          <a:xfrm>
            <a:off x="6759784" y="3651828"/>
            <a:ext cx="914162" cy="22860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Tree>
    <p:extLst>
      <p:ext uri="{BB962C8B-B14F-4D97-AF65-F5344CB8AC3E}">
        <p14:creationId xmlns:p14="http://schemas.microsoft.com/office/powerpoint/2010/main" val="1966452516"/>
      </p:ext>
    </p:extLst>
  </p:cSld>
  <p:clrMapOvr>
    <a:masterClrMapping/>
  </p:clrMapOvr>
  <p:transition spd="slow">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FortiAP S311/S313C </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01615" y="1038256"/>
            <a:ext cx="3666805" cy="2445173"/>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13841" y="1636267"/>
            <a:ext cx="2550944" cy="1701072"/>
          </a:xfrm>
          <a:prstGeom prst="rect">
            <a:avLst/>
          </a:prstGeom>
        </p:spPr>
      </p:pic>
      <p:pic>
        <p:nvPicPr>
          <p:cNvPr id="6" name="Picture 5" descr="Feature-icons-v1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graphicFrame>
        <p:nvGraphicFramePr>
          <p:cNvPr id="7" name="Content Placeholder 4"/>
          <p:cNvGraphicFramePr>
            <a:graphicFrameLocks/>
          </p:cNvGraphicFramePr>
          <p:nvPr>
            <p:extLst>
              <p:ext uri="{D42A27DB-BD31-4B8C-83A1-F6EECF244321}">
                <p14:modId xmlns:p14="http://schemas.microsoft.com/office/powerpoint/2010/main" val="1599853968"/>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FAP-S311C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FAP-S313C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 with Security</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 with Security</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3 Internal </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3 External</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3x3</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3x3</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2.4/5GHz b/g/n </a:t>
                      </a:r>
                      <a:r>
                        <a:rPr kumimoji="0" lang="en-US" sz="1200" b="0" i="0" u="none" strike="noStrike" cap="none" normalizeH="0" baseline="0" dirty="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or a/n/ac dual-band (1300 Mbps)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2.4/5GHz b/g/n </a:t>
                      </a:r>
                      <a:r>
                        <a:rPr kumimoji="0" lang="en-US" sz="1200" b="0" i="0" u="none" strike="noStrike" cap="none" normalizeH="0" baseline="0" dirty="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or a/n/ac dual-band (1300 Mbps)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b="0" u="none" strike="noStrike" cap="none" normalizeH="0" baseline="0" dirty="0">
                          <a:ln>
                            <a:noFill/>
                          </a:ln>
                          <a:solidFill>
                            <a:srgbClr val="000000"/>
                          </a:solidFill>
                          <a:effectLst/>
                        </a:rPr>
                        <a:t>-</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8" name="Straight Connector 7"/>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667908" y="3360001"/>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a:p>
            <a:pPr defTabSz="1218959">
              <a:spcBef>
                <a:spcPct val="20000"/>
              </a:spcBef>
              <a:buClr>
                <a:schemeClr val="accent6"/>
              </a:buClr>
            </a:pPr>
            <a:endParaRPr lang="en-US" sz="1300" dirty="0"/>
          </a:p>
        </p:txBody>
      </p:sp>
      <p:sp>
        <p:nvSpPr>
          <p:cNvPr id="11" name="Rectangle 47"/>
          <p:cNvSpPr>
            <a:spLocks noChangeArrowheads="1"/>
          </p:cNvSpPr>
          <p:nvPr/>
        </p:nvSpPr>
        <p:spPr bwMode="auto">
          <a:xfrm>
            <a:off x="7501617" y="3360001"/>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p:txBody>
      </p:sp>
      <p:pic>
        <p:nvPicPr>
          <p:cNvPr id="12" name="Picture 11" descr="Feature-icons-v1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9520" y="3086400"/>
            <a:ext cx="495375" cy="729600"/>
          </a:xfrm>
          <a:prstGeom prst="rect">
            <a:avLst/>
          </a:prstGeom>
        </p:spPr>
      </p:pic>
    </p:spTree>
    <p:extLst>
      <p:ext uri="{BB962C8B-B14F-4D97-AF65-F5344CB8AC3E}">
        <p14:creationId xmlns:p14="http://schemas.microsoft.com/office/powerpoint/2010/main" val="1791518005"/>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S321C/R,S323C/R</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01615" y="1038256"/>
            <a:ext cx="3666805" cy="2445173"/>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13841" y="1636267"/>
            <a:ext cx="2550944" cy="1701072"/>
          </a:xfrm>
          <a:prstGeom prst="rect">
            <a:avLst/>
          </a:prstGeom>
        </p:spPr>
      </p:pic>
      <p:pic>
        <p:nvPicPr>
          <p:cNvPr id="5" name="Picture 4" descr="Feature-icons-v1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graphicFrame>
        <p:nvGraphicFramePr>
          <p:cNvPr id="6" name="Content Placeholder 4"/>
          <p:cNvGraphicFramePr>
            <a:graphicFrameLocks/>
          </p:cNvGraphicFramePr>
          <p:nvPr>
            <p:extLst>
              <p:ext uri="{D42A27DB-BD31-4B8C-83A1-F6EECF244321}">
                <p14:modId xmlns:p14="http://schemas.microsoft.com/office/powerpoint/2010/main" val="774232964"/>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FAP-S321C / FAP-S321C</a:t>
                      </a:r>
                      <a:r>
                        <a:rPr kumimoji="0" lang="en-US" sz="1600" b="1" i="0" u="none" strike="noStrike" cap="none" normalizeH="0" baseline="0" dirty="0">
                          <a:ln>
                            <a:noFill/>
                          </a:ln>
                          <a:solidFill>
                            <a:schemeClr val="bg1"/>
                          </a:solidFill>
                          <a:effectLst/>
                          <a:latin typeface="Arial" charset="0"/>
                        </a:rPr>
                        <a:t>R</a:t>
                      </a: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FAP-S313C / FAP-S323CR</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 with Security</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Medium density indoor with Security</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6 Internal </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6 External</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3x3</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3x3</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(1300 Mbps)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(1300 Mbps)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latin typeface="+mn-lt"/>
                          <a:cs typeface="Arial"/>
                        </a:rPr>
                        <a:t>2.4 GHz b/g/n</a:t>
                      </a:r>
                      <a:endParaRPr kumimoji="0" lang="en-US" sz="1200" b="0" i="0" u="none" strike="noStrike" cap="none" normalizeH="0" baseline="0" dirty="0">
                        <a:ln>
                          <a:noFill/>
                        </a:ln>
                        <a:solidFill>
                          <a:srgbClr val="000000"/>
                        </a:solidFill>
                        <a:effectLst/>
                        <a:latin typeface="+mn-lt"/>
                        <a:cs typeface="Arial"/>
                      </a:endParaRPr>
                    </a:p>
                    <a:p>
                      <a:pPr algn="ctr"/>
                      <a:r>
                        <a:rPr kumimoji="0" lang="en-US" sz="1200" b="0" i="0" u="none" strike="noStrike" cap="none" normalizeH="0" baseline="0" dirty="0">
                          <a:ln>
                            <a:noFill/>
                          </a:ln>
                          <a:solidFill>
                            <a:srgbClr val="000000"/>
                          </a:solidFill>
                          <a:effectLst/>
                          <a:latin typeface="+mn-lt"/>
                          <a:cs typeface="Arial"/>
                        </a:rPr>
                        <a:t>(450 Mbps)</a:t>
                      </a:r>
                      <a:endParaRPr kumimoji="0" lang="en-US" sz="1200" b="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b="0" u="none" strike="noStrike" cap="none" normalizeH="0" baseline="0" dirty="0">
                          <a:ln>
                            <a:noFill/>
                          </a:ln>
                          <a:solidFill>
                            <a:srgbClr val="000000"/>
                          </a:solidFill>
                          <a:effectLst/>
                          <a:latin typeface="+mn-lt"/>
                          <a:cs typeface="Arial"/>
                        </a:rPr>
                        <a:t>2.4 GHz b/g/n</a:t>
                      </a:r>
                      <a:endParaRPr kumimoji="0" lang="en-US" sz="1200" b="0" i="0" u="none" strike="noStrike" cap="none" normalizeH="0" baseline="0" dirty="0">
                        <a:ln>
                          <a:noFill/>
                        </a:ln>
                        <a:solidFill>
                          <a:srgbClr val="000000"/>
                        </a:solidFill>
                        <a:effectLst/>
                        <a:latin typeface="+mn-lt"/>
                        <a:cs typeface="Arial"/>
                      </a:endParaRPr>
                    </a:p>
                    <a:p>
                      <a:pPr algn="ctr"/>
                      <a:r>
                        <a:rPr kumimoji="0" lang="en-US" sz="1200" b="0" i="0" u="none" strike="noStrike" cap="none" normalizeH="0" baseline="0" dirty="0">
                          <a:ln>
                            <a:noFill/>
                          </a:ln>
                          <a:solidFill>
                            <a:srgbClr val="000000"/>
                          </a:solidFill>
                          <a:effectLst/>
                          <a:latin typeface="+mn-lt"/>
                          <a:cs typeface="Arial"/>
                        </a:rPr>
                        <a:t>(450 Mbps)</a:t>
                      </a:r>
                      <a:endParaRPr kumimoji="0" lang="en-US" sz="1200" b="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7" name="Straight Connector 6"/>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9" name="Rectangle 47"/>
          <p:cNvSpPr>
            <a:spLocks noChangeArrowheads="1"/>
          </p:cNvSpPr>
          <p:nvPr/>
        </p:nvSpPr>
        <p:spPr bwMode="auto">
          <a:xfrm>
            <a:off x="2667908" y="3281499"/>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Arial"/>
              <a:buChar char="•"/>
            </a:pPr>
            <a:r>
              <a:rPr lang="en-US" sz="1300" dirty="0"/>
              <a:t>S321C: 1 x GE RJ45 Interface</a:t>
            </a:r>
          </a:p>
          <a:p>
            <a:pPr marL="457297" indent="-457297" defTabSz="1218959">
              <a:spcBef>
                <a:spcPct val="20000"/>
              </a:spcBef>
              <a:buClr>
                <a:schemeClr val="accent6"/>
              </a:buClr>
              <a:buFont typeface="Arial"/>
              <a:buChar char="•"/>
            </a:pPr>
            <a:r>
              <a:rPr lang="en-US" sz="1300" dirty="0"/>
              <a:t>S321CR: 2 x GE RJ45 Interface</a:t>
            </a:r>
          </a:p>
        </p:txBody>
      </p:sp>
      <p:sp>
        <p:nvSpPr>
          <p:cNvPr id="10" name="Rectangle 47"/>
          <p:cNvSpPr>
            <a:spLocks noChangeArrowheads="1"/>
          </p:cNvSpPr>
          <p:nvPr/>
        </p:nvSpPr>
        <p:spPr bwMode="auto">
          <a:xfrm>
            <a:off x="7501617" y="3281499"/>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Arial"/>
              <a:buChar char="•"/>
            </a:pPr>
            <a:r>
              <a:rPr lang="en-US" sz="1300" dirty="0"/>
              <a:t>S323C: 1 x GE RJ45 Interface</a:t>
            </a:r>
          </a:p>
          <a:p>
            <a:pPr marL="457297" indent="-457297" defTabSz="1218959">
              <a:spcBef>
                <a:spcPct val="20000"/>
              </a:spcBef>
              <a:buClr>
                <a:schemeClr val="accent6"/>
              </a:buClr>
              <a:buFont typeface="Arial"/>
              <a:buChar char="•"/>
            </a:pPr>
            <a:r>
              <a:rPr lang="en-US" sz="1300" dirty="0"/>
              <a:t>S323CR: 2 x GE RJ45 Interface</a:t>
            </a:r>
          </a:p>
        </p:txBody>
      </p:sp>
      <p:pic>
        <p:nvPicPr>
          <p:cNvPr id="11" name="Picture 10" descr="Feature-icons-v1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9520" y="3086400"/>
            <a:ext cx="495375" cy="729600"/>
          </a:xfrm>
          <a:prstGeom prst="rect">
            <a:avLst/>
          </a:prstGeom>
        </p:spPr>
      </p:pic>
    </p:spTree>
    <p:extLst>
      <p:ext uri="{BB962C8B-B14F-4D97-AF65-F5344CB8AC3E}">
        <p14:creationId xmlns:p14="http://schemas.microsoft.com/office/powerpoint/2010/main" val="1033698458"/>
      </p:ext>
    </p:extLst>
  </p:cSld>
  <p:clrMapOvr>
    <a:masterClrMapping/>
  </p:clrMapOvr>
  <p:transition spd="slow">
    <p:wip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S322C</a:t>
            </a:r>
          </a:p>
        </p:txBody>
      </p:sp>
      <p:graphicFrame>
        <p:nvGraphicFramePr>
          <p:cNvPr id="3" name="Content Placeholder 4"/>
          <p:cNvGraphicFramePr>
            <a:graphicFrameLocks/>
          </p:cNvGraphicFramePr>
          <p:nvPr>
            <p:extLst>
              <p:ext uri="{D42A27DB-BD31-4B8C-83A1-F6EECF244321}">
                <p14:modId xmlns:p14="http://schemas.microsoft.com/office/powerpoint/2010/main" val="3504234139"/>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normalizeH="0" baseline="0" dirty="0">
                          <a:ln>
                            <a:noFill/>
                          </a:ln>
                          <a:solidFill>
                            <a:srgbClr val="131313"/>
                          </a:solidFill>
                          <a:effectLst/>
                          <a:latin typeface="+mn-lt"/>
                          <a:ea typeface="+mn-ea"/>
                          <a:cs typeface="Arial"/>
                        </a:rPr>
                        <a:t>Outdoor </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chemeClr val="dk1"/>
                          </a:solidFill>
                          <a:effectLst/>
                          <a:latin typeface="+mn-lt"/>
                          <a:cs typeface="Arial"/>
                        </a:rPr>
                        <a:t>6 External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3x3</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1200" u="none" strike="noStrike" cap="none" normalizeH="0" baseline="0" dirty="0">
                          <a:ln>
                            <a:noFill/>
                          </a:ln>
                          <a:effectLst/>
                          <a:latin typeface="+mn-lt"/>
                          <a:cs typeface="Arial"/>
                        </a:rPr>
                        <a:t>5 </a:t>
                      </a:r>
                      <a:r>
                        <a:rPr kumimoji="0" lang="fi-FI" sz="1200" u="none" strike="noStrike" cap="none" normalizeH="0" baseline="0" dirty="0" err="1">
                          <a:ln>
                            <a:noFill/>
                          </a:ln>
                          <a:effectLst/>
                          <a:latin typeface="+mn-lt"/>
                          <a:cs typeface="Arial"/>
                        </a:rPr>
                        <a:t>GHz</a:t>
                      </a:r>
                      <a:r>
                        <a:rPr kumimoji="0" lang="fi-FI" sz="1200" u="none" strike="noStrike" cap="none" normalizeH="0" baseline="0" dirty="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1200" u="none" strike="noStrike" cap="none" normalizeH="0" baseline="0" dirty="0">
                          <a:ln>
                            <a:noFill/>
                          </a:ln>
                          <a:effectLst/>
                          <a:latin typeface="+mn-lt"/>
                          <a:cs typeface="Arial"/>
                        </a:rPr>
                        <a:t>(1300 </a:t>
                      </a:r>
                      <a:r>
                        <a:rPr kumimoji="0" lang="fi-FI" sz="1200" u="none" strike="noStrike" cap="none" normalizeH="0" baseline="0" dirty="0" err="1">
                          <a:ln>
                            <a:noFill/>
                          </a:ln>
                          <a:effectLst/>
                          <a:latin typeface="+mn-lt"/>
                          <a:cs typeface="Arial"/>
                        </a:rPr>
                        <a:t>Mbps</a:t>
                      </a:r>
                      <a:r>
                        <a:rPr kumimoji="0" lang="fi-FI" sz="1200" u="none" strike="noStrike" cap="none" normalizeH="0" baseline="0" dirty="0">
                          <a:ln>
                            <a:noFill/>
                          </a:ln>
                          <a:effectLst/>
                          <a:latin typeface="+mn-lt"/>
                          <a:cs typeface="Aria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u="none" strike="noStrike" cap="none" normalizeH="0" baseline="0" dirty="0">
                          <a:ln>
                            <a:noFill/>
                          </a:ln>
                          <a:effectLst/>
                        </a:rPr>
                        <a:t>2.4 </a:t>
                      </a:r>
                      <a:r>
                        <a:rPr kumimoji="0" lang="fi-FI" sz="1200" u="none" strike="noStrike" cap="none" normalizeH="0" baseline="0" dirty="0" err="1">
                          <a:ln>
                            <a:noFill/>
                          </a:ln>
                          <a:effectLst/>
                        </a:rPr>
                        <a:t>GHz</a:t>
                      </a:r>
                      <a:r>
                        <a:rPr kumimoji="0" lang="fi-FI" sz="1200" u="none" strike="noStrike" cap="none" normalizeH="0" baseline="0" dirty="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u="none" strike="noStrike" cap="none" normalizeH="0" baseline="0" dirty="0">
                          <a:ln>
                            <a:noFill/>
                          </a:ln>
                          <a:effectLst/>
                        </a:rPr>
                        <a:t>(450 </a:t>
                      </a:r>
                      <a:r>
                        <a:rPr kumimoji="0" lang="fi-FI" sz="1200" u="none" strike="noStrike" cap="none" normalizeH="0" baseline="0" dirty="0" err="1">
                          <a:ln>
                            <a:noFill/>
                          </a:ln>
                          <a:effectLst/>
                        </a:rPr>
                        <a:t>Mbps</a:t>
                      </a:r>
                      <a:r>
                        <a:rPr kumimoji="0" lang="fi-FI" sz="1200" u="none" strike="noStrike" cap="none" normalizeH="0" baseline="0" dirty="0">
                          <a:ln>
                            <a:noFill/>
                          </a:ln>
                          <a:effectLst/>
                        </a:rPr>
                        <a:t>)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Interface</a:t>
            </a:r>
          </a:p>
          <a:p>
            <a:pPr defTabSz="1218959">
              <a:spcBef>
                <a:spcPct val="20000"/>
              </a:spcBef>
              <a:buClr>
                <a:schemeClr val="accent6"/>
              </a:buClr>
            </a:pPr>
            <a:endParaRPr lang="en-US" sz="1300" b="1" dirty="0"/>
          </a:p>
        </p:txBody>
      </p:sp>
      <p:pic>
        <p:nvPicPr>
          <p:cNvPr id="5" name="Picture 4" descr="WiFi-a-b-g-n.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86533" y="3086260"/>
            <a:ext cx="495399" cy="729600"/>
          </a:xfrm>
          <a:prstGeom prst="rect">
            <a:avLst/>
          </a:prstGeom>
        </p:spPr>
      </p:pic>
      <p:cxnSp>
        <p:nvCxnSpPr>
          <p:cNvPr id="6" name="Straight Connector 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7" name="Picture 6" descr="FAP-S322C_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6324" y="1311489"/>
            <a:ext cx="2349024" cy="2179288"/>
          </a:xfrm>
          <a:prstGeom prst="rect">
            <a:avLst/>
          </a:prstGeom>
        </p:spPr>
      </p:pic>
    </p:spTree>
    <p:extLst>
      <p:ext uri="{BB962C8B-B14F-4D97-AF65-F5344CB8AC3E}">
        <p14:creationId xmlns:p14="http://schemas.microsoft.com/office/powerpoint/2010/main" val="4170247864"/>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Hardware Overview – FortiAP S-Series</a:t>
            </a:r>
          </a:p>
        </p:txBody>
      </p:sp>
      <p:graphicFrame>
        <p:nvGraphicFramePr>
          <p:cNvPr id="4" name="Table 3"/>
          <p:cNvGraphicFramePr>
            <a:graphicFrameLocks noGrp="1"/>
          </p:cNvGraphicFramePr>
          <p:nvPr>
            <p:extLst>
              <p:ext uri="{D42A27DB-BD31-4B8C-83A1-F6EECF244321}">
                <p14:modId xmlns:p14="http://schemas.microsoft.com/office/powerpoint/2010/main" val="2027073000"/>
              </p:ext>
            </p:extLst>
          </p:nvPr>
        </p:nvGraphicFramePr>
        <p:xfrm>
          <a:off x="335914" y="1200001"/>
          <a:ext cx="11516999" cy="4079487"/>
        </p:xfrm>
        <a:graphic>
          <a:graphicData uri="http://schemas.openxmlformats.org/drawingml/2006/table">
            <a:tbl>
              <a:tblPr firstRow="1" firstCol="1" bandRow="1">
                <a:tableStyleId>{5202B0CA-FC54-4496-8BCA-5EF66A818D29}</a:tableStyleId>
              </a:tblPr>
              <a:tblGrid>
                <a:gridCol w="4215691">
                  <a:extLst>
                    <a:ext uri="{9D8B030D-6E8A-4147-A177-3AD203B41FA5}">
                      <a16:colId xmlns:a16="http://schemas.microsoft.com/office/drawing/2014/main" val="20000"/>
                    </a:ext>
                  </a:extLst>
                </a:gridCol>
                <a:gridCol w="3650654">
                  <a:extLst>
                    <a:ext uri="{9D8B030D-6E8A-4147-A177-3AD203B41FA5}">
                      <a16:colId xmlns:a16="http://schemas.microsoft.com/office/drawing/2014/main" val="20001"/>
                    </a:ext>
                  </a:extLst>
                </a:gridCol>
                <a:gridCol w="3650654">
                  <a:extLst>
                    <a:ext uri="{9D8B030D-6E8A-4147-A177-3AD203B41FA5}">
                      <a16:colId xmlns:a16="http://schemas.microsoft.com/office/drawing/2014/main" val="20002"/>
                    </a:ext>
                  </a:extLst>
                </a:gridCol>
              </a:tblGrid>
              <a:tr h="370840">
                <a:tc>
                  <a:txBody>
                    <a:bodyPr/>
                    <a:lstStyle/>
                    <a:p>
                      <a:endParaRPr lang="en-US" sz="1100" dirty="0"/>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FAP-S311/313C</a:t>
                      </a: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FAP-S321/323C</a:t>
                      </a:r>
                    </a:p>
                  </a:txBody>
                  <a:tcPr marL="121888" marR="121888" anchor="ctr">
                    <a:solidFill>
                      <a:schemeClr val="accent6"/>
                    </a:solidFill>
                  </a:tcPr>
                </a:tc>
                <a:extLst>
                  <a:ext uri="{0D108BD9-81ED-4DB2-BD59-A6C34878D82A}">
                    <a16:rowId xmlns:a16="http://schemas.microsoft.com/office/drawing/2014/main" val="10000"/>
                  </a:ext>
                </a:extLst>
              </a:tr>
              <a:tr h="370840">
                <a:tc>
                  <a:txBody>
                    <a:bodyPr/>
                    <a:lstStyle/>
                    <a:p>
                      <a:r>
                        <a:rPr lang="en-US" sz="1200" dirty="0"/>
                        <a:t>Form Factor</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Smoke Detector Form Factor</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a:ln>
                            <a:noFill/>
                          </a:ln>
                          <a:effectLst/>
                        </a:rPr>
                        <a:t>Smoke </a:t>
                      </a:r>
                      <a:r>
                        <a:rPr kumimoji="0" lang="de-DE" sz="1200" u="none" strike="noStrike" cap="none" normalizeH="0" baseline="0" dirty="0" err="1">
                          <a:ln>
                            <a:noFill/>
                          </a:ln>
                          <a:effectLst/>
                        </a:rPr>
                        <a:t>Detector</a:t>
                      </a:r>
                      <a:r>
                        <a:rPr kumimoji="0" lang="de-DE" sz="1200" u="none" strike="noStrike" cap="none" normalizeH="0" baseline="0" dirty="0">
                          <a:ln>
                            <a:noFill/>
                          </a:ln>
                          <a:effectLst/>
                        </a:rPr>
                        <a:t> Form </a:t>
                      </a:r>
                      <a:r>
                        <a:rPr kumimoji="0" lang="de-DE" sz="1200" u="none" strike="noStrike" cap="none" normalizeH="0" baseline="0" dirty="0" err="1">
                          <a:ln>
                            <a:noFill/>
                          </a:ln>
                          <a:effectLst/>
                        </a:rPr>
                        <a:t>Factor</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1"/>
                  </a:ext>
                </a:extLst>
              </a:tr>
              <a:tr h="299967">
                <a:tc>
                  <a:txBody>
                    <a:bodyPr/>
                    <a:lstStyle/>
                    <a:p>
                      <a:r>
                        <a:rPr lang="fr-FR" sz="1200" dirty="0"/>
                        <a:t>Rx / </a:t>
                      </a:r>
                      <a:r>
                        <a:rPr lang="fr-FR" sz="1200" dirty="0" err="1"/>
                        <a:t>Tx</a:t>
                      </a:r>
                      <a:endParaRPr lang="fr-FR" sz="1200" b="1" dirty="0">
                        <a:solidFill>
                          <a:srgbClr val="FFFFFF"/>
                        </a:solidFill>
                        <a:latin typeface="Arial"/>
                        <a:cs typeface="Arial"/>
                      </a:endParaRPr>
                    </a:p>
                  </a:txBody>
                  <a:tcPr marL="121888" marR="121888" anchor="ctr"/>
                </a:tc>
                <a:tc>
                  <a:txBody>
                    <a:bodyPr/>
                    <a:lstStyle/>
                    <a:p>
                      <a:pPr algn="ctr"/>
                      <a:r>
                        <a:rPr lang="en-US" sz="1200" dirty="0"/>
                        <a:t>3x3</a:t>
                      </a:r>
                      <a:endParaRPr lang="en-US" sz="1200" b="0" i="0" dirty="0">
                        <a:solidFill>
                          <a:srgbClr val="000000"/>
                        </a:solidFill>
                        <a:latin typeface="Arial"/>
                        <a:cs typeface="Arial"/>
                      </a:endParaRPr>
                    </a:p>
                  </a:txBody>
                  <a:tcPr marL="121888" marR="121888" anchor="ctr"/>
                </a:tc>
                <a:tc>
                  <a:txBody>
                    <a:bodyPr/>
                    <a:lstStyle/>
                    <a:p>
                      <a:pPr algn="ctr"/>
                      <a:r>
                        <a:rPr lang="en-US" sz="1200"/>
                        <a:t>3x3</a:t>
                      </a:r>
                      <a:endParaRPr lang="en-US" sz="1200" b="0" i="0" dirty="0">
                        <a:solidFill>
                          <a:srgbClr val="000000"/>
                        </a:solidFill>
                        <a:latin typeface="Arial"/>
                        <a:cs typeface="Arial"/>
                      </a:endParaRPr>
                    </a:p>
                  </a:txBody>
                  <a:tcPr marL="121888" marR="121888" anchor="ctr"/>
                </a:tc>
                <a:extLst>
                  <a:ext uri="{0D108BD9-81ED-4DB2-BD59-A6C34878D82A}">
                    <a16:rowId xmlns:a16="http://schemas.microsoft.com/office/drawing/2014/main" val="10002"/>
                  </a:ext>
                </a:extLst>
              </a:tr>
              <a:tr h="640080">
                <a:tc>
                  <a:txBody>
                    <a:bodyPr/>
                    <a:lstStyle/>
                    <a:p>
                      <a:r>
                        <a:rPr lang="en-US" sz="1200" dirty="0"/>
                        <a:t>Radio 1</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2.4/5GHz b/g/n (450 Mbps)</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(1300 Mbps) </a:t>
                      </a:r>
                      <a:endParaRPr kumimoji="0" lang="en-US" sz="1200" b="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a:ln>
                            <a:noFill/>
                          </a:ln>
                          <a:effectLst/>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a:ln>
                            <a:noFill/>
                          </a:ln>
                          <a:effectLst/>
                        </a:rPr>
                        <a:t>(1300 Mbps) </a:t>
                      </a:r>
                      <a:endParaRPr kumimoji="0" lang="en-US" sz="1200" b="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3"/>
                  </a:ext>
                </a:extLst>
              </a:tr>
              <a:tr h="457200">
                <a:tc>
                  <a:txBody>
                    <a:bodyPr/>
                    <a:lstStyle/>
                    <a:p>
                      <a:r>
                        <a:rPr lang="en-US" sz="1200" dirty="0"/>
                        <a:t>Radio 2</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kumimoji="0" lang="en-US" sz="1200" b="0" u="none" strike="noStrike" cap="none" normalizeH="0" baseline="0" dirty="0">
                        <a:ln>
                          <a:noFill/>
                        </a:ln>
                        <a:solidFill>
                          <a:srgbClr val="000000"/>
                        </a:solidFill>
                        <a:effectLst/>
                        <a:latin typeface="Arial"/>
                        <a:cs typeface="Arial"/>
                      </a:endParaRPr>
                    </a:p>
                  </a:txBody>
                  <a:tcPr marL="121888" marR="121888" anchor="ctr"/>
                </a:tc>
                <a:tc>
                  <a:txBody>
                    <a:bodyPr/>
                    <a:lstStyle/>
                    <a:p>
                      <a:pPr algn="ctr"/>
                      <a:r>
                        <a:rPr kumimoji="0" lang="en-US" sz="1200" u="none" strike="noStrike" cap="none" normalizeH="0" baseline="0" dirty="0">
                          <a:ln>
                            <a:noFill/>
                          </a:ln>
                          <a:effectLst/>
                        </a:rPr>
                        <a:t>2.4 GHz b/g/n</a:t>
                      </a:r>
                    </a:p>
                    <a:p>
                      <a:pPr algn="ctr"/>
                      <a:r>
                        <a:rPr kumimoji="0" lang="en-US" sz="1200" u="none" strike="noStrike" cap="none" normalizeH="0" baseline="0" dirty="0">
                          <a:ln>
                            <a:noFill/>
                          </a:ln>
                          <a:effectLst/>
                        </a:rPr>
                        <a:t>(450 Mbps)</a:t>
                      </a:r>
                      <a:endParaRPr kumimoji="0" lang="en-US" sz="1200" b="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4"/>
                  </a:ext>
                </a:extLst>
              </a:tr>
              <a:tr h="370840">
                <a:tc>
                  <a:txBody>
                    <a:bodyPr/>
                    <a:lstStyle/>
                    <a:p>
                      <a:r>
                        <a:rPr lang="en-US" sz="1200" dirty="0" err="1"/>
                        <a:t>PoE</a:t>
                      </a:r>
                      <a:endParaRPr lang="en-US" sz="12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solidFill>
                          <a:srgbClr val="000000"/>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a:ln>
                            <a:noFill/>
                          </a:ln>
                          <a:effectLst/>
                        </a:rPr>
                        <a:t>802.3af</a:t>
                      </a:r>
                      <a:endParaRPr lang="en-US" sz="1200" b="0" i="0" dirty="0">
                        <a:solidFill>
                          <a:srgbClr val="000000"/>
                        </a:solidFill>
                        <a:latin typeface="Arial"/>
                        <a:cs typeface="Arial"/>
                      </a:endParaRPr>
                    </a:p>
                  </a:txBody>
                  <a:tcPr marL="121888" marR="121888" anchor="ctr"/>
                </a:tc>
                <a:extLst>
                  <a:ext uri="{0D108BD9-81ED-4DB2-BD59-A6C34878D82A}">
                    <a16:rowId xmlns:a16="http://schemas.microsoft.com/office/drawing/2014/main" val="10005"/>
                  </a:ext>
                </a:extLst>
              </a:tr>
              <a:tr h="457200">
                <a:tc>
                  <a:txBody>
                    <a:bodyPr/>
                    <a:lstStyle/>
                    <a:p>
                      <a:r>
                        <a:rPr lang="en-US" sz="1200" dirty="0"/>
                        <a:t>Antennas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313C: 3 external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rPr>
                        <a:t>313C: 3 external</a:t>
                      </a:r>
                      <a:endParaRPr kumimoji="0" lang="en-GB"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6"/>
                  </a:ext>
                </a:extLst>
              </a:tr>
              <a:tr h="370840">
                <a:tc>
                  <a:txBody>
                    <a:bodyPr/>
                    <a:lstStyle/>
                    <a:p>
                      <a:r>
                        <a:rPr lang="en-US" sz="1200" dirty="0"/>
                        <a:t>Ethernet Interfaces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 x GE RJ45</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a:ln>
                            <a:noFill/>
                          </a:ln>
                          <a:effectLst/>
                        </a:rPr>
                        <a:t>1 x GE RJ45</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7"/>
                  </a:ext>
                </a:extLst>
              </a:tr>
              <a:tr h="370840">
                <a:tc>
                  <a:txBody>
                    <a:bodyPr/>
                    <a:lstStyle/>
                    <a:p>
                      <a:r>
                        <a:rPr lang="en-US" sz="1200" dirty="0"/>
                        <a:t>USB</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Yes</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a:ln>
                            <a:noFill/>
                          </a:ln>
                          <a:effectLst/>
                        </a:rPr>
                        <a:t>Yes</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8"/>
                  </a:ext>
                </a:extLst>
              </a:tr>
              <a:tr h="370840">
                <a:tc>
                  <a:txBody>
                    <a:bodyPr/>
                    <a:lstStyle/>
                    <a:p>
                      <a:r>
                        <a:rPr lang="en-US" sz="1200" dirty="0"/>
                        <a:t>Management</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FortiCloud</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FortiCloud</a:t>
                      </a:r>
                      <a:endParaRPr kumimoji="0" lang="en-US" sz="1200" b="0" i="0" u="none" strike="noStrike" cap="none" normalizeH="0" baseline="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253344132"/>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FortiAP C220C/C225C</a:t>
            </a:r>
          </a:p>
        </p:txBody>
      </p:sp>
      <p:graphicFrame>
        <p:nvGraphicFramePr>
          <p:cNvPr id="5" name="Content Placeholder 4"/>
          <p:cNvGraphicFramePr>
            <a:graphicFrameLocks/>
          </p:cNvGraphicFramePr>
          <p:nvPr>
            <p:extLst>
              <p:ext uri="{D42A27DB-BD31-4B8C-83A1-F6EECF244321}">
                <p14:modId xmlns:p14="http://schemas.microsoft.com/office/powerpoint/2010/main" val="4051463750"/>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FAP-C220C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FAP-C225C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Basic </a:t>
                      </a:r>
                      <a:r>
                        <a:rPr lang="en-US" sz="1200" b="0" dirty="0"/>
                        <a:t>cloud-managed Indoor AP</a:t>
                      </a:r>
                      <a:r>
                        <a:rPr kumimoji="0" lang="en-GB" sz="1200" b="0" i="0" u="none" strike="noStrike" cap="none" normalizeH="0" baseline="0" dirty="0">
                          <a:ln>
                            <a:noFill/>
                          </a:ln>
                          <a:solidFill>
                            <a:srgbClr val="000000"/>
                          </a:solidFill>
                          <a:effectLst/>
                          <a:latin typeface="+mn-lt"/>
                        </a:rPr>
                        <a:t> </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rPr>
                        <a:t>Basic </a:t>
                      </a:r>
                      <a:r>
                        <a:rPr lang="en-US" sz="1200" b="0" dirty="0"/>
                        <a:t>cloud-managed Indoor AP</a:t>
                      </a:r>
                      <a:r>
                        <a:rPr kumimoji="0" lang="en-GB" sz="1200" b="0" i="0" u="none" strike="noStrike" cap="none" normalizeH="0" baseline="0" dirty="0">
                          <a:ln>
                            <a:noFill/>
                          </a:ln>
                          <a:solidFill>
                            <a:srgbClr val="000000"/>
                          </a:solidFill>
                          <a:effectLst/>
                          <a:latin typeface="+mn-lt"/>
                        </a:rPr>
                        <a:t> </a:t>
                      </a: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 Internal </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1200" u="none" strike="noStrike" cap="none" normalizeH="0" baseline="0" dirty="0">
                          <a:ln>
                            <a:noFill/>
                          </a:ln>
                          <a:effectLst/>
                        </a:rPr>
                        <a:t>4External</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b="0" u="none" strike="noStrike" cap="none" normalizeH="0" baseline="0" dirty="0">
                          <a:ln>
                            <a:noFill/>
                          </a:ln>
                          <a:solidFill>
                            <a:srgbClr val="000000"/>
                          </a:solidFill>
                          <a:effectLst/>
                          <a:latin typeface="+mn-lt"/>
                          <a:cs typeface="Arial"/>
                        </a:rPr>
                        <a:t>5GHz </a:t>
                      </a:r>
                      <a:r>
                        <a:rPr kumimoji="0" lang="fi-FI" sz="1200" b="0" u="none" strike="noStrike" cap="none" normalizeH="0" baseline="0" dirty="0" err="1">
                          <a:ln>
                            <a:noFill/>
                          </a:ln>
                          <a:solidFill>
                            <a:srgbClr val="000000"/>
                          </a:solidFill>
                          <a:effectLst/>
                          <a:latin typeface="+mn-lt"/>
                          <a:cs typeface="Arial"/>
                        </a:rPr>
                        <a:t>a/n/ac</a:t>
                      </a:r>
                      <a:r>
                        <a:rPr kumimoji="0" lang="fi-FI" sz="1200" b="0" u="none" strike="noStrike" cap="none" normalizeH="0" baseline="0" dirty="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b="0" u="none" strike="noStrike" cap="none" normalizeH="0" baseline="0" dirty="0">
                          <a:ln>
                            <a:noFill/>
                          </a:ln>
                          <a:solidFill>
                            <a:srgbClr val="000000"/>
                          </a:solidFill>
                          <a:effectLst/>
                          <a:latin typeface="+mn-lt"/>
                          <a:cs typeface="Arial"/>
                        </a:rPr>
                        <a:t>(867 </a:t>
                      </a:r>
                      <a:r>
                        <a:rPr kumimoji="0" lang="fi-FI" sz="1200" b="0" u="none" strike="noStrike" cap="none" normalizeH="0" baseline="0" dirty="0" err="1">
                          <a:ln>
                            <a:noFill/>
                          </a:ln>
                          <a:solidFill>
                            <a:srgbClr val="000000"/>
                          </a:solidFill>
                          <a:effectLst/>
                          <a:latin typeface="+mn-lt"/>
                          <a:cs typeface="Arial"/>
                        </a:rPr>
                        <a:t>Mbps</a:t>
                      </a:r>
                      <a:r>
                        <a:rPr kumimoji="0" lang="fi-FI" sz="1200" b="0" u="none" strike="noStrike" cap="none" normalizeH="0" baseline="0" dirty="0">
                          <a:ln>
                            <a:noFill/>
                          </a:ln>
                          <a:solidFill>
                            <a:srgbClr val="000000"/>
                          </a:solidFill>
                          <a:effectLst/>
                          <a:latin typeface="+mn-lt"/>
                          <a:cs typeface="Arial"/>
                        </a:rPr>
                        <a:t>)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b="0" u="none" strike="noStrike" cap="none" normalizeH="0" baseline="0" dirty="0">
                          <a:ln>
                            <a:noFill/>
                          </a:ln>
                          <a:solidFill>
                            <a:srgbClr val="000000"/>
                          </a:solidFill>
                          <a:effectLst/>
                          <a:latin typeface="+mn-lt"/>
                          <a:cs typeface="Arial"/>
                        </a:rPr>
                        <a:t>5GHz </a:t>
                      </a:r>
                      <a:r>
                        <a:rPr kumimoji="0" lang="fi-FI" sz="1200" b="0" u="none" strike="noStrike" cap="none" normalizeH="0" baseline="0" dirty="0" err="1">
                          <a:ln>
                            <a:noFill/>
                          </a:ln>
                          <a:solidFill>
                            <a:srgbClr val="000000"/>
                          </a:solidFill>
                          <a:effectLst/>
                          <a:latin typeface="+mn-lt"/>
                          <a:cs typeface="Arial"/>
                        </a:rPr>
                        <a:t>a/n/ac</a:t>
                      </a:r>
                      <a:r>
                        <a:rPr kumimoji="0" lang="fi-FI" sz="1200" b="0" u="none" strike="noStrike" cap="none" normalizeH="0" baseline="0" dirty="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1200" b="0" u="none" strike="noStrike" cap="none" normalizeH="0" baseline="0" dirty="0">
                          <a:ln>
                            <a:noFill/>
                          </a:ln>
                          <a:solidFill>
                            <a:srgbClr val="000000"/>
                          </a:solidFill>
                          <a:effectLst/>
                          <a:latin typeface="+mn-lt"/>
                          <a:cs typeface="Arial"/>
                        </a:rPr>
                        <a:t>(867 </a:t>
                      </a:r>
                      <a:r>
                        <a:rPr kumimoji="0" lang="fi-FI" sz="1200" b="0" u="none" strike="noStrike" cap="none" normalizeH="0" baseline="0" dirty="0" err="1">
                          <a:ln>
                            <a:noFill/>
                          </a:ln>
                          <a:solidFill>
                            <a:srgbClr val="000000"/>
                          </a:solidFill>
                          <a:effectLst/>
                          <a:latin typeface="+mn-lt"/>
                          <a:cs typeface="Arial"/>
                        </a:rPr>
                        <a:t>Mbps</a:t>
                      </a:r>
                      <a:r>
                        <a:rPr kumimoji="0" lang="fi-FI" sz="1200" b="0" u="none" strike="noStrike" cap="none" normalizeH="0" baseline="0" dirty="0">
                          <a:ln>
                            <a:noFill/>
                          </a:ln>
                          <a:solidFill>
                            <a:srgbClr val="000000"/>
                          </a:solidFill>
                          <a:effectLst/>
                          <a:latin typeface="+mn-lt"/>
                          <a:cs typeface="Arial"/>
                        </a:rPr>
                        <a:t>)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effectLst/>
                          <a:latin typeface="+mn-lt"/>
                        </a:rPr>
                        <a:t>(300 Mbps)</a:t>
                      </a:r>
                      <a:endParaRPr kumimoji="0" lang="en-US" sz="1200" u="none" strike="noStrike" cap="none" normalizeH="0" baseline="0" dirty="0">
                        <a:ln>
                          <a:noFill/>
                        </a:ln>
                        <a:effectLs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effectLst/>
                          <a:latin typeface="+mn-lt"/>
                        </a:rPr>
                        <a:t>(300 Mbps)</a:t>
                      </a:r>
                      <a:endParaRPr kumimoji="0" lang="en-US" sz="1200" u="none" strike="noStrike" cap="none" normalizeH="0" baseline="0" dirty="0">
                        <a:ln>
                          <a:noFill/>
                        </a:ln>
                        <a:effectLs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802.3af</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1200" u="none" strike="noStrike" cap="none" normalizeH="0" baseline="0" dirty="0">
                          <a:ln>
                            <a:noFill/>
                          </a:ln>
                          <a:effectLst/>
                        </a:rPr>
                        <a:t>802.3af</a:t>
                      </a:r>
                      <a:endParaRPr lang="en-US" sz="12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6" name="Picture 5" descr="Feature-icons-v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6557" y="3086400"/>
            <a:ext cx="495375" cy="729600"/>
          </a:xfrm>
          <a:prstGeom prst="rect">
            <a:avLst/>
          </a:prstGeom>
        </p:spPr>
      </p:pic>
      <p:cxnSp>
        <p:nvCxnSpPr>
          <p:cNvPr id="7" name="Straight Connector 6"/>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9" name="Rectangle 47"/>
          <p:cNvSpPr>
            <a:spLocks noChangeArrowheads="1"/>
          </p:cNvSpPr>
          <p:nvPr/>
        </p:nvSpPr>
        <p:spPr bwMode="auto">
          <a:xfrm>
            <a:off x="2667908" y="3360001"/>
            <a:ext cx="4142680"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dirty="0"/>
              <a:t>2 x GE RJ45 Interface</a:t>
            </a:r>
          </a:p>
          <a:p>
            <a:pPr defTabSz="1218959">
              <a:spcBef>
                <a:spcPct val="20000"/>
              </a:spcBef>
              <a:buClr>
                <a:schemeClr val="accent6"/>
              </a:buClr>
            </a:pPr>
            <a:endParaRPr lang="en-US" sz="1300" dirty="0"/>
          </a:p>
        </p:txBody>
      </p:sp>
      <p:sp>
        <p:nvSpPr>
          <p:cNvPr id="10" name="Rectangle 47"/>
          <p:cNvSpPr>
            <a:spLocks noChangeArrowheads="1"/>
          </p:cNvSpPr>
          <p:nvPr/>
        </p:nvSpPr>
        <p:spPr bwMode="auto">
          <a:xfrm>
            <a:off x="7501617" y="3360001"/>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dirty="0"/>
              <a:t>2 x GE RJ45 Interface</a:t>
            </a:r>
          </a:p>
        </p:txBody>
      </p:sp>
      <p:pic>
        <p:nvPicPr>
          <p:cNvPr id="11" name="Picture 10" descr="Feature-icons-v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9520" y="3086400"/>
            <a:ext cx="495375" cy="729600"/>
          </a:xfrm>
          <a:prstGeom prst="rect">
            <a:avLst/>
          </a:prstGeom>
        </p:spPr>
      </p:pic>
      <p:pic>
        <p:nvPicPr>
          <p:cNvPr id="12" name="Picture 11" descr="FAP-C220C-0902-1-small-2.pn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3906577" y="1893407"/>
            <a:ext cx="1543559" cy="1082853"/>
          </a:xfrm>
          <a:prstGeom prst="rect">
            <a:avLst/>
          </a:prstGeom>
        </p:spPr>
      </p:pic>
    </p:spTree>
    <p:extLst>
      <p:ext uri="{BB962C8B-B14F-4D97-AF65-F5344CB8AC3E}">
        <p14:creationId xmlns:p14="http://schemas.microsoft.com/office/powerpoint/2010/main" val="2264760022"/>
      </p:ext>
    </p:extLst>
  </p:cSld>
  <p:clrMapOvr>
    <a:masterClrMapping/>
  </p:clrMapOvr>
  <p:transitio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C-Series</a:t>
            </a:r>
          </a:p>
        </p:txBody>
      </p:sp>
      <p:graphicFrame>
        <p:nvGraphicFramePr>
          <p:cNvPr id="3" name="Table 2"/>
          <p:cNvGraphicFramePr>
            <a:graphicFrameLocks noGrp="1"/>
          </p:cNvGraphicFramePr>
          <p:nvPr>
            <p:extLst>
              <p:ext uri="{D42A27DB-BD31-4B8C-83A1-F6EECF244321}">
                <p14:modId xmlns:p14="http://schemas.microsoft.com/office/powerpoint/2010/main" val="2792071790"/>
              </p:ext>
            </p:extLst>
          </p:nvPr>
        </p:nvGraphicFramePr>
        <p:xfrm>
          <a:off x="335914" y="1200002"/>
          <a:ext cx="11516999" cy="4003287"/>
        </p:xfrm>
        <a:graphic>
          <a:graphicData uri="http://schemas.openxmlformats.org/drawingml/2006/table">
            <a:tbl>
              <a:tblPr firstRow="1" firstCol="1" bandRow="1">
                <a:tableStyleId>{5202B0CA-FC54-4496-8BCA-5EF66A818D29}</a:tableStyleId>
              </a:tblPr>
              <a:tblGrid>
                <a:gridCol w="4215691">
                  <a:extLst>
                    <a:ext uri="{9D8B030D-6E8A-4147-A177-3AD203B41FA5}">
                      <a16:colId xmlns:a16="http://schemas.microsoft.com/office/drawing/2014/main" val="20000"/>
                    </a:ext>
                  </a:extLst>
                </a:gridCol>
                <a:gridCol w="3650654">
                  <a:extLst>
                    <a:ext uri="{9D8B030D-6E8A-4147-A177-3AD203B41FA5}">
                      <a16:colId xmlns:a16="http://schemas.microsoft.com/office/drawing/2014/main" val="20001"/>
                    </a:ext>
                  </a:extLst>
                </a:gridCol>
                <a:gridCol w="3650654">
                  <a:extLst>
                    <a:ext uri="{9D8B030D-6E8A-4147-A177-3AD203B41FA5}">
                      <a16:colId xmlns:a16="http://schemas.microsoft.com/office/drawing/2014/main" val="20002"/>
                    </a:ext>
                  </a:extLst>
                </a:gridCol>
              </a:tblGrid>
              <a:tr h="370840">
                <a:tc>
                  <a:txBody>
                    <a:bodyPr/>
                    <a:lstStyle/>
                    <a:p>
                      <a:endParaRPr lang="en-US" sz="1100" dirty="0"/>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FAP-C220C</a:t>
                      </a: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FAP-C225C</a:t>
                      </a:r>
                    </a:p>
                  </a:txBody>
                  <a:tcPr marL="121888" marR="121888" anchor="ctr">
                    <a:solidFill>
                      <a:schemeClr val="accent6"/>
                    </a:solidFill>
                  </a:tcPr>
                </a:tc>
                <a:extLst>
                  <a:ext uri="{0D108BD9-81ED-4DB2-BD59-A6C34878D82A}">
                    <a16:rowId xmlns:a16="http://schemas.microsoft.com/office/drawing/2014/main" val="10000"/>
                  </a:ext>
                </a:extLst>
              </a:tr>
              <a:tr h="370840">
                <a:tc>
                  <a:txBody>
                    <a:bodyPr/>
                    <a:lstStyle/>
                    <a:p>
                      <a:r>
                        <a:rPr lang="en-US" sz="1200" dirty="0"/>
                        <a:t>Form Factor</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err="1">
                          <a:ln>
                            <a:noFill/>
                          </a:ln>
                          <a:effectLst/>
                        </a:rPr>
                        <a:t>Indoor</a:t>
                      </a:r>
                      <a:r>
                        <a:rPr kumimoji="0" lang="de-DE" sz="1200" u="none" strike="noStrike" cap="none" normalizeH="0" baseline="0" dirty="0">
                          <a:ln>
                            <a:noFill/>
                          </a:ln>
                          <a:effectLst/>
                        </a:rPr>
                        <a:t>, </a:t>
                      </a:r>
                      <a:r>
                        <a:rPr kumimoji="0" lang="de-DE" sz="1200" u="none" strike="noStrike" cap="none" normalizeH="0" baseline="0" dirty="0" err="1">
                          <a:ln>
                            <a:noFill/>
                          </a:ln>
                          <a:effectLst/>
                        </a:rPr>
                        <a:t>rectangular</a:t>
                      </a:r>
                      <a:endParaRPr kumimoji="0" lang="de-DE" sz="1200" b="0" u="none" strike="noStrike" cap="none" normalizeH="0" baseline="0" dirty="0">
                        <a:ln>
                          <a:noFill/>
                        </a:ln>
                        <a:solidFill>
                          <a:srgbClr val="000000"/>
                        </a:solidFill>
                        <a:effectLst/>
                        <a:latin typeface="+mn-lt"/>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200" u="none" strike="noStrike" cap="none" normalizeH="0" baseline="0" dirty="0" err="1">
                          <a:ln>
                            <a:noFill/>
                          </a:ln>
                          <a:effectLst/>
                        </a:rPr>
                        <a:t>Indoor</a:t>
                      </a:r>
                      <a:r>
                        <a:rPr kumimoji="0" lang="de-DE" sz="1200" u="none" strike="noStrike" cap="none" normalizeH="0" baseline="0" dirty="0">
                          <a:ln>
                            <a:noFill/>
                          </a:ln>
                          <a:effectLst/>
                        </a:rPr>
                        <a:t>, </a:t>
                      </a:r>
                      <a:r>
                        <a:rPr kumimoji="0" lang="de-DE" sz="1200" u="none" strike="noStrike" cap="none" normalizeH="0" baseline="0" dirty="0" err="1">
                          <a:ln>
                            <a:noFill/>
                          </a:ln>
                          <a:effectLst/>
                        </a:rPr>
                        <a:t>rectangular</a:t>
                      </a:r>
                      <a:endParaRPr kumimoji="0" lang="de-DE" sz="1200" b="0" u="none" strike="noStrike" cap="none" normalizeH="0" baseline="0" dirty="0">
                        <a:ln>
                          <a:noFill/>
                        </a:ln>
                        <a:solidFill>
                          <a:srgbClr val="000000"/>
                        </a:solidFill>
                        <a:effectLst/>
                        <a:latin typeface="+mn-lt"/>
                        <a:cs typeface="Arial"/>
                      </a:endParaRPr>
                    </a:p>
                  </a:txBody>
                  <a:tcPr marL="121888" marR="121888" anchor="ctr"/>
                </a:tc>
                <a:extLst>
                  <a:ext uri="{0D108BD9-81ED-4DB2-BD59-A6C34878D82A}">
                    <a16:rowId xmlns:a16="http://schemas.microsoft.com/office/drawing/2014/main" val="10001"/>
                  </a:ext>
                </a:extLst>
              </a:tr>
              <a:tr h="299967">
                <a:tc>
                  <a:txBody>
                    <a:bodyPr/>
                    <a:lstStyle/>
                    <a:p>
                      <a:r>
                        <a:rPr lang="fr-FR" sz="1200" dirty="0"/>
                        <a:t>Rx / </a:t>
                      </a:r>
                      <a:r>
                        <a:rPr lang="fr-FR" sz="1200" dirty="0" err="1"/>
                        <a:t>Tx</a:t>
                      </a:r>
                      <a:endParaRPr lang="fr-FR" sz="1200" b="1" dirty="0">
                        <a:solidFill>
                          <a:srgbClr val="FFFFFF"/>
                        </a:solidFill>
                        <a:latin typeface="Arial"/>
                        <a:cs typeface="Arial"/>
                      </a:endParaRPr>
                    </a:p>
                  </a:txBody>
                  <a:tcPr marL="121888" marR="121888" anchor="ctr"/>
                </a:tc>
                <a:tc>
                  <a:txBody>
                    <a:bodyPr/>
                    <a:lstStyle/>
                    <a:p>
                      <a:pPr algn="ctr"/>
                      <a:r>
                        <a:rPr lang="en-US" sz="1200" noProof="0" dirty="0"/>
                        <a:t>2x2</a:t>
                      </a:r>
                      <a:endParaRPr lang="en-US" sz="1200" b="0" i="0" noProof="0" dirty="0">
                        <a:solidFill>
                          <a:srgbClr val="000000"/>
                        </a:solidFill>
                        <a:latin typeface="Arial"/>
                        <a:cs typeface="Arial"/>
                      </a:endParaRPr>
                    </a:p>
                  </a:txBody>
                  <a:tcPr marL="121888" marR="121888" anchor="ctr"/>
                </a:tc>
                <a:tc>
                  <a:txBody>
                    <a:bodyPr/>
                    <a:lstStyle/>
                    <a:p>
                      <a:pPr algn="ctr"/>
                      <a:r>
                        <a:rPr lang="en-US" sz="1200" noProof="0" dirty="0"/>
                        <a:t>2x2</a:t>
                      </a:r>
                      <a:endParaRPr lang="en-US" sz="1200" b="0" i="0" noProof="0" dirty="0">
                        <a:solidFill>
                          <a:srgbClr val="000000"/>
                        </a:solidFill>
                        <a:latin typeface="Arial"/>
                        <a:cs typeface="Arial"/>
                      </a:endParaRPr>
                    </a:p>
                  </a:txBody>
                  <a:tcPr marL="121888" marR="121888" anchor="ctr"/>
                </a:tc>
                <a:extLst>
                  <a:ext uri="{0D108BD9-81ED-4DB2-BD59-A6C34878D82A}">
                    <a16:rowId xmlns:a16="http://schemas.microsoft.com/office/drawing/2014/main" val="10002"/>
                  </a:ext>
                </a:extLst>
              </a:tr>
              <a:tr h="594360">
                <a:tc>
                  <a:txBody>
                    <a:bodyPr/>
                    <a:lstStyle/>
                    <a:p>
                      <a:r>
                        <a:rPr lang="en-US" sz="1200" dirty="0"/>
                        <a:t>Radio 1</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(867 Mbps) </a:t>
                      </a:r>
                      <a:endParaRPr kumimoji="0" lang="en-US" sz="1200" b="0" u="none" strike="noStrike" cap="none" normalizeH="0" baseline="0" noProof="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noProof="0" dirty="0">
                          <a:ln>
                            <a:noFill/>
                          </a:ln>
                          <a:effectLst/>
                        </a:rPr>
                        <a:t>(867 Mbps)</a:t>
                      </a:r>
                      <a:endParaRPr kumimoji="0" lang="en-US" sz="1200" b="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3"/>
                  </a:ext>
                </a:extLst>
              </a:tr>
              <a:tr h="457200">
                <a:tc>
                  <a:txBody>
                    <a:bodyPr/>
                    <a:lstStyle/>
                    <a:p>
                      <a:r>
                        <a:rPr lang="en-US" sz="1200" dirty="0"/>
                        <a:t>Radio 2</a:t>
                      </a:r>
                      <a:endParaRPr lang="en-US" sz="1200" b="1" dirty="0">
                        <a:solidFill>
                          <a:srgbClr val="FFFFFF"/>
                        </a:solidFill>
                        <a:latin typeface="Arial"/>
                        <a:cs typeface="Arial"/>
                      </a:endParaRPr>
                    </a:p>
                  </a:txBody>
                  <a:tcPr marL="121888" marR="121888" anchor="ctr"/>
                </a:tc>
                <a:tc>
                  <a:txBody>
                    <a:bodyPr/>
                    <a:lstStyle/>
                    <a:p>
                      <a:pPr algn="ctr"/>
                      <a:r>
                        <a:rPr kumimoji="0" lang="en-US" sz="1200" u="none" strike="noStrike" cap="none" normalizeH="0" baseline="0" noProof="0" dirty="0">
                          <a:ln>
                            <a:noFill/>
                          </a:ln>
                          <a:effectLst/>
                        </a:rPr>
                        <a:t>2.4 GHz b/g/n</a:t>
                      </a:r>
                    </a:p>
                    <a:p>
                      <a:pPr algn="ctr"/>
                      <a:r>
                        <a:rPr kumimoji="0" lang="en-US" sz="1200" u="none" strike="noStrike" cap="none" normalizeH="0" baseline="0" noProof="0" dirty="0">
                          <a:ln>
                            <a:noFill/>
                          </a:ln>
                          <a:effectLst/>
                        </a:rPr>
                        <a:t>(300 Mbps)</a:t>
                      </a:r>
                      <a:endParaRPr kumimoji="0" lang="en-US" sz="1200" b="0" u="none" strike="noStrike" cap="none" normalizeH="0" baseline="0" noProof="0" dirty="0">
                        <a:ln>
                          <a:noFill/>
                        </a:ln>
                        <a:solidFill>
                          <a:srgbClr val="000000"/>
                        </a:solidFill>
                        <a:effectLst/>
                        <a:latin typeface="Arial"/>
                        <a:cs typeface="Arial"/>
                      </a:endParaRPr>
                    </a:p>
                  </a:txBody>
                  <a:tcPr marL="121888" marR="121888" anchor="ctr"/>
                </a:tc>
                <a:tc>
                  <a:txBody>
                    <a:bodyPr/>
                    <a:lstStyle/>
                    <a:p>
                      <a:pPr algn="ctr"/>
                      <a:r>
                        <a:rPr kumimoji="0" lang="en-US" sz="1200" u="none" strike="noStrike" cap="none" normalizeH="0" baseline="0" noProof="0" dirty="0">
                          <a:ln>
                            <a:noFill/>
                          </a:ln>
                          <a:effectLst/>
                        </a:rPr>
                        <a:t>2.4 GHz b/g/n</a:t>
                      </a:r>
                    </a:p>
                    <a:p>
                      <a:pPr algn="ctr"/>
                      <a:r>
                        <a:rPr kumimoji="0" lang="en-US" sz="1200" u="none" strike="noStrike" cap="none" normalizeH="0" baseline="0" noProof="0" dirty="0">
                          <a:ln>
                            <a:noFill/>
                          </a:ln>
                          <a:effectLst/>
                        </a:rPr>
                        <a:t>(300 Mbps)</a:t>
                      </a:r>
                      <a:endParaRPr kumimoji="0" lang="en-US" sz="1200" b="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4"/>
                  </a:ext>
                </a:extLst>
              </a:tr>
              <a:tr h="370840">
                <a:tc>
                  <a:txBody>
                    <a:bodyPr/>
                    <a:lstStyle/>
                    <a:p>
                      <a:r>
                        <a:rPr lang="en-US" sz="1200" dirty="0" err="1"/>
                        <a:t>PoE</a:t>
                      </a:r>
                      <a:endParaRPr lang="en-US" sz="12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802.3af</a:t>
                      </a:r>
                      <a:endParaRPr lang="en-US" sz="1200" b="0" i="0" noProof="0" dirty="0">
                        <a:solidFill>
                          <a:srgbClr val="000000"/>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802.3af</a:t>
                      </a:r>
                      <a:endParaRPr lang="en-US" sz="1200" b="0" i="0" noProof="0" dirty="0">
                        <a:solidFill>
                          <a:srgbClr val="000000"/>
                        </a:solidFill>
                        <a:latin typeface="Arial"/>
                        <a:cs typeface="Arial"/>
                      </a:endParaRPr>
                    </a:p>
                  </a:txBody>
                  <a:tcPr marL="121888" marR="121888" anchor="ctr"/>
                </a:tc>
                <a:extLst>
                  <a:ext uri="{0D108BD9-81ED-4DB2-BD59-A6C34878D82A}">
                    <a16:rowId xmlns:a16="http://schemas.microsoft.com/office/drawing/2014/main" val="10005"/>
                  </a:ext>
                </a:extLst>
              </a:tr>
              <a:tr h="426720">
                <a:tc>
                  <a:txBody>
                    <a:bodyPr/>
                    <a:lstStyle/>
                    <a:p>
                      <a:r>
                        <a:rPr lang="en-US" sz="1200" dirty="0"/>
                        <a:t>Antennas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4 internal</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4 External</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6"/>
                  </a:ext>
                </a:extLst>
              </a:tr>
              <a:tr h="370840">
                <a:tc>
                  <a:txBody>
                    <a:bodyPr/>
                    <a:lstStyle/>
                    <a:p>
                      <a:r>
                        <a:rPr lang="en-US" sz="1200" dirty="0"/>
                        <a:t>Ethernet Interfaces</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2 x GE RJ45</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2 x GE RJ45</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7"/>
                  </a:ext>
                </a:extLst>
              </a:tr>
              <a:tr h="370840">
                <a:tc>
                  <a:txBody>
                    <a:bodyPr/>
                    <a:lstStyle/>
                    <a:p>
                      <a:r>
                        <a:rPr lang="en-US" sz="1200" dirty="0"/>
                        <a:t>USB</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a:ln>
                            <a:noFill/>
                          </a:ln>
                          <a:effectLst/>
                        </a:rPr>
                        <a:t>Yes</a:t>
                      </a:r>
                      <a:endParaRPr kumimoji="0" lang="en-US" sz="1200" b="0" i="0" u="none" strike="noStrike" cap="none" normalizeH="0" baseline="0" noProof="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Yes</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8"/>
                  </a:ext>
                </a:extLst>
              </a:tr>
              <a:tr h="370840">
                <a:tc>
                  <a:txBody>
                    <a:bodyPr/>
                    <a:lstStyle/>
                    <a:p>
                      <a:r>
                        <a:rPr lang="en-US" sz="1200" dirty="0"/>
                        <a:t>Management</a:t>
                      </a:r>
                      <a:endParaRPr lang="en-US" sz="12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a:ln>
                            <a:noFill/>
                          </a:ln>
                          <a:effectLst/>
                        </a:rPr>
                        <a:t>FortiCloud</a:t>
                      </a:r>
                      <a:endParaRPr kumimoji="0" lang="en-US" sz="1200" b="0" i="0" u="none" strike="noStrike" cap="none" normalizeH="0" baseline="0" noProof="0">
                        <a:ln>
                          <a:noFill/>
                        </a:ln>
                        <a:solidFill>
                          <a:srgbClr val="000000"/>
                        </a:solidFill>
                        <a:effectLst/>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noProof="0" dirty="0">
                          <a:ln>
                            <a:noFill/>
                          </a:ln>
                          <a:effectLst/>
                        </a:rPr>
                        <a:t>FortiCloud</a:t>
                      </a:r>
                      <a:endParaRPr kumimoji="0" lang="en-US" sz="1200" b="0" i="0" u="none" strike="noStrike" cap="none" normalizeH="0" baseline="0" noProof="0" dirty="0">
                        <a:ln>
                          <a:noFill/>
                        </a:ln>
                        <a:solidFill>
                          <a:srgbClr val="000000"/>
                        </a:solidFill>
                        <a:effectLst/>
                        <a:latin typeface="Arial"/>
                        <a:cs typeface="Arial"/>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820558588"/>
      </p:ext>
    </p:extLst>
  </p:cSld>
  <p:clrMapOvr>
    <a:masterClrMapping/>
  </p:clrMapOvr>
  <p:transitio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3" name="Table 2"/>
          <p:cNvGraphicFramePr>
            <a:graphicFrameLocks noGrp="1"/>
          </p:cNvGraphicFramePr>
          <p:nvPr>
            <p:extLst>
              <p:ext uri="{D42A27DB-BD31-4B8C-83A1-F6EECF244321}">
                <p14:modId xmlns:p14="http://schemas.microsoft.com/office/powerpoint/2010/main" val="1848678543"/>
              </p:ext>
            </p:extLst>
          </p:nvPr>
        </p:nvGraphicFramePr>
        <p:xfrm>
          <a:off x="406292" y="1200000"/>
          <a:ext cx="11304920" cy="4709560"/>
        </p:xfrm>
        <a:graphic>
          <a:graphicData uri="http://schemas.openxmlformats.org/drawingml/2006/table">
            <a:tbl>
              <a:tblPr firstRow="1" firstCol="1" bandRow="1">
                <a:tableStyleId>{5202B0CA-FC54-4496-8BCA-5EF66A818D29}</a:tableStyleId>
              </a:tblPr>
              <a:tblGrid>
                <a:gridCol w="1798454">
                  <a:extLst>
                    <a:ext uri="{9D8B030D-6E8A-4147-A177-3AD203B41FA5}">
                      <a16:colId xmlns:a16="http://schemas.microsoft.com/office/drawing/2014/main" val="20000"/>
                    </a:ext>
                  </a:extLst>
                </a:gridCol>
                <a:gridCol w="2004459">
                  <a:extLst>
                    <a:ext uri="{9D8B030D-6E8A-4147-A177-3AD203B41FA5}">
                      <a16:colId xmlns:a16="http://schemas.microsoft.com/office/drawing/2014/main" val="20001"/>
                    </a:ext>
                  </a:extLst>
                </a:gridCol>
                <a:gridCol w="2346874">
                  <a:extLst>
                    <a:ext uri="{9D8B030D-6E8A-4147-A177-3AD203B41FA5}">
                      <a16:colId xmlns:a16="http://schemas.microsoft.com/office/drawing/2014/main" val="20002"/>
                    </a:ext>
                  </a:extLst>
                </a:gridCol>
                <a:gridCol w="3850757">
                  <a:extLst>
                    <a:ext uri="{9D8B030D-6E8A-4147-A177-3AD203B41FA5}">
                      <a16:colId xmlns:a16="http://schemas.microsoft.com/office/drawing/2014/main" val="20003"/>
                    </a:ext>
                  </a:extLst>
                </a:gridCol>
                <a:gridCol w="1304376">
                  <a:extLst>
                    <a:ext uri="{9D8B030D-6E8A-4147-A177-3AD203B41FA5}">
                      <a16:colId xmlns:a16="http://schemas.microsoft.com/office/drawing/2014/main" val="20004"/>
                    </a:ext>
                  </a:extLst>
                </a:gridCol>
              </a:tblGrid>
              <a:tr h="550400">
                <a:tc>
                  <a:txBody>
                    <a:bodyPr/>
                    <a:lstStyle/>
                    <a:p>
                      <a:endParaRPr lang="en-US" sz="1500" dirty="0"/>
                    </a:p>
                  </a:txBody>
                  <a:tcPr marL="143963" marR="143963" marT="72000" marB="72000" anchor="ctr">
                    <a:solidFill>
                      <a:srgbClr val="A12D2D"/>
                    </a:solidFill>
                  </a:tcPr>
                </a:tc>
                <a:tc>
                  <a:txBody>
                    <a:bodyPr/>
                    <a:lstStyle/>
                    <a:p>
                      <a:pPr algn="ctr"/>
                      <a:r>
                        <a:rPr lang="en-US" sz="1300" dirty="0"/>
                        <a:t>Power Supply Type</a:t>
                      </a:r>
                    </a:p>
                  </a:txBody>
                  <a:tcPr marL="143963" marR="143963" marT="72000" marB="72000" anchor="ctr">
                    <a:solidFill>
                      <a:srgbClr val="A12D2D"/>
                    </a:solidFill>
                  </a:tcPr>
                </a:tc>
                <a:tc>
                  <a:txBody>
                    <a:bodyPr/>
                    <a:lstStyle/>
                    <a:p>
                      <a:pPr algn="ctr"/>
                      <a:r>
                        <a:rPr lang="en-US" sz="1300" dirty="0"/>
                        <a:t>Power supply shipped with unit</a:t>
                      </a:r>
                    </a:p>
                  </a:txBody>
                  <a:tcPr marL="143963" marR="143963" marT="72000" marB="72000" anchor="ctr">
                    <a:solidFill>
                      <a:srgbClr val="A12D2D"/>
                    </a:solidFill>
                  </a:tcPr>
                </a:tc>
                <a:tc>
                  <a:txBody>
                    <a:bodyPr/>
                    <a:lstStyle/>
                    <a:p>
                      <a:pPr algn="ctr"/>
                      <a:r>
                        <a:rPr lang="en-US" sz="1300" dirty="0"/>
                        <a:t>(Spare) Power supply order SKU</a:t>
                      </a:r>
                    </a:p>
                  </a:txBody>
                  <a:tcPr marL="143963" marR="143963" marT="72000" marB="72000" anchor="ctr">
                    <a:solidFill>
                      <a:srgbClr val="A12D2D"/>
                    </a:solidFill>
                  </a:tcPr>
                </a:tc>
                <a:tc>
                  <a:txBody>
                    <a:bodyPr/>
                    <a:lstStyle/>
                    <a:p>
                      <a:pPr algn="ctr"/>
                      <a:r>
                        <a:rPr lang="en-US" sz="1300" dirty="0"/>
                        <a:t>GPI-115</a:t>
                      </a:r>
                      <a:r>
                        <a:rPr lang="en-US" sz="1300" baseline="0" dirty="0"/>
                        <a:t> Support</a:t>
                      </a:r>
                      <a:endParaRPr lang="en-US" sz="1300" dirty="0"/>
                    </a:p>
                  </a:txBody>
                  <a:tcPr marL="143963" marR="143963" marT="72000" marB="72000" anchor="ctr">
                    <a:solidFill>
                      <a:srgbClr val="A12D2D"/>
                    </a:solidFill>
                  </a:tcPr>
                </a:tc>
                <a:extLst>
                  <a:ext uri="{0D108BD9-81ED-4DB2-BD59-A6C34878D82A}">
                    <a16:rowId xmlns:a16="http://schemas.microsoft.com/office/drawing/2014/main" val="10000"/>
                  </a:ext>
                </a:extLst>
              </a:tr>
              <a:tr h="479280">
                <a:tc>
                  <a:txBody>
                    <a:bodyPr/>
                    <a:lstStyle/>
                    <a:p>
                      <a:pPr algn="l" fontAlgn="ctr"/>
                      <a:r>
                        <a:rPr lang="x-none" sz="1200" u="none" strike="noStrike" dirty="0">
                          <a:effectLst/>
                        </a:rPr>
                        <a:t>FAP-11C</a:t>
                      </a:r>
                      <a:endParaRPr lang="x-none" sz="1200" b="1" i="0" u="none" strike="noStrike" dirty="0">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dirty="0">
                          <a:effectLst/>
                        </a:rPr>
                        <a:t>AC</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Yes - Integrated power supply</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N/A</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1"/>
                  </a:ext>
                </a:extLst>
              </a:tr>
              <a:tr h="370840">
                <a:tc>
                  <a:txBody>
                    <a:bodyPr/>
                    <a:lstStyle/>
                    <a:p>
                      <a:pPr algn="l" fontAlgn="ctr"/>
                      <a:r>
                        <a:rPr lang="x-none" sz="1200" u="none" strike="noStrike" dirty="0">
                          <a:effectLst/>
                        </a:rPr>
                        <a:t>FAP-14C</a:t>
                      </a:r>
                      <a:endParaRPr lang="x-none" sz="1200" b="1" i="0" u="none" strike="noStrike" dirty="0">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AC</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SP-FAP14C-PA-XX</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2"/>
                  </a:ext>
                </a:extLst>
              </a:tr>
              <a:tr h="370840">
                <a:tc>
                  <a:txBody>
                    <a:bodyPr/>
                    <a:lstStyle/>
                    <a:p>
                      <a:pPr algn="l" fontAlgn="ctr"/>
                      <a:r>
                        <a:rPr lang="x-none" sz="1200" u="none" strike="noStrike">
                          <a:effectLst/>
                        </a:rPr>
                        <a:t>FAP-21D</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dirty="0">
                          <a:effectLst/>
                        </a:rPr>
                        <a:t>AC</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 - USB powered</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N/A</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3"/>
                  </a:ext>
                </a:extLst>
              </a:tr>
              <a:tr h="370840">
                <a:tc>
                  <a:txBody>
                    <a:bodyPr/>
                    <a:lstStyle/>
                    <a:p>
                      <a:pPr algn="l" fontAlgn="ctr"/>
                      <a:r>
                        <a:rPr lang="x-none" sz="1200" u="none" strike="noStrike">
                          <a:effectLst/>
                        </a:rPr>
                        <a:t>FAP-24D</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SP-FG20C-PA-XX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4"/>
                  </a:ext>
                </a:extLst>
              </a:tr>
              <a:tr h="479280">
                <a:tc>
                  <a:txBody>
                    <a:bodyPr/>
                    <a:lstStyle/>
                    <a:p>
                      <a:pPr algn="l" fontAlgn="ctr"/>
                      <a:r>
                        <a:rPr lang="x-none" sz="1200" u="none" strike="noStrike">
                          <a:effectLst/>
                        </a:rPr>
                        <a:t>FAP-25D</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AC</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Yes - Integrated power supply</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N/A</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5"/>
                  </a:ext>
                </a:extLst>
              </a:tr>
              <a:tr h="370840">
                <a:tc>
                  <a:txBody>
                    <a:bodyPr/>
                    <a:lstStyle/>
                    <a:p>
                      <a:pPr algn="l" fontAlgn="ctr"/>
                      <a:r>
                        <a:rPr lang="x-none" sz="1200" u="none" strike="noStrike">
                          <a:effectLst/>
                        </a:rPr>
                        <a:t>FAP-28C</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AC</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SP-FG20C-PA-XX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6"/>
                  </a:ext>
                </a:extLst>
              </a:tr>
              <a:tr h="509760">
                <a:tc>
                  <a:txBody>
                    <a:bodyPr/>
                    <a:lstStyle/>
                    <a:p>
                      <a:pPr algn="l" fontAlgn="ctr"/>
                      <a:r>
                        <a:rPr lang="x-none" sz="1200" u="none" strike="noStrike">
                          <a:effectLst/>
                        </a:rPr>
                        <a:t>FAP-112B</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dirty="0">
                          <a:effectLst/>
                        </a:rPr>
                        <a:t>PoE Proprietary</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200" u="none" strike="noStrike" dirty="0">
                          <a:effectLst/>
                        </a:rPr>
                        <a:t>SP-FAP112B-PA</a:t>
                      </a:r>
                      <a:r>
                        <a:rPr lang="en-US" sz="1200" u="none" strike="noStrike" dirty="0">
                          <a:effectLst/>
                        </a:rPr>
                        <a:t> </a:t>
                      </a:r>
                      <a:r>
                        <a:rPr lang="x-none" sz="1200" u="none" strike="noStrike" dirty="0">
                          <a:effectLst/>
                        </a:rPr>
                        <a:t>(includes PoE injector) + SP-ADAPTORPLUG-01-XX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7"/>
                  </a:ext>
                </a:extLst>
              </a:tr>
              <a:tr h="509760">
                <a:tc>
                  <a:txBody>
                    <a:bodyPr/>
                    <a:lstStyle/>
                    <a:p>
                      <a:pPr algn="l" fontAlgn="ctr"/>
                      <a:r>
                        <a:rPr lang="x-none" sz="1200" u="none" strike="noStrike">
                          <a:effectLst/>
                        </a:rPr>
                        <a:t>FAP-112D</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PoE Proprietary</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SP-FAP222B-PA (includes PoE injector) + SP-ADAPTORPLUG-01-XX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8"/>
                  </a:ext>
                </a:extLst>
              </a:tr>
              <a:tr h="326880">
                <a:tc>
                  <a:txBody>
                    <a:bodyPr/>
                    <a:lstStyle/>
                    <a:p>
                      <a:pPr algn="l" fontAlgn="ctr"/>
                      <a:r>
                        <a:rPr lang="x-none" sz="1200" u="none" strike="noStrike">
                          <a:effectLst/>
                        </a:rPr>
                        <a:t>FAP-210B</a:t>
                      </a:r>
                      <a:endParaRPr lang="x-none" sz="1200" b="1" i="0" u="none" strike="noStrike">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SP-FAP220B-PA-XX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09"/>
                  </a:ext>
                </a:extLst>
              </a:tr>
              <a:tr h="370840">
                <a:tc>
                  <a:txBody>
                    <a:bodyPr/>
                    <a:lstStyle/>
                    <a:p>
                      <a:pPr algn="l" fontAlgn="ctr"/>
                      <a:r>
                        <a:rPr lang="x-none" sz="1200" u="none" strike="noStrike" dirty="0">
                          <a:effectLst/>
                        </a:rPr>
                        <a:t>FAP-220B</a:t>
                      </a:r>
                      <a:endParaRPr lang="x-none" sz="1200" b="1" i="0" u="none" strike="noStrike" dirty="0">
                        <a:solidFill>
                          <a:srgbClr val="FFFFFF"/>
                        </a:solidFill>
                        <a:effectLst/>
                        <a:latin typeface="Arial"/>
                        <a:cs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SP-FAP220B-PA-XX</a:t>
                      </a:r>
                      <a:endParaRPr lang="x-none" sz="1200" b="0" i="0" u="none" strike="noStrike" dirty="0">
                        <a:solidFill>
                          <a:srgbClr val="000000"/>
                        </a:solidFill>
                        <a:effectLst/>
                        <a:latin typeface="Arial"/>
                        <a:cs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cs typeface="Arial"/>
                      </a:endParaRPr>
                    </a:p>
                  </a:txBody>
                  <a:tcPr marL="143963" marR="143963" marT="72000" marB="7200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702452188"/>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3" name="Table 2"/>
          <p:cNvGraphicFramePr>
            <a:graphicFrameLocks noGrp="1"/>
          </p:cNvGraphicFramePr>
          <p:nvPr>
            <p:extLst>
              <p:ext uri="{D42A27DB-BD31-4B8C-83A1-F6EECF244321}">
                <p14:modId xmlns:p14="http://schemas.microsoft.com/office/powerpoint/2010/main" val="771147039"/>
              </p:ext>
            </p:extLst>
          </p:nvPr>
        </p:nvGraphicFramePr>
        <p:xfrm>
          <a:off x="406292" y="1200000"/>
          <a:ext cx="11304920" cy="4304720"/>
        </p:xfrm>
        <a:graphic>
          <a:graphicData uri="http://schemas.openxmlformats.org/drawingml/2006/table">
            <a:tbl>
              <a:tblPr firstRow="1" firstCol="1" bandRow="1">
                <a:tableStyleId>{5202B0CA-FC54-4496-8BCA-5EF66A818D29}</a:tableStyleId>
              </a:tblPr>
              <a:tblGrid>
                <a:gridCol w="1798454">
                  <a:extLst>
                    <a:ext uri="{9D8B030D-6E8A-4147-A177-3AD203B41FA5}">
                      <a16:colId xmlns:a16="http://schemas.microsoft.com/office/drawing/2014/main" val="20000"/>
                    </a:ext>
                  </a:extLst>
                </a:gridCol>
                <a:gridCol w="2004459">
                  <a:extLst>
                    <a:ext uri="{9D8B030D-6E8A-4147-A177-3AD203B41FA5}">
                      <a16:colId xmlns:a16="http://schemas.microsoft.com/office/drawing/2014/main" val="20001"/>
                    </a:ext>
                  </a:extLst>
                </a:gridCol>
                <a:gridCol w="2346874">
                  <a:extLst>
                    <a:ext uri="{9D8B030D-6E8A-4147-A177-3AD203B41FA5}">
                      <a16:colId xmlns:a16="http://schemas.microsoft.com/office/drawing/2014/main" val="20002"/>
                    </a:ext>
                  </a:extLst>
                </a:gridCol>
                <a:gridCol w="3868576">
                  <a:extLst>
                    <a:ext uri="{9D8B030D-6E8A-4147-A177-3AD203B41FA5}">
                      <a16:colId xmlns:a16="http://schemas.microsoft.com/office/drawing/2014/main" val="20003"/>
                    </a:ext>
                  </a:extLst>
                </a:gridCol>
                <a:gridCol w="1286557">
                  <a:extLst>
                    <a:ext uri="{9D8B030D-6E8A-4147-A177-3AD203B41FA5}">
                      <a16:colId xmlns:a16="http://schemas.microsoft.com/office/drawing/2014/main" val="20004"/>
                    </a:ext>
                  </a:extLst>
                </a:gridCol>
              </a:tblGrid>
              <a:tr h="550400">
                <a:tc>
                  <a:txBody>
                    <a:bodyPr/>
                    <a:lstStyle/>
                    <a:p>
                      <a:endParaRPr lang="en-US" sz="1300" dirty="0"/>
                    </a:p>
                  </a:txBody>
                  <a:tcPr marL="143963" marR="143963" marT="72000" marB="72000" anchor="ctr">
                    <a:solidFill>
                      <a:srgbClr val="A12D2D"/>
                    </a:solidFill>
                  </a:tcPr>
                </a:tc>
                <a:tc>
                  <a:txBody>
                    <a:bodyPr/>
                    <a:lstStyle/>
                    <a:p>
                      <a:pPr algn="ctr"/>
                      <a:r>
                        <a:rPr lang="en-US" sz="1300" dirty="0"/>
                        <a:t>Power Supply Type</a:t>
                      </a:r>
                    </a:p>
                  </a:txBody>
                  <a:tcPr marL="143963" marR="143963" marT="72000" marB="72000" anchor="ctr">
                    <a:solidFill>
                      <a:srgbClr val="A12D2D"/>
                    </a:solidFill>
                  </a:tcPr>
                </a:tc>
                <a:tc>
                  <a:txBody>
                    <a:bodyPr/>
                    <a:lstStyle/>
                    <a:p>
                      <a:pPr algn="ctr"/>
                      <a:r>
                        <a:rPr lang="en-US" sz="1300" dirty="0"/>
                        <a:t>Power supply shipped with unit</a:t>
                      </a:r>
                    </a:p>
                  </a:txBody>
                  <a:tcPr marL="143963" marR="143963" marT="72000" marB="72000" anchor="ctr">
                    <a:solidFill>
                      <a:srgbClr val="A12D2D"/>
                    </a:solidFill>
                  </a:tcPr>
                </a:tc>
                <a:tc>
                  <a:txBody>
                    <a:bodyPr/>
                    <a:lstStyle/>
                    <a:p>
                      <a:pPr algn="ctr"/>
                      <a:r>
                        <a:rPr lang="en-US" sz="1300" dirty="0"/>
                        <a:t>(Spare) Power supply order SKU</a:t>
                      </a:r>
                    </a:p>
                  </a:txBody>
                  <a:tcPr marL="143963" marR="143963" marT="72000" marB="72000" anchor="ctr">
                    <a:solidFill>
                      <a:srgbClr val="A12D2D"/>
                    </a:solidFill>
                  </a:tcPr>
                </a:tc>
                <a:tc>
                  <a:txBody>
                    <a:bodyPr/>
                    <a:lstStyle/>
                    <a:p>
                      <a:pPr algn="ctr"/>
                      <a:r>
                        <a:rPr lang="en-US" sz="1300" dirty="0"/>
                        <a:t>GPI-115</a:t>
                      </a:r>
                      <a:r>
                        <a:rPr lang="en-US" sz="1300" baseline="0" dirty="0"/>
                        <a:t> Support</a:t>
                      </a:r>
                      <a:endParaRPr lang="en-US" sz="1300" dirty="0"/>
                    </a:p>
                  </a:txBody>
                  <a:tcPr marL="143963" marR="143963" marT="72000" marB="72000" anchor="ctr">
                    <a:solidFill>
                      <a:srgbClr val="A12D2D"/>
                    </a:solidFill>
                  </a:tcPr>
                </a:tc>
                <a:extLst>
                  <a:ext uri="{0D108BD9-81ED-4DB2-BD59-A6C34878D82A}">
                    <a16:rowId xmlns:a16="http://schemas.microsoft.com/office/drawing/2014/main" val="10000"/>
                  </a:ext>
                </a:extLst>
              </a:tr>
              <a:tr h="509760">
                <a:tc>
                  <a:txBody>
                    <a:bodyPr/>
                    <a:lstStyle/>
                    <a:p>
                      <a:pPr algn="l" fontAlgn="ctr"/>
                      <a:r>
                        <a:rPr lang="x-none" sz="1200" u="none" strike="noStrike" dirty="0">
                          <a:effectLst/>
                        </a:rPr>
                        <a:t>FAP-221B/223B</a:t>
                      </a:r>
                      <a:endParaRPr lang="x-none" sz="1200" b="1" i="0" u="none" strike="noStrike" dirty="0">
                        <a:solidFill>
                          <a:srgbClr val="FFFFFF"/>
                        </a:solidFill>
                        <a:effectLst/>
                        <a:latin typeface="Arial"/>
                      </a:endParaRPr>
                    </a:p>
                  </a:txBody>
                  <a:tcPr marL="143963" marR="143963" marT="72000" marB="72000" anchor="ctr"/>
                </a:tc>
                <a:tc>
                  <a:txBody>
                    <a:bodyPr/>
                    <a:lstStyle/>
                    <a:p>
                      <a:pPr algn="ctr" fontAlgn="ctr"/>
                      <a:r>
                        <a:rPr lang="x-none" sz="1200" u="none" strike="noStrike" dirty="0">
                          <a:effectLst/>
                        </a:rPr>
                        <a:t>PoE 802.3af</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SP-FAP221B-PA + </a:t>
                      </a:r>
                      <a:endParaRPr lang="en-US" sz="1200" u="none" strike="noStrike" dirty="0">
                        <a:effectLst/>
                      </a:endParaRPr>
                    </a:p>
                    <a:p>
                      <a:pPr algn="ctr" fontAlgn="ctr"/>
                      <a:r>
                        <a:rPr lang="x-none" sz="1200" u="none" strike="noStrike" dirty="0">
                          <a:effectLst/>
                        </a:rPr>
                        <a:t>SP-ADAPTORPLUG-01-XX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endParaRPr>
                    </a:p>
                  </a:txBody>
                  <a:tcPr marL="143963" marR="143963" marT="72000" marB="72000" anchor="ctr"/>
                </a:tc>
                <a:extLst>
                  <a:ext uri="{0D108BD9-81ED-4DB2-BD59-A6C34878D82A}">
                    <a16:rowId xmlns:a16="http://schemas.microsoft.com/office/drawing/2014/main" val="10001"/>
                  </a:ext>
                </a:extLst>
              </a:tr>
              <a:tr h="370840">
                <a:tc>
                  <a:txBody>
                    <a:bodyPr/>
                    <a:lstStyle/>
                    <a:p>
                      <a:pPr algn="l" fontAlgn="ctr"/>
                      <a:r>
                        <a:rPr lang="x-none" sz="1200" u="none" strike="noStrike" dirty="0">
                          <a:effectLst/>
                        </a:rPr>
                        <a:t>FAP-221C/223C</a:t>
                      </a:r>
                      <a:endParaRPr lang="x-none" sz="1200" b="1" i="0" u="none" strike="noStrike" dirty="0">
                        <a:solidFill>
                          <a:srgbClr val="FFFFFF"/>
                        </a:solidFill>
                        <a:effectLst/>
                        <a:latin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No</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SP-FG20C-PA-XX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endParaRPr>
                    </a:p>
                  </a:txBody>
                  <a:tcPr marL="143963" marR="143963" marT="72000" marB="72000" anchor="ctr"/>
                </a:tc>
                <a:extLst>
                  <a:ext uri="{0D108BD9-81ED-4DB2-BD59-A6C34878D82A}">
                    <a16:rowId xmlns:a16="http://schemas.microsoft.com/office/drawing/2014/main" val="10002"/>
                  </a:ext>
                </a:extLst>
              </a:tr>
              <a:tr h="509760">
                <a:tc>
                  <a:txBody>
                    <a:bodyPr/>
                    <a:lstStyle/>
                    <a:p>
                      <a:pPr algn="l" fontAlgn="ctr"/>
                      <a:r>
                        <a:rPr lang="x-none" sz="1200" u="none" strike="noStrike" dirty="0">
                          <a:effectLst/>
                        </a:rPr>
                        <a:t>FAP-222B/222C</a:t>
                      </a:r>
                      <a:endParaRPr lang="x-none" sz="1200" b="1" i="0" u="none" strike="noStrike" dirty="0">
                        <a:solidFill>
                          <a:srgbClr val="FFFFFF"/>
                        </a:solidFill>
                        <a:effectLst/>
                        <a:latin typeface="Arial"/>
                      </a:endParaRPr>
                    </a:p>
                  </a:txBody>
                  <a:tcPr marL="143963" marR="143963" marT="72000" marB="72000" anchor="ctr"/>
                </a:tc>
                <a:tc>
                  <a:txBody>
                    <a:bodyPr/>
                    <a:lstStyle/>
                    <a:p>
                      <a:pPr algn="ctr" fontAlgn="ctr"/>
                      <a:r>
                        <a:rPr lang="x-none" sz="1200" u="none" strike="noStrike" dirty="0">
                          <a:effectLst/>
                        </a:rPr>
                        <a:t>PoE 802.3at/POE Proprietary</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SP-FAP222B-PA (includes PoE injector) + SP-ADAPTORPLUG-01-XX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No</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3"/>
                  </a:ext>
                </a:extLst>
              </a:tr>
              <a:tr h="509760">
                <a:tc>
                  <a:txBody>
                    <a:bodyPr/>
                    <a:lstStyle/>
                    <a:p>
                      <a:pPr algn="l" fontAlgn="ctr"/>
                      <a:r>
                        <a:rPr lang="x-none" sz="1200" u="none" strike="noStrike" dirty="0">
                          <a:effectLst/>
                        </a:rPr>
                        <a:t>FAP-224D</a:t>
                      </a:r>
                      <a:endParaRPr lang="x-none" sz="1200" b="1" i="0" u="none" strike="noStrike" dirty="0">
                        <a:solidFill>
                          <a:srgbClr val="FFFFFF"/>
                        </a:solidFill>
                        <a:effectLst/>
                        <a:latin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Yes</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SP-FAP221B-PA + </a:t>
                      </a:r>
                      <a:endParaRPr lang="en-US" sz="1200" u="none" strike="noStrike" dirty="0">
                        <a:effectLst/>
                      </a:endParaRPr>
                    </a:p>
                    <a:p>
                      <a:pPr algn="ctr" fontAlgn="ctr"/>
                      <a:r>
                        <a:rPr lang="x-none" sz="1200" u="none" strike="noStrike" dirty="0">
                          <a:effectLst/>
                        </a:rPr>
                        <a:t>SP-ADAPTORPLUG-01-XX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4"/>
                  </a:ext>
                </a:extLst>
              </a:tr>
              <a:tr h="370840">
                <a:tc>
                  <a:txBody>
                    <a:bodyPr/>
                    <a:lstStyle/>
                    <a:p>
                      <a:pPr algn="l" fontAlgn="ctr"/>
                      <a:r>
                        <a:rPr lang="x-none" sz="1200" u="none" strike="noStrike">
                          <a:effectLst/>
                        </a:rPr>
                        <a:t>FAP-320B</a:t>
                      </a:r>
                      <a:endParaRPr lang="x-none" sz="1200" b="1" i="0" u="none" strike="noStrike">
                        <a:solidFill>
                          <a:srgbClr val="FFFFFF"/>
                        </a:solidFill>
                        <a:effectLst/>
                        <a:latin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SP-FG20C-PA-XX</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5"/>
                  </a:ext>
                </a:extLst>
              </a:tr>
              <a:tr h="370840">
                <a:tc>
                  <a:txBody>
                    <a:bodyPr/>
                    <a:lstStyle/>
                    <a:p>
                      <a:pPr algn="l" fontAlgn="ctr"/>
                      <a:r>
                        <a:rPr lang="x-none" sz="1200" u="none" strike="noStrike">
                          <a:effectLst/>
                        </a:rPr>
                        <a:t>FAP-320C</a:t>
                      </a:r>
                      <a:endParaRPr lang="x-none" sz="1200" b="1" i="0" u="none" strike="noStrike">
                        <a:solidFill>
                          <a:srgbClr val="FFFFFF"/>
                        </a:solidFill>
                        <a:effectLst/>
                        <a:latin typeface="Arial"/>
                      </a:endParaRPr>
                    </a:p>
                  </a:txBody>
                  <a:tcPr marL="143963" marR="143963" marT="72000" marB="72000" anchor="ctr"/>
                </a:tc>
                <a:tc>
                  <a:txBody>
                    <a:bodyPr/>
                    <a:lstStyle/>
                    <a:p>
                      <a:pPr algn="ctr" fontAlgn="ctr"/>
                      <a:r>
                        <a:rPr lang="x-none" sz="1200" u="none" strike="noStrike">
                          <a:effectLst/>
                        </a:rPr>
                        <a:t>PoE 802.3af</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a:effectLst/>
                        </a:rPr>
                        <a:t>No</a:t>
                      </a:r>
                      <a:endParaRPr lang="x-none" sz="1200" b="0" i="0" u="none" strike="noStrike">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SP-FG20C-PA-XX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6"/>
                  </a:ext>
                </a:extLst>
              </a:tr>
              <a:tr h="370840">
                <a:tc>
                  <a:txBody>
                    <a:bodyPr/>
                    <a:lstStyle/>
                    <a:p>
                      <a:pPr algn="l" fontAlgn="ctr"/>
                      <a:r>
                        <a:rPr lang="x-none" sz="1200" u="none" strike="noStrike" dirty="0">
                          <a:effectLst/>
                        </a:rPr>
                        <a:t>FAP-321C</a:t>
                      </a:r>
                      <a:endParaRPr lang="x-none" sz="1200" b="1" i="0" u="none" strike="noStrike" dirty="0">
                        <a:solidFill>
                          <a:srgbClr val="FFFFFF"/>
                        </a:solidFill>
                        <a:effectLst/>
                        <a:latin typeface="Arial"/>
                      </a:endParaRPr>
                    </a:p>
                  </a:txBody>
                  <a:tcPr marL="143963" marR="143963" marT="72000" marB="72000" anchor="ctr"/>
                </a:tc>
                <a:tc>
                  <a:txBody>
                    <a:bodyPr/>
                    <a:lstStyle/>
                    <a:p>
                      <a:pPr algn="ctr" fontAlgn="ctr"/>
                      <a:r>
                        <a:rPr lang="x-none" sz="1200" u="none" strike="noStrike" dirty="0">
                          <a:effectLst/>
                        </a:rPr>
                        <a:t>PoE 802.3af</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No</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SP-FG20C-PA-XX</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7"/>
                  </a:ext>
                </a:extLst>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1200" u="none" strike="noStrike" dirty="0">
                          <a:effectLst/>
                        </a:rPr>
                        <a:t>FAP-</a:t>
                      </a:r>
                      <a:r>
                        <a:rPr lang="en-US" sz="1200" u="none" strike="noStrike" dirty="0">
                          <a:effectLst/>
                        </a:rPr>
                        <a:t>S311</a:t>
                      </a:r>
                      <a:r>
                        <a:rPr lang="x-none" sz="1200" u="none" strike="noStrike" dirty="0">
                          <a:effectLst/>
                        </a:rPr>
                        <a:t>C/</a:t>
                      </a:r>
                      <a:r>
                        <a:rPr lang="en-US" sz="1200" u="none" strike="noStrike" dirty="0">
                          <a:effectLst/>
                        </a:rPr>
                        <a:t>313</a:t>
                      </a:r>
                      <a:r>
                        <a:rPr lang="x-none" sz="1200" u="none" strike="noStrike" dirty="0">
                          <a:effectLst/>
                        </a:rPr>
                        <a:t>C</a:t>
                      </a:r>
                      <a:endParaRPr lang="x-none" sz="1200" b="1" i="0" u="none" strike="noStrike" dirty="0">
                        <a:solidFill>
                          <a:srgbClr val="FFFFFF"/>
                        </a:solidFill>
                        <a:effectLst/>
                        <a:latin typeface="+mn-lt"/>
                      </a:endParaRPr>
                    </a:p>
                  </a:txBody>
                  <a:tcPr marL="143963" marR="143963" marT="72000" marB="72000" anchor="ctr"/>
                </a:tc>
                <a:tc>
                  <a:txBody>
                    <a:bodyPr/>
                    <a:lstStyle/>
                    <a:p>
                      <a:pPr algn="ctr" fontAlgn="ctr"/>
                      <a:r>
                        <a:rPr lang="x-none" sz="1200" u="none" strike="noStrike" dirty="0">
                          <a:effectLst/>
                        </a:rPr>
                        <a:t>PoE 802.3at</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No</a:t>
                      </a:r>
                      <a:endParaRPr lang="x-none" sz="1200" b="0" i="0" u="none" strike="noStrike" dirty="0">
                        <a:solidFill>
                          <a:srgbClr val="000000"/>
                        </a:solidFill>
                        <a:effectLst/>
                        <a:latin typeface="Arial"/>
                      </a:endParaRPr>
                    </a:p>
                  </a:txBody>
                  <a:tcPr marL="143963" marR="143963"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200" u="none" strike="noStrike" dirty="0">
                          <a:effectLst/>
                        </a:rPr>
                        <a:t>SP-FG20C-PA-XX</a:t>
                      </a:r>
                      <a:endParaRPr lang="x-none" sz="1200" b="0" i="0" u="none" strike="noStrike" dirty="0">
                        <a:solidFill>
                          <a:srgbClr val="000000"/>
                        </a:solidFill>
                        <a:effectLst/>
                        <a:latin typeface="+mn-lt"/>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8"/>
                  </a:ext>
                </a:extLst>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1200" u="none" strike="noStrike" dirty="0">
                          <a:effectLst/>
                        </a:rPr>
                        <a:t>FAP-</a:t>
                      </a:r>
                      <a:r>
                        <a:rPr lang="en-US" sz="1200" u="none" strike="noStrike" dirty="0">
                          <a:effectLst/>
                        </a:rPr>
                        <a:t>S321</a:t>
                      </a:r>
                      <a:r>
                        <a:rPr lang="x-none" sz="1200" u="none" strike="noStrike" dirty="0">
                          <a:effectLst/>
                        </a:rPr>
                        <a:t>C/</a:t>
                      </a:r>
                      <a:r>
                        <a:rPr lang="en-US" sz="1200" u="none" strike="noStrike" dirty="0">
                          <a:effectLst/>
                        </a:rPr>
                        <a:t>323</a:t>
                      </a:r>
                      <a:r>
                        <a:rPr lang="x-none" sz="1200" u="none" strike="noStrike" dirty="0">
                          <a:effectLst/>
                        </a:rPr>
                        <a:t>C</a:t>
                      </a:r>
                      <a:endParaRPr lang="x-none" sz="1200" b="1" i="0" u="none" strike="noStrike" dirty="0">
                        <a:solidFill>
                          <a:srgbClr val="FFFFFF"/>
                        </a:solidFill>
                        <a:effectLst/>
                        <a:latin typeface="+mn-lt"/>
                      </a:endParaRPr>
                    </a:p>
                  </a:txBody>
                  <a:tcPr marL="143963" marR="143963" marT="72000" marB="72000" anchor="ctr"/>
                </a:tc>
                <a:tc>
                  <a:txBody>
                    <a:bodyPr/>
                    <a:lstStyle/>
                    <a:p>
                      <a:pPr algn="ctr" fontAlgn="ctr"/>
                      <a:r>
                        <a:rPr lang="x-none" sz="1200" u="none" strike="noStrike" dirty="0">
                          <a:effectLst/>
                        </a:rPr>
                        <a:t>PoE 802.3at</a:t>
                      </a:r>
                      <a:endParaRPr lang="x-none" sz="1200" b="0" i="0" u="none" strike="noStrike" dirty="0">
                        <a:solidFill>
                          <a:srgbClr val="000000"/>
                        </a:solidFill>
                        <a:effectLst/>
                        <a:latin typeface="Arial"/>
                      </a:endParaRPr>
                    </a:p>
                  </a:txBody>
                  <a:tcPr marL="143963" marR="143963" marT="72000" marB="72000" anchor="ctr"/>
                </a:tc>
                <a:tc>
                  <a:txBody>
                    <a:bodyPr/>
                    <a:lstStyle/>
                    <a:p>
                      <a:pPr algn="ctr" fontAlgn="ctr"/>
                      <a:r>
                        <a:rPr lang="x-none" sz="1200" u="none" strike="noStrike" dirty="0">
                          <a:effectLst/>
                        </a:rPr>
                        <a:t>No</a:t>
                      </a:r>
                      <a:endParaRPr lang="x-none" sz="1200" b="0" i="0" u="none" strike="noStrike" dirty="0">
                        <a:solidFill>
                          <a:srgbClr val="000000"/>
                        </a:solidFill>
                        <a:effectLst/>
                        <a:latin typeface="Arial"/>
                      </a:endParaRPr>
                    </a:p>
                  </a:txBody>
                  <a:tcPr marL="143963" marR="143963"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200" u="none" strike="noStrike" dirty="0">
                          <a:effectLst/>
                        </a:rPr>
                        <a:t>SP-FG20C-PA-XX</a:t>
                      </a:r>
                      <a:endParaRPr lang="x-none" sz="1200" b="0" i="0" u="none" strike="noStrike" dirty="0">
                        <a:solidFill>
                          <a:srgbClr val="000000"/>
                        </a:solidFill>
                        <a:effectLst/>
                        <a:latin typeface="+mn-lt"/>
                      </a:endParaRPr>
                    </a:p>
                  </a:txBody>
                  <a:tcPr marL="143963" marR="143963" marT="72000" marB="72000" anchor="ctr"/>
                </a:tc>
                <a:tc>
                  <a:txBody>
                    <a:bodyPr/>
                    <a:lstStyle/>
                    <a:p>
                      <a:pPr algn="ctr" fontAlgn="ctr"/>
                      <a:r>
                        <a:rPr lang="x-none" sz="1200" u="none" strike="noStrike" dirty="0">
                          <a:effectLst/>
                        </a:rPr>
                        <a:t>Yes</a:t>
                      </a:r>
                      <a:endParaRPr lang="x-none" sz="1200" b="0" i="0" u="none" strike="noStrike" dirty="0">
                        <a:solidFill>
                          <a:srgbClr val="000000"/>
                        </a:solidFill>
                        <a:effectLst/>
                        <a:latin typeface="Arial"/>
                      </a:endParaRPr>
                    </a:p>
                  </a:txBody>
                  <a:tcPr marL="143963" marR="143963" marT="72000" marB="7200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46078264"/>
      </p:ext>
    </p:extLst>
  </p:cSld>
  <p:clrMapOvr>
    <a:masterClrMapping/>
  </p:clrMapOvr>
  <p:transition spd="slow">
    <p:wip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FortiSwitch</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4121" y="2210738"/>
            <a:ext cx="586647" cy="586800"/>
          </a:xfrm>
          <a:prstGeom prst="rect">
            <a:avLst/>
          </a:prstGeom>
        </p:spPr>
      </p:pic>
    </p:spTree>
    <p:extLst>
      <p:ext uri="{BB962C8B-B14F-4D97-AF65-F5344CB8AC3E}">
        <p14:creationId xmlns:p14="http://schemas.microsoft.com/office/powerpoint/2010/main" val="398960164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FortiGate/FortiWiFi 30E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5"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WAN Port</a:t>
            </a:r>
          </a:p>
          <a:p>
            <a:pPr marL="457297" indent="-457297" defTabSz="1218959">
              <a:spcBef>
                <a:spcPct val="20000"/>
              </a:spcBef>
              <a:buClr>
                <a:schemeClr val="accent6"/>
              </a:buClr>
              <a:buFont typeface="+mj-ea"/>
              <a:buAutoNum type="circleNumDbPlain"/>
            </a:pPr>
            <a:r>
              <a:rPr lang="en-US" sz="1300" b="1" dirty="0"/>
              <a:t>4 x GE RJ45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b="1" dirty="0"/>
          </a:p>
          <a:p>
            <a:pPr defTabSz="1218959">
              <a:spcBef>
                <a:spcPct val="20000"/>
              </a:spcBef>
              <a:buClr>
                <a:schemeClr val="accent6"/>
              </a:buClr>
            </a:pPr>
            <a:endParaRPr lang="en-US" sz="1300" dirty="0"/>
          </a:p>
        </p:txBody>
      </p:sp>
      <p:grpSp>
        <p:nvGrpSpPr>
          <p:cNvPr id="6" name="Group 5"/>
          <p:cNvGrpSpPr/>
          <p:nvPr/>
        </p:nvGrpSpPr>
        <p:grpSpPr>
          <a:xfrm>
            <a:off x="1580388" y="1666887"/>
            <a:ext cx="4558813" cy="1725484"/>
            <a:chOff x="1167254" y="1161143"/>
            <a:chExt cx="3420000" cy="1294113"/>
          </a:xfrm>
        </p:grpSpPr>
        <p:pic>
          <p:nvPicPr>
            <p:cNvPr id="7" name="Picture 6" descr="FWF-30E+Bac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8" name="Picture 7" descr="FG-30E+Fro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9" name="Oval 8"/>
          <p:cNvSpPr/>
          <p:nvPr/>
        </p:nvSpPr>
        <p:spPr bwMode="auto">
          <a:xfrm>
            <a:off x="4036459"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0" name="Oval 9"/>
          <p:cNvSpPr/>
          <p:nvPr/>
        </p:nvSpPr>
        <p:spPr bwMode="auto">
          <a:xfrm>
            <a:off x="4848778"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11" name="Straight Connector 10"/>
          <p:cNvCxnSpPr/>
          <p:nvPr/>
        </p:nvCxnSpPr>
        <p:spPr bwMode="auto">
          <a:xfrm>
            <a:off x="8333520"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2" name="Picture 11"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7134" y="3062788"/>
            <a:ext cx="495399" cy="729600"/>
          </a:xfrm>
          <a:prstGeom prst="rect">
            <a:avLst/>
          </a:prstGeom>
        </p:spPr>
      </p:pic>
      <p:sp>
        <p:nvSpPr>
          <p:cNvPr id="13" name="Oval 12"/>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14" name="Picture 13"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5" name="TextBox 14"/>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950 Mbps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0.9 Million</a:t>
            </a:r>
          </a:p>
          <a:p>
            <a:r>
              <a:rPr lang="en-US" sz="1100" dirty="0">
                <a:solidFill>
                  <a:srgbClr val="7F7F7F"/>
                </a:solidFill>
              </a:rPr>
              <a:t>Concurrent Sessions</a:t>
            </a:r>
          </a:p>
          <a:p>
            <a:endParaRPr lang="en-US" sz="1100" dirty="0">
              <a:solidFill>
                <a:srgbClr val="7F7F7F"/>
              </a:solidFill>
            </a:endParaRPr>
          </a:p>
          <a:p>
            <a:r>
              <a:rPr lang="en-US" sz="2400" b="1" dirty="0"/>
              <a:t>15,000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7"/>
          <a:stretch>
            <a:fillRect/>
          </a:stretch>
        </p:blipFill>
        <p:spPr>
          <a:xfrm>
            <a:off x="9859823" y="5417255"/>
            <a:ext cx="674314" cy="671119"/>
          </a:xfrm>
          <a:prstGeom prst="rect">
            <a:avLst/>
          </a:prstGeom>
        </p:spPr>
      </p:pic>
      <p:pic>
        <p:nvPicPr>
          <p:cNvPr id="20" name="Picture 19"/>
          <p:cNvPicPr>
            <a:picLocks noChangeAspect="1"/>
          </p:cNvPicPr>
          <p:nvPr/>
        </p:nvPicPr>
        <p:blipFill>
          <a:blip r:embed="rId8"/>
          <a:stretch>
            <a:fillRect/>
          </a:stretch>
        </p:blipFill>
        <p:spPr>
          <a:xfrm>
            <a:off x="8935284" y="5472802"/>
            <a:ext cx="624060" cy="584711"/>
          </a:xfrm>
          <a:prstGeom prst="rect">
            <a:avLst/>
          </a:prstGeom>
        </p:spPr>
      </p:pic>
      <p:pic>
        <p:nvPicPr>
          <p:cNvPr id="21" name="Picture 20"/>
          <p:cNvPicPr>
            <a:picLocks noChangeAspect="1"/>
          </p:cNvPicPr>
          <p:nvPr/>
        </p:nvPicPr>
        <p:blipFill>
          <a:blip r:embed="rId9"/>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1"/>
            <a:stretch>
              <a:fillRect/>
            </a:stretch>
          </p:blipFill>
          <p:spPr>
            <a:xfrm flipH="1">
              <a:off x="5869115" y="4203821"/>
              <a:ext cx="417190" cy="445474"/>
            </a:xfrm>
            <a:prstGeom prst="rect">
              <a:avLst/>
            </a:prstGeom>
          </p:spPr>
        </p:pic>
      </p:grpSp>
      <p:sp>
        <p:nvSpPr>
          <p:cNvPr id="25" name="Rounded Rectangle 24"/>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6" name="Rounded Rectangle 25"/>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a:t>
            </a:r>
          </a:p>
        </p:txBody>
      </p:sp>
      <p:sp>
        <p:nvSpPr>
          <p:cNvPr id="27" name="Rounded Rectangle 26"/>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a:t>
            </a:r>
          </a:p>
        </p:txBody>
      </p:sp>
      <p:cxnSp>
        <p:nvCxnSpPr>
          <p:cNvPr id="28" name="Straight Connector 27"/>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UTM / DEFW </a:t>
            </a:r>
          </a:p>
        </p:txBody>
      </p:sp>
      <p:pic>
        <p:nvPicPr>
          <p:cNvPr id="30" name="Picture 29"/>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2" name="TextBox 31"/>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240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150 Mbps</a:t>
            </a:r>
          </a:p>
          <a:p>
            <a:r>
              <a:rPr lang="en-US" sz="1100" dirty="0">
                <a:solidFill>
                  <a:srgbClr val="7F7F7F"/>
                </a:solidFill>
              </a:rPr>
              <a:t>Threat Protection Throughput</a:t>
            </a:r>
          </a:p>
          <a:p>
            <a:endParaRPr lang="en-US" sz="1100" dirty="0">
              <a:solidFill>
                <a:srgbClr val="7F7F7F"/>
              </a:solidFill>
            </a:endParaRPr>
          </a:p>
        </p:txBody>
      </p:sp>
      <p:pic>
        <p:nvPicPr>
          <p:cNvPr id="33" name="Picture 32"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4" name="Picture 33"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5" name="Picture 34"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4150297179"/>
      </p:ext>
    </p:extLst>
  </p:cSld>
  <p:clrMapOvr>
    <a:masterClrMapping/>
  </p:clrMapOvr>
  <p:transition spd="slow">
    <p:wip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FortiSwitch</a:t>
            </a:r>
          </a:p>
        </p:txBody>
      </p:sp>
      <p:sp>
        <p:nvSpPr>
          <p:cNvPr id="5" name="Content Placeholder 9"/>
          <p:cNvSpPr txBox="1">
            <a:spLocks/>
          </p:cNvSpPr>
          <p:nvPr/>
        </p:nvSpPr>
        <p:spPr>
          <a:xfrm>
            <a:off x="6350081" y="2699433"/>
            <a:ext cx="5315682" cy="1250065"/>
          </a:xfrm>
          <a:prstGeom prst="rect">
            <a:avLst/>
          </a:prstGeom>
        </p:spPr>
        <p:txBody>
          <a:bodyPr vert="horz" wrap="square" lIns="121893" tIns="60947" rIns="121893" bIns="60947"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2100" b="1" dirty="0">
                <a:latin typeface="Arial"/>
                <a:cs typeface="Arial"/>
              </a:rPr>
              <a:t>Outstanding price, performance, and scalability to organizations with diverse operational needs.</a:t>
            </a:r>
            <a:endParaRPr lang="en-US" sz="2000" b="1" dirty="0">
              <a:latin typeface="Arial"/>
              <a:ea typeface="ＭＳ Ｐゴシック" pitchFamily="34" charset="-128"/>
              <a:cs typeface="Arial"/>
            </a:endParaRPr>
          </a:p>
          <a:p>
            <a:pPr>
              <a:lnSpc>
                <a:spcPct val="90000"/>
              </a:lnSpc>
            </a:pPr>
            <a:endParaRPr lang="en-US" sz="2000" b="1" dirty="0">
              <a:latin typeface="+mn-lt"/>
              <a:ea typeface="ＭＳ Ｐゴシック" pitchFamily="34" charset="-128"/>
            </a:endParaRPr>
          </a:p>
          <a:p>
            <a:pPr marL="0" indent="0">
              <a:lnSpc>
                <a:spcPct val="90000"/>
              </a:lnSpc>
              <a:buNone/>
            </a:pPr>
            <a:endParaRPr lang="en-US" sz="2000" dirty="0">
              <a:latin typeface="+mn-lt"/>
              <a:ea typeface="ＭＳ Ｐゴシック" pitchFamily="34" charset="-128"/>
            </a:endParaRPr>
          </a:p>
        </p:txBody>
      </p:sp>
      <p:sp>
        <p:nvSpPr>
          <p:cNvPr id="6" name="Rectangle 5"/>
          <p:cNvSpPr/>
          <p:nvPr/>
        </p:nvSpPr>
        <p:spPr>
          <a:xfrm>
            <a:off x="6771566" y="3673272"/>
            <a:ext cx="4857765" cy="2263184"/>
          </a:xfrm>
          <a:prstGeom prst="rect">
            <a:avLst/>
          </a:prstGeom>
        </p:spPr>
        <p:txBody>
          <a:bodyPr wrap="square" lIns="121893" tIns="60947" rIns="121893" bIns="60947">
            <a:spAutoFit/>
          </a:bodyPr>
          <a:lstStyle/>
          <a:p>
            <a:pPr>
              <a:lnSpc>
                <a:spcPct val="90000"/>
              </a:lnSpc>
              <a:spcBef>
                <a:spcPts val="1066"/>
              </a:spcBef>
            </a:pPr>
            <a:r>
              <a:rPr lang="en-US" sz="2100" b="1" dirty="0"/>
              <a:t>Primary Benefits:</a:t>
            </a:r>
          </a:p>
          <a:p>
            <a:pPr marL="380917" indent="-380917">
              <a:lnSpc>
                <a:spcPct val="90000"/>
              </a:lnSpc>
              <a:spcBef>
                <a:spcPts val="1066"/>
              </a:spcBef>
              <a:buClr>
                <a:schemeClr val="accent3"/>
              </a:buClr>
              <a:buFont typeface="Lucida Grande"/>
              <a:buChar char="✓"/>
            </a:pPr>
            <a:r>
              <a:rPr lang="en-US" dirty="0">
                <a:latin typeface="+mj-lt"/>
                <a:cs typeface="Arial Narrow"/>
              </a:rPr>
              <a:t>High Port Density</a:t>
            </a:r>
          </a:p>
          <a:p>
            <a:pPr marL="380917" indent="-380917">
              <a:lnSpc>
                <a:spcPct val="90000"/>
              </a:lnSpc>
              <a:spcBef>
                <a:spcPts val="1066"/>
              </a:spcBef>
              <a:buClr>
                <a:schemeClr val="accent3"/>
              </a:buClr>
              <a:buFont typeface="Lucida Grande"/>
              <a:buChar char="✓"/>
            </a:pPr>
            <a:r>
              <a:rPr lang="en-US" dirty="0">
                <a:latin typeface="+mj-lt"/>
                <a:cs typeface="Arial Narrow"/>
              </a:rPr>
              <a:t>Integrated Power Over Ethernet</a:t>
            </a:r>
          </a:p>
          <a:p>
            <a:pPr marL="380917" indent="-380917">
              <a:lnSpc>
                <a:spcPct val="90000"/>
              </a:lnSpc>
              <a:spcBef>
                <a:spcPts val="1066"/>
              </a:spcBef>
              <a:buClr>
                <a:schemeClr val="accent3"/>
              </a:buClr>
              <a:buFont typeface="Lucida Grande"/>
              <a:buChar char="✓"/>
            </a:pPr>
            <a:r>
              <a:rPr lang="en-US" dirty="0">
                <a:latin typeface="+mj-lt"/>
                <a:cs typeface="Arial Narrow"/>
              </a:rPr>
              <a:t>Connect Access Points, Peripherals, Cameras, Phones</a:t>
            </a:r>
          </a:p>
          <a:p>
            <a:pPr marL="380917" indent="-380917">
              <a:lnSpc>
                <a:spcPct val="90000"/>
              </a:lnSpc>
              <a:spcBef>
                <a:spcPts val="1066"/>
              </a:spcBef>
              <a:buClr>
                <a:schemeClr val="accent3"/>
              </a:buClr>
              <a:buFont typeface="Lucida Grande"/>
              <a:buChar char="✓"/>
            </a:pPr>
            <a:r>
              <a:rPr lang="en-US" dirty="0">
                <a:latin typeface="+mj-lt"/>
                <a:cs typeface="Arial Narrow"/>
              </a:rPr>
              <a:t>Create an integrated, secure network</a:t>
            </a:r>
          </a:p>
        </p:txBody>
      </p:sp>
      <p:grpSp>
        <p:nvGrpSpPr>
          <p:cNvPr id="7" name="Group 6"/>
          <p:cNvGrpSpPr/>
          <p:nvPr/>
        </p:nvGrpSpPr>
        <p:grpSpPr>
          <a:xfrm>
            <a:off x="597515" y="1200000"/>
            <a:ext cx="11038895" cy="846744"/>
            <a:chOff x="448252" y="916722"/>
            <a:chExt cx="8281328" cy="635058"/>
          </a:xfrm>
        </p:grpSpPr>
        <p:sp>
          <p:nvSpPr>
            <p:cNvPr id="8" name="Rectangle 7"/>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Access level Gigabit Switches with ease of use and low cost of ownership </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10" name="Rectangle 9"/>
          <p:cNvSpPr/>
          <p:nvPr/>
        </p:nvSpPr>
        <p:spPr>
          <a:xfrm>
            <a:off x="597514" y="2699430"/>
            <a:ext cx="2425508" cy="2964915"/>
          </a:xfrm>
          <a:prstGeom prst="rect">
            <a:avLst/>
          </a:prstGeom>
        </p:spPr>
        <p:txBody>
          <a:bodyPr wrap="square" lIns="121893" tIns="60947" rIns="121893" bIns="60947">
            <a:spAutoFit/>
          </a:bodyPr>
          <a:lstStyle/>
          <a:p>
            <a:pPr marL="380917" indent="-380917">
              <a:lnSpc>
                <a:spcPct val="150000"/>
              </a:lnSpc>
              <a:spcBef>
                <a:spcPts val="3599"/>
              </a:spcBef>
              <a:buSzPct val="100000"/>
              <a:buBlip>
                <a:blip r:embed="rId3"/>
              </a:buBlip>
            </a:pPr>
            <a:r>
              <a:rPr lang="en-US" sz="1600" b="1" dirty="0">
                <a:ea typeface="Helvetica 55 Roman" charset="0"/>
                <a:cs typeface="Arial Narrow"/>
              </a:rPr>
              <a:t>FSW-1xxD Series</a:t>
            </a:r>
          </a:p>
          <a:p>
            <a:pPr marL="380917" indent="-380917">
              <a:lnSpc>
                <a:spcPct val="150000"/>
              </a:lnSpc>
              <a:spcBef>
                <a:spcPts val="3599"/>
              </a:spcBef>
              <a:buSzPct val="100000"/>
              <a:buBlip>
                <a:blip r:embed="rId3"/>
              </a:buBlip>
            </a:pPr>
            <a:r>
              <a:rPr lang="en-US" sz="1600" b="1" dirty="0">
                <a:ea typeface="Helvetica 55 Roman" charset="0"/>
                <a:cs typeface="Arial Narrow"/>
              </a:rPr>
              <a:t>FSW-2xxD Series</a:t>
            </a:r>
          </a:p>
          <a:p>
            <a:pPr marL="380917" indent="-380917">
              <a:lnSpc>
                <a:spcPct val="150000"/>
              </a:lnSpc>
              <a:spcBef>
                <a:spcPts val="3599"/>
              </a:spcBef>
              <a:buSzPct val="100000"/>
              <a:buBlip>
                <a:blip r:embed="rId3"/>
              </a:buBlip>
            </a:pPr>
            <a:r>
              <a:rPr lang="en-US" sz="1600" b="1" dirty="0">
                <a:ea typeface="Helvetica 55 Roman" charset="0"/>
                <a:cs typeface="Arial Narrow"/>
              </a:rPr>
              <a:t>FSW-4xxD Series</a:t>
            </a:r>
          </a:p>
          <a:p>
            <a:pPr marL="380917" indent="-380917">
              <a:lnSpc>
                <a:spcPct val="150000"/>
              </a:lnSpc>
              <a:spcBef>
                <a:spcPts val="3599"/>
              </a:spcBef>
              <a:buSzPct val="100000"/>
              <a:buBlip>
                <a:blip r:embed="rId3"/>
              </a:buBlip>
            </a:pPr>
            <a:r>
              <a:rPr lang="en-US" sz="1600" b="1" dirty="0">
                <a:ea typeface="Helvetica 55 Roman" charset="0"/>
                <a:cs typeface="Arial Narrow"/>
              </a:rPr>
              <a:t>FSW-5xxD Series</a:t>
            </a:r>
          </a:p>
        </p:txBody>
      </p:sp>
      <p:pic>
        <p:nvPicPr>
          <p:cNvPr id="11" name="Picture 10"/>
          <p:cNvPicPr>
            <a:picLocks noChangeAspect="1"/>
          </p:cNvPicPr>
          <p:nvPr/>
        </p:nvPicPr>
        <p:blipFill>
          <a:blip r:embed="rId4"/>
          <a:stretch>
            <a:fillRect/>
          </a:stretch>
        </p:blipFill>
        <p:spPr>
          <a:xfrm>
            <a:off x="3460499" y="2749228"/>
            <a:ext cx="2256644" cy="418453"/>
          </a:xfrm>
          <a:prstGeom prst="rect">
            <a:avLst/>
          </a:prstGeom>
        </p:spPr>
      </p:pic>
      <p:pic>
        <p:nvPicPr>
          <p:cNvPr id="12" name="Picture 11"/>
          <p:cNvPicPr>
            <a:picLocks noChangeAspect="1"/>
          </p:cNvPicPr>
          <p:nvPr/>
        </p:nvPicPr>
        <p:blipFill>
          <a:blip r:embed="rId5"/>
          <a:stretch>
            <a:fillRect/>
          </a:stretch>
        </p:blipFill>
        <p:spPr>
          <a:xfrm>
            <a:off x="3392240" y="3506870"/>
            <a:ext cx="2324905" cy="479580"/>
          </a:xfrm>
          <a:prstGeom prst="rect">
            <a:avLst/>
          </a:prstGeom>
        </p:spPr>
      </p:pic>
      <p:pic>
        <p:nvPicPr>
          <p:cNvPr id="13" name="Picture 12"/>
          <p:cNvPicPr>
            <a:picLocks noChangeAspect="1"/>
          </p:cNvPicPr>
          <p:nvPr/>
        </p:nvPicPr>
        <p:blipFill>
          <a:blip r:embed="rId6"/>
          <a:stretch>
            <a:fillRect/>
          </a:stretch>
        </p:blipFill>
        <p:spPr>
          <a:xfrm>
            <a:off x="3460499" y="5070679"/>
            <a:ext cx="2256644" cy="603927"/>
          </a:xfrm>
          <a:prstGeom prst="rect">
            <a:avLst/>
          </a:prstGeom>
        </p:spPr>
      </p:pic>
      <p:pic>
        <p:nvPicPr>
          <p:cNvPr id="14" name="Picture 13"/>
          <p:cNvPicPr>
            <a:picLocks noChangeAspect="1"/>
          </p:cNvPicPr>
          <p:nvPr/>
        </p:nvPicPr>
        <p:blipFill>
          <a:blip r:embed="rId7"/>
          <a:stretch>
            <a:fillRect/>
          </a:stretch>
        </p:blipFill>
        <p:spPr>
          <a:xfrm>
            <a:off x="3460499" y="4276992"/>
            <a:ext cx="2256644" cy="575373"/>
          </a:xfrm>
          <a:prstGeom prst="rect">
            <a:avLst/>
          </a:prstGeom>
        </p:spPr>
      </p:pic>
    </p:spTree>
    <p:extLst>
      <p:ext uri="{BB962C8B-B14F-4D97-AF65-F5344CB8AC3E}">
        <p14:creationId xmlns:p14="http://schemas.microsoft.com/office/powerpoint/2010/main" val="2937632854"/>
      </p:ext>
    </p:extLst>
  </p:cSld>
  <p:clrMapOvr>
    <a:masterClrMapping/>
  </p:clrMapOvr>
  <p:transition spd="slow">
    <p:wip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FortiSwitch Family </a:t>
            </a:r>
          </a:p>
        </p:txBody>
      </p:sp>
      <p:graphicFrame>
        <p:nvGraphicFramePr>
          <p:cNvPr id="3" name="Content Placeholder 5"/>
          <p:cNvGraphicFramePr>
            <a:graphicFrameLocks/>
          </p:cNvGraphicFramePr>
          <p:nvPr>
            <p:extLst>
              <p:ext uri="{D42A27DB-BD31-4B8C-83A1-F6EECF244321}">
                <p14:modId xmlns:p14="http://schemas.microsoft.com/office/powerpoint/2010/main" val="1796348991"/>
              </p:ext>
            </p:extLst>
          </p:nvPr>
        </p:nvGraphicFramePr>
        <p:xfrm>
          <a:off x="254875" y="1034947"/>
          <a:ext cx="11680957" cy="5366414"/>
        </p:xfrm>
        <a:graphic>
          <a:graphicData uri="http://schemas.openxmlformats.org/drawingml/2006/table">
            <a:tbl>
              <a:tblPr firstCol="1" lastRow="1">
                <a:tableStyleId>{073A0DAA-6AF3-43AB-8588-CEC1D06C72B9}</a:tableStyleId>
              </a:tblPr>
              <a:tblGrid>
                <a:gridCol w="916153">
                  <a:extLst>
                    <a:ext uri="{9D8B030D-6E8A-4147-A177-3AD203B41FA5}">
                      <a16:colId xmlns:a16="http://schemas.microsoft.com/office/drawing/2014/main" val="20000"/>
                    </a:ext>
                  </a:extLst>
                </a:gridCol>
                <a:gridCol w="305384">
                  <a:extLst>
                    <a:ext uri="{9D8B030D-6E8A-4147-A177-3AD203B41FA5}">
                      <a16:colId xmlns:a16="http://schemas.microsoft.com/office/drawing/2014/main" val="20001"/>
                    </a:ext>
                  </a:extLst>
                </a:gridCol>
                <a:gridCol w="2614855">
                  <a:extLst>
                    <a:ext uri="{9D8B030D-6E8A-4147-A177-3AD203B41FA5}">
                      <a16:colId xmlns:a16="http://schemas.microsoft.com/office/drawing/2014/main" val="20002"/>
                    </a:ext>
                  </a:extLst>
                </a:gridCol>
                <a:gridCol w="2614855">
                  <a:extLst>
                    <a:ext uri="{9D8B030D-6E8A-4147-A177-3AD203B41FA5}">
                      <a16:colId xmlns:a16="http://schemas.microsoft.com/office/drawing/2014/main" val="20003"/>
                    </a:ext>
                  </a:extLst>
                </a:gridCol>
                <a:gridCol w="2614855">
                  <a:extLst>
                    <a:ext uri="{9D8B030D-6E8A-4147-A177-3AD203B41FA5}">
                      <a16:colId xmlns:a16="http://schemas.microsoft.com/office/drawing/2014/main" val="20004"/>
                    </a:ext>
                  </a:extLst>
                </a:gridCol>
                <a:gridCol w="2614855">
                  <a:extLst>
                    <a:ext uri="{9D8B030D-6E8A-4147-A177-3AD203B41FA5}">
                      <a16:colId xmlns:a16="http://schemas.microsoft.com/office/drawing/2014/main" val="20005"/>
                    </a:ext>
                  </a:extLst>
                </a:gridCol>
              </a:tblGrid>
              <a:tr h="642240">
                <a:tc rowSpan="2">
                  <a:txBody>
                    <a:bodyPr/>
                    <a:lstStyle/>
                    <a:p>
                      <a:pPr algn="ctr"/>
                      <a:r>
                        <a:rPr lang="en-US" sz="1600" dirty="0">
                          <a:solidFill>
                            <a:srgbClr val="FFFFFF"/>
                          </a:solidFill>
                        </a:rPr>
                        <a:t>Data</a:t>
                      </a:r>
                      <a:endParaRPr lang="en-US" sz="1600" baseline="0" dirty="0">
                        <a:solidFill>
                          <a:srgbClr val="FFFFFF"/>
                        </a:solidFill>
                      </a:endParaRPr>
                    </a:p>
                    <a:p>
                      <a:pPr algn="ctr"/>
                      <a:r>
                        <a:rPr lang="en-US" sz="1600" dirty="0">
                          <a:solidFill>
                            <a:srgbClr val="FFFFFF"/>
                          </a:solidFill>
                        </a:rPr>
                        <a:t>Center</a:t>
                      </a:r>
                    </a:p>
                  </a:txBody>
                  <a:tcPr marL="0" marR="0" marT="0" marB="0" vert="vert270" anchor="ctr">
                    <a:solidFill>
                      <a:schemeClr val="accent3"/>
                    </a:solidFill>
                  </a:tcPr>
                </a:tc>
                <a:tc>
                  <a:txBody>
                    <a:bodyPr/>
                    <a:lstStyle/>
                    <a:p>
                      <a:pPr algn="ctr"/>
                      <a:r>
                        <a:rPr lang="en-US" sz="1300" dirty="0">
                          <a:solidFill>
                            <a:srgbClr val="FFFFFF"/>
                          </a:solidFill>
                        </a:rPr>
                        <a:t>40G</a:t>
                      </a:r>
                    </a:p>
                  </a:txBody>
                  <a:tcPr marL="0" marR="0" marT="0" marB="0" vert="vert270" anchor="ctr">
                    <a:lnB w="12700" cap="flat" cmpd="sng" algn="ctr">
                      <a:solidFill>
                        <a:schemeClr val="bg1"/>
                      </a:solidFill>
                      <a:prstDash val="solid"/>
                      <a:round/>
                      <a:headEnd type="none" w="med" len="med"/>
                      <a:tailEnd type="none" w="med" len="med"/>
                    </a:lnB>
                    <a:solidFill>
                      <a:schemeClr val="accent3">
                        <a:lumMod val="60000"/>
                        <a:lumOff val="40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0"/>
                  </a:ext>
                </a:extLst>
              </a:tr>
              <a:tr h="64224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300" dirty="0">
                          <a:solidFill>
                            <a:srgbClr val="FFFFFF"/>
                          </a:solidFill>
                        </a:rPr>
                        <a:t>10G</a:t>
                      </a: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60000"/>
                        <a:lumOff val="40000"/>
                      </a:schemeClr>
                    </a:solidFill>
                  </a:tcPr>
                </a:tc>
                <a:tc>
                  <a:txBody>
                    <a:bodyPr/>
                    <a:lstStyle/>
                    <a:p>
                      <a:pPr algn="l"/>
                      <a:endParaRPr lang="en-US" sz="13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642240">
                <a:tc rowSpan="4">
                  <a:txBody>
                    <a:bodyPr/>
                    <a:lstStyle/>
                    <a:p>
                      <a:pPr algn="ctr"/>
                      <a:r>
                        <a:rPr lang="en-US" sz="1600" dirty="0">
                          <a:solidFill>
                            <a:srgbClr val="FFFFFF"/>
                          </a:solidFill>
                        </a:rPr>
                        <a:t>Secure Access</a:t>
                      </a:r>
                    </a:p>
                  </a:txBody>
                  <a:tcPr marL="0" marR="0" marT="0" marB="0" vert="vert270" anchor="ctr">
                    <a:solidFill>
                      <a:schemeClr val="accent3"/>
                    </a:solidFill>
                  </a:tcPr>
                </a:tc>
                <a:tc rowSpan="4">
                  <a:txBody>
                    <a:bodyPr/>
                    <a:lstStyle/>
                    <a:p>
                      <a:pPr algn="ctr"/>
                      <a:r>
                        <a:rPr lang="en-US" sz="1300" dirty="0">
                          <a:solidFill>
                            <a:srgbClr val="FFFFFF"/>
                          </a:solidFill>
                        </a:rPr>
                        <a:t>1G</a:t>
                      </a:r>
                    </a:p>
                  </a:txBody>
                  <a:tcPr marL="0" marR="0" marT="0" marB="0" vert="vert270" anchor="ctr">
                    <a:lnT w="12700" cap="flat" cmpd="sng" algn="ctr">
                      <a:solidFill>
                        <a:schemeClr val="bg1"/>
                      </a:solidFill>
                      <a:prstDash val="solid"/>
                      <a:round/>
                      <a:headEnd type="none" w="med" len="med"/>
                      <a:tailEnd type="none" w="med" len="med"/>
                    </a:lnT>
                    <a:solidFill>
                      <a:schemeClr val="accent3">
                        <a:lumMod val="60000"/>
                        <a:lumOff val="40000"/>
                      </a:schemeClr>
                    </a:solidFill>
                  </a:tcPr>
                </a:tc>
                <a:tc rowSpan="4">
                  <a:txBody>
                    <a:bodyPr/>
                    <a:lstStyle/>
                    <a:p>
                      <a:endParaRPr lang="en-US" sz="1300" dirty="0"/>
                    </a:p>
                  </a:txBody>
                  <a:tcPr marL="0" marR="0" marT="0" marB="0"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endParaRPr lang="en-US" sz="1300" dirty="0"/>
                    </a:p>
                  </a:txBody>
                  <a:tcPr marL="0" marR="0" marT="0" marB="0"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endParaRPr lang="en-US" sz="1300" dirty="0"/>
                    </a:p>
                  </a:txBody>
                  <a:tcPr marL="0" marR="0" marT="0" marB="0"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endParaRPr lang="en-US" sz="1300" dirty="0"/>
                    </a:p>
                  </a:txBody>
                  <a:tcPr marL="0" marR="0" marT="0" marB="0" anchor="ctr">
                    <a:lnT w="12700" cap="flat" cmpd="sng" algn="ctr">
                      <a:solidFill>
                        <a:schemeClr val="bg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10002"/>
                  </a:ext>
                </a:extLst>
              </a:tr>
              <a:tr h="64224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extLst>
                  <a:ext uri="{0D108BD9-81ED-4DB2-BD59-A6C34878D82A}">
                    <a16:rowId xmlns:a16="http://schemas.microsoft.com/office/drawing/2014/main" val="10003"/>
                  </a:ext>
                </a:extLst>
              </a:tr>
              <a:tr h="64224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extLst>
                  <a:ext uri="{0D108BD9-81ED-4DB2-BD59-A6C34878D82A}">
                    <a16:rowId xmlns:a16="http://schemas.microsoft.com/office/drawing/2014/main" val="10004"/>
                  </a:ext>
                </a:extLst>
              </a:tr>
              <a:tr h="64224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extLst>
                  <a:ext uri="{0D108BD9-81ED-4DB2-BD59-A6C34878D82A}">
                    <a16:rowId xmlns:a16="http://schemas.microsoft.com/office/drawing/2014/main" val="10005"/>
                  </a:ext>
                </a:extLst>
              </a:tr>
              <a:tr h="982495">
                <a:tc gridSpan="2">
                  <a:txBody>
                    <a:bodyPr/>
                    <a:lstStyle/>
                    <a:p>
                      <a:pPr algn="ctr"/>
                      <a:r>
                        <a:rPr lang="en-US" sz="1600" b="1" kern="1200" dirty="0">
                          <a:solidFill>
                            <a:srgbClr val="FFFFFF"/>
                          </a:solidFill>
                          <a:latin typeface="+mn-lt"/>
                          <a:ea typeface="+mn-ea"/>
                          <a:cs typeface="+mn-cs"/>
                        </a:rPr>
                        <a:t>Access</a:t>
                      </a:r>
                    </a:p>
                  </a:txBody>
                  <a:tcPr marL="0" marR="0" marT="0" marB="0" vert="vert270" anchor="ctr">
                    <a:lnB w="12700" cap="flat" cmpd="sng" algn="ctr">
                      <a:solidFill>
                        <a:srgbClr val="FFFFFF"/>
                      </a:solidFill>
                      <a:prstDash val="solid"/>
                      <a:round/>
                      <a:headEnd type="none" w="med" len="med"/>
                      <a:tailEnd type="none" w="med" len="med"/>
                    </a:lnB>
                    <a:solidFill>
                      <a:schemeClr val="accent3"/>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3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3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6"/>
                  </a:ext>
                </a:extLst>
              </a:tr>
              <a:tr h="530479">
                <a:tc gridSpan="2">
                  <a:txBody>
                    <a:bodyPr/>
                    <a:lstStyle/>
                    <a:p>
                      <a:pPr algn="ctr"/>
                      <a:endParaRPr lang="en-US" sz="13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chemeClr val="accent3"/>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Arial"/>
                          <a:ea typeface="+mn-ea"/>
                          <a:cs typeface="Arial"/>
                        </a:rPr>
                        <a:t>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Arial"/>
                        </a:rPr>
                        <a:t>24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extLst>
                  <a:ext uri="{0D108BD9-81ED-4DB2-BD59-A6C34878D82A}">
                    <a16:rowId xmlns:a16="http://schemas.microsoft.com/office/drawing/2014/main" val="10007"/>
                  </a:ext>
                </a:extLst>
              </a:tr>
            </a:tbl>
          </a:graphicData>
        </a:graphic>
      </p:graphicFrame>
      <p:sp>
        <p:nvSpPr>
          <p:cNvPr id="4" name="TextBox 3"/>
          <p:cNvSpPr txBox="1"/>
          <p:nvPr/>
        </p:nvSpPr>
        <p:spPr>
          <a:xfrm>
            <a:off x="2721093" y="5115131"/>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FSW-80-POE</a:t>
            </a:r>
          </a:p>
        </p:txBody>
      </p:sp>
      <p:sp>
        <p:nvSpPr>
          <p:cNvPr id="5" name="TextBox 4"/>
          <p:cNvSpPr txBox="1"/>
          <p:nvPr/>
        </p:nvSpPr>
        <p:spPr>
          <a:xfrm>
            <a:off x="5233022" y="1845787"/>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FSW-1024D</a:t>
            </a:r>
          </a:p>
        </p:txBody>
      </p:sp>
      <p:sp>
        <p:nvSpPr>
          <p:cNvPr id="6" name="TextBox 5"/>
          <p:cNvSpPr txBox="1"/>
          <p:nvPr/>
        </p:nvSpPr>
        <p:spPr>
          <a:xfrm>
            <a:off x="7514504" y="1121407"/>
            <a:ext cx="1726750" cy="369332"/>
          </a:xfrm>
          <a:prstGeom prst="rect">
            <a:avLst/>
          </a:prstGeom>
          <a:noFill/>
        </p:spPr>
        <p:txBody>
          <a:bodyPr wrap="square" lIns="121893" tIns="60947" rIns="121893" bIns="60947" rtlCol="0">
            <a:spAutoFit/>
          </a:bodyPr>
          <a:lstStyle/>
          <a:p>
            <a:pPr algn="ctr">
              <a:defRPr/>
            </a:pPr>
            <a:r>
              <a:rPr lang="en-US" sz="1600" dirty="0">
                <a:solidFill>
                  <a:srgbClr val="000000"/>
                </a:solidFill>
                <a:latin typeface="Arial Narrow"/>
                <a:cs typeface="Arial Narrow"/>
              </a:rPr>
              <a:t>FSW-3032D</a:t>
            </a:r>
          </a:p>
        </p:txBody>
      </p:sp>
      <p:sp>
        <p:nvSpPr>
          <p:cNvPr id="7" name="TextBox 6"/>
          <p:cNvSpPr txBox="1"/>
          <p:nvPr/>
        </p:nvSpPr>
        <p:spPr>
          <a:xfrm>
            <a:off x="10603375" y="1854579"/>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FSW-1048D</a:t>
            </a:r>
          </a:p>
        </p:txBody>
      </p:sp>
      <p:sp>
        <p:nvSpPr>
          <p:cNvPr id="8" name="TextBox 7"/>
          <p:cNvSpPr txBox="1"/>
          <p:nvPr/>
        </p:nvSpPr>
        <p:spPr>
          <a:xfrm>
            <a:off x="2721093" y="3346759"/>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FSW-108D-POE</a:t>
            </a:r>
          </a:p>
        </p:txBody>
      </p:sp>
      <p:sp>
        <p:nvSpPr>
          <p:cNvPr id="9" name="TextBox 8"/>
          <p:cNvSpPr txBox="1"/>
          <p:nvPr/>
        </p:nvSpPr>
        <p:spPr>
          <a:xfrm>
            <a:off x="5348462" y="4546910"/>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FSW-124D</a:t>
            </a:r>
          </a:p>
        </p:txBody>
      </p:sp>
      <p:sp>
        <p:nvSpPr>
          <p:cNvPr id="10" name="TextBox 9"/>
          <p:cNvSpPr txBox="1"/>
          <p:nvPr/>
        </p:nvSpPr>
        <p:spPr>
          <a:xfrm>
            <a:off x="5348462" y="4343714"/>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FSW-124D-POE</a:t>
            </a:r>
          </a:p>
        </p:txBody>
      </p:sp>
      <p:sp>
        <p:nvSpPr>
          <p:cNvPr id="11" name="TextBox 10"/>
          <p:cNvSpPr txBox="1"/>
          <p:nvPr/>
        </p:nvSpPr>
        <p:spPr>
          <a:xfrm>
            <a:off x="5362005" y="3662752"/>
            <a:ext cx="1726750" cy="615553"/>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FSW-224D-FPOE</a:t>
            </a:r>
          </a:p>
          <a:p>
            <a:pPr>
              <a:defRPr/>
            </a:pPr>
            <a:r>
              <a:rPr lang="en-US" sz="1600" dirty="0">
                <a:solidFill>
                  <a:srgbClr val="000000"/>
                </a:solidFill>
                <a:latin typeface="Arial Narrow"/>
                <a:cs typeface="Arial Narrow"/>
              </a:rPr>
              <a:t>FSW-224D-POE</a:t>
            </a:r>
          </a:p>
        </p:txBody>
      </p:sp>
      <p:sp>
        <p:nvSpPr>
          <p:cNvPr id="12" name="TextBox 11"/>
          <p:cNvSpPr txBox="1"/>
          <p:nvPr/>
        </p:nvSpPr>
        <p:spPr>
          <a:xfrm>
            <a:off x="5362005" y="2934513"/>
            <a:ext cx="1726750" cy="861775"/>
          </a:xfrm>
          <a:prstGeom prst="rect">
            <a:avLst/>
          </a:prstGeom>
          <a:noFill/>
        </p:spPr>
        <p:txBody>
          <a:bodyPr wrap="square" lIns="121893" tIns="60947" rIns="121893" bIns="60947" rtlCol="0">
            <a:spAutoFit/>
          </a:bodyPr>
          <a:lstStyle/>
          <a:p>
            <a:pPr>
              <a:defRPr/>
            </a:pPr>
            <a:r>
              <a:rPr lang="en-US" sz="1600" dirty="0">
                <a:latin typeface="Arial Narrow"/>
                <a:cs typeface="Arial Narrow"/>
              </a:rPr>
              <a:t>FSW-424D-FPOE</a:t>
            </a:r>
          </a:p>
          <a:p>
            <a:pPr>
              <a:defRPr/>
            </a:pPr>
            <a:r>
              <a:rPr lang="en-US" sz="1600" dirty="0">
                <a:latin typeface="Arial Narrow"/>
                <a:cs typeface="Arial Narrow"/>
              </a:rPr>
              <a:t>FSW-424D-POE</a:t>
            </a:r>
          </a:p>
          <a:p>
            <a:pPr>
              <a:defRPr/>
            </a:pPr>
            <a:r>
              <a:rPr lang="en-US" sz="1600" dirty="0">
                <a:latin typeface="Arial Narrow"/>
                <a:cs typeface="Arial Narrow"/>
              </a:rPr>
              <a:t>FSW-424D</a:t>
            </a:r>
          </a:p>
        </p:txBody>
      </p:sp>
      <p:sp>
        <p:nvSpPr>
          <p:cNvPr id="13" name="TextBox 12"/>
          <p:cNvSpPr txBox="1"/>
          <p:nvPr/>
        </p:nvSpPr>
        <p:spPr>
          <a:xfrm>
            <a:off x="5348462" y="2618211"/>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FSW-524D</a:t>
            </a:r>
          </a:p>
        </p:txBody>
      </p:sp>
      <p:sp>
        <p:nvSpPr>
          <p:cNvPr id="14" name="TextBox 13"/>
          <p:cNvSpPr txBox="1"/>
          <p:nvPr/>
        </p:nvSpPr>
        <p:spPr>
          <a:xfrm>
            <a:off x="5346398" y="2428339"/>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FSW-524D-FPOE</a:t>
            </a:r>
          </a:p>
        </p:txBody>
      </p:sp>
      <p:sp>
        <p:nvSpPr>
          <p:cNvPr id="15" name="TextBox 14"/>
          <p:cNvSpPr txBox="1"/>
          <p:nvPr/>
        </p:nvSpPr>
        <p:spPr>
          <a:xfrm>
            <a:off x="10603199" y="3723712"/>
            <a:ext cx="1726750" cy="615553"/>
          </a:xfrm>
          <a:prstGeom prst="rect">
            <a:avLst/>
          </a:prstGeom>
          <a:noFill/>
        </p:spPr>
        <p:txBody>
          <a:bodyPr wrap="square" lIns="121893" tIns="60947" rIns="121893" bIns="60947" rtlCol="0">
            <a:spAutoFit/>
          </a:bodyPr>
          <a:lstStyle/>
          <a:p>
            <a:pPr>
              <a:defRPr/>
            </a:pPr>
            <a:r>
              <a:rPr lang="en-US" sz="1600" dirty="0">
                <a:latin typeface="Arial Narrow"/>
                <a:cs typeface="Arial Narrow"/>
              </a:rPr>
              <a:t>FSW-248D-FPOE</a:t>
            </a:r>
          </a:p>
          <a:p>
            <a:pPr>
              <a:defRPr/>
            </a:pPr>
            <a:r>
              <a:rPr lang="en-US" sz="1600" dirty="0">
                <a:latin typeface="Arial Narrow"/>
                <a:cs typeface="Arial Narrow"/>
              </a:rPr>
              <a:t>FSW-248D-POE</a:t>
            </a:r>
          </a:p>
        </p:txBody>
      </p:sp>
      <p:sp>
        <p:nvSpPr>
          <p:cNvPr id="16" name="TextBox 15"/>
          <p:cNvSpPr txBox="1"/>
          <p:nvPr/>
        </p:nvSpPr>
        <p:spPr>
          <a:xfrm>
            <a:off x="10589656" y="2951551"/>
            <a:ext cx="1726750" cy="861775"/>
          </a:xfrm>
          <a:prstGeom prst="rect">
            <a:avLst/>
          </a:prstGeom>
          <a:noFill/>
        </p:spPr>
        <p:txBody>
          <a:bodyPr wrap="square" lIns="121893" tIns="60947" rIns="121893" bIns="60947" rtlCol="0">
            <a:spAutoFit/>
          </a:bodyPr>
          <a:lstStyle/>
          <a:p>
            <a:pPr>
              <a:defRPr/>
            </a:pPr>
            <a:r>
              <a:rPr lang="en-US" sz="1600" dirty="0">
                <a:latin typeface="Arial Narrow"/>
                <a:cs typeface="Arial Narrow"/>
              </a:rPr>
              <a:t>FSW-448D-FPOE</a:t>
            </a:r>
          </a:p>
          <a:p>
            <a:pPr>
              <a:defRPr/>
            </a:pPr>
            <a:r>
              <a:rPr lang="en-US" sz="1600" dirty="0">
                <a:latin typeface="Arial Narrow"/>
                <a:cs typeface="Arial Narrow"/>
              </a:rPr>
              <a:t>FSW-448D-POE</a:t>
            </a:r>
          </a:p>
          <a:p>
            <a:pPr>
              <a:defRPr/>
            </a:pPr>
            <a:r>
              <a:rPr lang="en-US" sz="1600" dirty="0">
                <a:latin typeface="Arial Narrow"/>
                <a:cs typeface="Arial Narrow"/>
              </a:rPr>
              <a:t>FSW-448D</a:t>
            </a:r>
          </a:p>
        </p:txBody>
      </p:sp>
      <p:pic>
        <p:nvPicPr>
          <p:cNvPr id="17"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608375" y="5116392"/>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608375" y="3373230"/>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ounded Rectangle 18"/>
          <p:cNvSpPr/>
          <p:nvPr/>
        </p:nvSpPr>
        <p:spPr bwMode="auto">
          <a:xfrm>
            <a:off x="1880050" y="5142717"/>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20" name="Rounded Rectangle 19"/>
          <p:cNvSpPr/>
          <p:nvPr/>
        </p:nvSpPr>
        <p:spPr bwMode="auto">
          <a:xfrm>
            <a:off x="1880050" y="3374343"/>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pic>
        <p:nvPicPr>
          <p:cNvPr id="21"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4393632"/>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4230493"/>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3744337"/>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3581200"/>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3180293"/>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3017156"/>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ounded Rectangle 26"/>
          <p:cNvSpPr/>
          <p:nvPr/>
        </p:nvSpPr>
        <p:spPr bwMode="auto">
          <a:xfrm>
            <a:off x="4459869" y="4369109"/>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28" name="Rounded Rectangle 27"/>
          <p:cNvSpPr/>
          <p:nvPr/>
        </p:nvSpPr>
        <p:spPr bwMode="auto">
          <a:xfrm>
            <a:off x="4473412" y="3891135"/>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29" name="Rounded Rectangle 28"/>
          <p:cNvSpPr/>
          <p:nvPr/>
        </p:nvSpPr>
        <p:spPr bwMode="auto">
          <a:xfrm>
            <a:off x="4473412" y="3620556"/>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pic>
        <p:nvPicPr>
          <p:cNvPr id="30"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558309" y="1752357"/>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459869" y="1741784"/>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073148" y="1113012"/>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ounded Rectangle 32"/>
          <p:cNvSpPr/>
          <p:nvPr/>
        </p:nvSpPr>
        <p:spPr bwMode="auto">
          <a:xfrm>
            <a:off x="9920667" y="1703203"/>
            <a:ext cx="812588"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300" dirty="0">
                <a:solidFill>
                  <a:schemeClr val="bg1"/>
                </a:solidFill>
                <a:latin typeface="Arial" charset="0"/>
                <a:sym typeface="Wingdings"/>
              </a:rPr>
              <a:t>40G </a:t>
            </a:r>
            <a:r>
              <a:rPr lang="en-US" sz="1300" dirty="0">
                <a:solidFill>
                  <a:schemeClr val="bg1"/>
                </a:solidFill>
                <a:latin typeface="Wingdings"/>
                <a:ea typeface="Wingdings"/>
                <a:cs typeface="Wingdings"/>
                <a:sym typeface="Wingdings"/>
              </a:rPr>
              <a:t></a:t>
            </a:r>
            <a:r>
              <a:rPr lang="en-US" sz="1300" dirty="0">
                <a:solidFill>
                  <a:schemeClr val="bg1"/>
                </a:solidFill>
                <a:latin typeface="Arial" charset="0"/>
                <a:sym typeface="Wingdings"/>
              </a:rPr>
              <a:t> </a:t>
            </a:r>
            <a:endParaRPr lang="en-US" sz="1300" dirty="0">
              <a:solidFill>
                <a:schemeClr val="bg1"/>
              </a:solidFill>
              <a:latin typeface="Arial" charset="0"/>
            </a:endParaRPr>
          </a:p>
        </p:txBody>
      </p:sp>
      <p:pic>
        <p:nvPicPr>
          <p:cNvPr id="34"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3797029"/>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3633892"/>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3158777"/>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2995640"/>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ounded Rectangle 37"/>
          <p:cNvSpPr/>
          <p:nvPr/>
        </p:nvSpPr>
        <p:spPr bwMode="auto">
          <a:xfrm>
            <a:off x="9714607" y="3952095"/>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39" name="Rounded Rectangle 38"/>
          <p:cNvSpPr/>
          <p:nvPr/>
        </p:nvSpPr>
        <p:spPr bwMode="auto">
          <a:xfrm>
            <a:off x="9714607" y="3681516"/>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pic>
        <p:nvPicPr>
          <p:cNvPr id="40"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2809701"/>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ounded Rectangle 40"/>
          <p:cNvSpPr/>
          <p:nvPr/>
        </p:nvSpPr>
        <p:spPr bwMode="auto">
          <a:xfrm>
            <a:off x="9673977" y="3179935"/>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pic>
        <p:nvPicPr>
          <p:cNvPr id="42"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2490705"/>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ounded Rectangle 42"/>
          <p:cNvSpPr/>
          <p:nvPr/>
        </p:nvSpPr>
        <p:spPr bwMode="auto">
          <a:xfrm>
            <a:off x="9673977" y="2909356"/>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44" name="TextBox 43"/>
          <p:cNvSpPr txBox="1"/>
          <p:nvPr/>
        </p:nvSpPr>
        <p:spPr>
          <a:xfrm>
            <a:off x="10562570" y="2596639"/>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FSW-548D</a:t>
            </a:r>
          </a:p>
        </p:txBody>
      </p:sp>
      <p:sp>
        <p:nvSpPr>
          <p:cNvPr id="45" name="TextBox 44"/>
          <p:cNvSpPr txBox="1"/>
          <p:nvPr/>
        </p:nvSpPr>
        <p:spPr>
          <a:xfrm>
            <a:off x="10560507" y="2395983"/>
            <a:ext cx="1726750" cy="369332"/>
          </a:xfrm>
          <a:prstGeom prst="rect">
            <a:avLst/>
          </a:prstGeom>
          <a:noFill/>
        </p:spPr>
        <p:txBody>
          <a:bodyPr wrap="square" lIns="121893" tIns="60947" rIns="121893" bIns="60947" rtlCol="0">
            <a:spAutoFit/>
          </a:bodyPr>
          <a:lstStyle/>
          <a:p>
            <a:pPr>
              <a:defRPr/>
            </a:pPr>
            <a:r>
              <a:rPr lang="en-US" sz="1600" dirty="0">
                <a:solidFill>
                  <a:srgbClr val="000000"/>
                </a:solidFill>
                <a:latin typeface="Arial Narrow"/>
                <a:cs typeface="Arial Narrow"/>
              </a:rPr>
              <a:t>FSW-548D-FPOE</a:t>
            </a:r>
          </a:p>
        </p:txBody>
      </p:sp>
      <p:pic>
        <p:nvPicPr>
          <p:cNvPr id="46"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18545" y="2327568"/>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ounded Rectangle 46"/>
          <p:cNvSpPr/>
          <p:nvPr/>
        </p:nvSpPr>
        <p:spPr bwMode="auto">
          <a:xfrm>
            <a:off x="9558311" y="2653256"/>
            <a:ext cx="1027768"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300" dirty="0">
                <a:solidFill>
                  <a:schemeClr val="bg1"/>
                </a:solidFill>
                <a:latin typeface="Arial" charset="0"/>
                <a:sym typeface="Wingdings"/>
              </a:rPr>
              <a:t>FL Stacking</a:t>
            </a:r>
            <a:endParaRPr lang="en-US" sz="1300" dirty="0">
              <a:solidFill>
                <a:schemeClr val="bg1"/>
              </a:solidFill>
              <a:latin typeface="Arial" charset="0"/>
            </a:endParaRPr>
          </a:p>
        </p:txBody>
      </p:sp>
      <p:sp>
        <p:nvSpPr>
          <p:cNvPr id="48" name="Rounded Rectangle 47"/>
          <p:cNvSpPr/>
          <p:nvPr/>
        </p:nvSpPr>
        <p:spPr bwMode="auto">
          <a:xfrm>
            <a:off x="9558311" y="2399256"/>
            <a:ext cx="1027768"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300" dirty="0">
                <a:solidFill>
                  <a:schemeClr val="bg1"/>
                </a:solidFill>
                <a:latin typeface="Arial" charset="0"/>
                <a:sym typeface="Wingdings"/>
              </a:rPr>
              <a:t>FL Stacking</a:t>
            </a:r>
            <a:endParaRPr lang="en-US" sz="1300" dirty="0">
              <a:solidFill>
                <a:schemeClr val="bg1"/>
              </a:solidFill>
              <a:latin typeface="Arial" charset="0"/>
            </a:endParaRPr>
          </a:p>
        </p:txBody>
      </p:sp>
      <p:pic>
        <p:nvPicPr>
          <p:cNvPr id="49"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2845729"/>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2522325"/>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Rounded Rectangle 50"/>
          <p:cNvSpPr/>
          <p:nvPr/>
        </p:nvSpPr>
        <p:spPr bwMode="auto">
          <a:xfrm>
            <a:off x="4473412" y="3281535"/>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sp>
        <p:nvSpPr>
          <p:cNvPr id="52" name="Rounded Rectangle 51"/>
          <p:cNvSpPr/>
          <p:nvPr/>
        </p:nvSpPr>
        <p:spPr bwMode="auto">
          <a:xfrm>
            <a:off x="4473412" y="3010956"/>
            <a:ext cx="914162"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POE+</a:t>
            </a:r>
          </a:p>
        </p:txBody>
      </p:sp>
      <p:pic>
        <p:nvPicPr>
          <p:cNvPr id="53" name="Picture 360"/>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183696" y="2359189"/>
            <a:ext cx="792124" cy="55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ounded Rectangle 53"/>
          <p:cNvSpPr/>
          <p:nvPr/>
        </p:nvSpPr>
        <p:spPr bwMode="auto">
          <a:xfrm>
            <a:off x="4344201" y="2399256"/>
            <a:ext cx="1027768"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300" dirty="0">
                <a:solidFill>
                  <a:schemeClr val="bg1"/>
                </a:solidFill>
                <a:latin typeface="Arial" charset="0"/>
                <a:sym typeface="Wingdings"/>
              </a:rPr>
              <a:t>FL Stacking</a:t>
            </a:r>
            <a:endParaRPr lang="en-US" sz="1300" dirty="0">
              <a:solidFill>
                <a:schemeClr val="bg1"/>
              </a:solidFill>
              <a:latin typeface="Arial" charset="0"/>
            </a:endParaRPr>
          </a:p>
        </p:txBody>
      </p:sp>
      <p:sp>
        <p:nvSpPr>
          <p:cNvPr id="55" name="Rounded Rectangle 54"/>
          <p:cNvSpPr/>
          <p:nvPr/>
        </p:nvSpPr>
        <p:spPr bwMode="auto">
          <a:xfrm>
            <a:off x="4344201" y="2653256"/>
            <a:ext cx="1027768"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300" dirty="0">
                <a:solidFill>
                  <a:schemeClr val="bg1"/>
                </a:solidFill>
                <a:latin typeface="Arial" charset="0"/>
                <a:sym typeface="Wingdings"/>
              </a:rPr>
              <a:t>FL Stacking</a:t>
            </a:r>
            <a:endParaRPr lang="en-US" sz="1300" dirty="0">
              <a:solidFill>
                <a:schemeClr val="bg1"/>
              </a:solidFill>
              <a:latin typeface="Arial" charset="0"/>
            </a:endParaRPr>
          </a:p>
        </p:txBody>
      </p:sp>
    </p:spTree>
    <p:extLst>
      <p:ext uri="{BB962C8B-B14F-4D97-AF65-F5344CB8AC3E}">
        <p14:creationId xmlns:p14="http://schemas.microsoft.com/office/powerpoint/2010/main" val="714477132"/>
      </p:ext>
    </p:extLst>
  </p:cSld>
  <p:clrMapOvr>
    <a:masterClrMapping/>
  </p:clrMapOvr>
  <p:transition spd="slow">
    <p:wip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80-POE</a:t>
            </a:r>
          </a:p>
        </p:txBody>
      </p:sp>
      <p:graphicFrame>
        <p:nvGraphicFramePr>
          <p:cNvPr id="4" name="Content Placeholder 4"/>
          <p:cNvGraphicFramePr>
            <a:graphicFrameLocks/>
          </p:cNvGraphicFramePr>
          <p:nvPr>
            <p:extLst>
              <p:ext uri="{D42A27DB-BD31-4B8C-83A1-F6EECF244321}">
                <p14:modId xmlns:p14="http://schemas.microsoft.com/office/powerpoint/2010/main" val="608646562"/>
              </p:ext>
            </p:extLst>
          </p:nvPr>
        </p:nvGraphicFramePr>
        <p:xfrm>
          <a:off x="2" y="1299509"/>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9229297">
                  <a:extLst>
                    <a:ext uri="{9D8B030D-6E8A-4147-A177-3AD203B41FA5}">
                      <a16:colId xmlns:a16="http://schemas.microsoft.com/office/drawing/2014/main" val="20002"/>
                    </a:ext>
                  </a:extLst>
                </a:gridCol>
                <a:gridCol w="435313">
                  <a:extLst>
                    <a:ext uri="{9D8B030D-6E8A-4147-A177-3AD203B41FA5}">
                      <a16:colId xmlns:a16="http://schemas.microsoft.com/office/drawing/2014/main" val="20003"/>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0000"/>
                          </a:solidFill>
                          <a:effectLst/>
                        </a:rPr>
                        <a:t>16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2,000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N/A</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62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5" name="Picture 2"/>
          <p:cNvPicPr>
            <a:picLocks noChangeAspect="1" noChangeArrowheads="1"/>
          </p:cNvPicPr>
          <p:nvPr/>
        </p:nvPicPr>
        <p:blipFill>
          <a:blip r:embed="rId2"/>
          <a:srcRect/>
          <a:stretch>
            <a:fillRect/>
          </a:stretch>
        </p:blipFill>
        <p:spPr bwMode="auto">
          <a:xfrm>
            <a:off x="1578274" y="1808505"/>
            <a:ext cx="4558813" cy="1556123"/>
          </a:xfrm>
          <a:prstGeom prst="rect">
            <a:avLst/>
          </a:prstGeom>
          <a:noFill/>
          <a:ln w="9525">
            <a:noFill/>
            <a:miter lim="800000"/>
            <a:headEnd/>
            <a:tailEnd/>
          </a:ln>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35417" y="3062788"/>
            <a:ext cx="496216" cy="729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31632" y="3062788"/>
            <a:ext cx="496215" cy="729600"/>
          </a:xfrm>
          <a:prstGeom prst="rect">
            <a:avLst/>
          </a:prstGeom>
        </p:spPr>
      </p:pic>
      <p:sp>
        <p:nvSpPr>
          <p:cNvPr id="8"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4x GE RJ45 Ports </a:t>
            </a:r>
          </a:p>
          <a:p>
            <a:pPr marL="457297" indent="-457297" defTabSz="1218959">
              <a:spcBef>
                <a:spcPct val="20000"/>
              </a:spcBef>
              <a:buClr>
                <a:schemeClr val="accent6"/>
              </a:buClr>
              <a:buFont typeface="+mj-ea"/>
              <a:buAutoNum type="circleNumDbPlain"/>
            </a:pPr>
            <a:r>
              <a:rPr lang="en-US" sz="1300" b="1" dirty="0"/>
              <a:t>4x GE PoE Ports</a:t>
            </a:r>
          </a:p>
        </p:txBody>
      </p:sp>
      <p:cxnSp>
        <p:nvCxnSpPr>
          <p:cNvPr id="9" name="Straight Connector 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7170135"/>
      </p:ext>
    </p:extLst>
  </p:cSld>
  <p:clrMapOvr>
    <a:masterClrMapping/>
  </p:clrMapOvr>
  <p:transition spd="slow">
    <p:wip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108D-POE</a:t>
            </a:r>
          </a:p>
        </p:txBody>
      </p:sp>
      <p:graphicFrame>
        <p:nvGraphicFramePr>
          <p:cNvPr id="4" name="Content Placeholder 4"/>
          <p:cNvGraphicFramePr>
            <a:graphicFrameLocks/>
          </p:cNvGraphicFramePr>
          <p:nvPr>
            <p:extLst>
              <p:ext uri="{D42A27DB-BD31-4B8C-83A1-F6EECF244321}">
                <p14:modId xmlns:p14="http://schemas.microsoft.com/office/powerpoint/2010/main" val="3915694227"/>
              </p:ext>
            </p:extLst>
          </p:nvPr>
        </p:nvGraphicFramePr>
        <p:xfrm>
          <a:off x="2" y="1299509"/>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9229297">
                  <a:extLst>
                    <a:ext uri="{9D8B030D-6E8A-4147-A177-3AD203B41FA5}">
                      <a16:colId xmlns:a16="http://schemas.microsoft.com/office/drawing/2014/main" val="20002"/>
                    </a:ext>
                  </a:extLst>
                </a:gridCol>
                <a:gridCol w="435313">
                  <a:extLst>
                    <a:ext uri="{9D8B030D-6E8A-4147-A177-3AD203B41FA5}">
                      <a16:colId xmlns:a16="http://schemas.microsoft.com/office/drawing/2014/main" val="20003"/>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20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16,000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4096</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up to 8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75W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2"/>
          <a:stretch>
            <a:fillRect/>
          </a:stretch>
        </p:blipFill>
        <p:spPr>
          <a:xfrm>
            <a:off x="978429" y="1840956"/>
            <a:ext cx="5758500" cy="149122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177856" y="3062788"/>
            <a:ext cx="496216" cy="729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70289" y="3062788"/>
            <a:ext cx="496215"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74072" y="3062788"/>
            <a:ext cx="496216" cy="729600"/>
          </a:xfrm>
          <a:prstGeom prst="rect">
            <a:avLst/>
          </a:prstGeom>
        </p:spPr>
      </p:pic>
      <p:sp>
        <p:nvSpPr>
          <p:cNvPr id="9"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8x PoE GE RJ45 </a:t>
            </a:r>
          </a:p>
          <a:p>
            <a:pPr marL="457297" indent="-457297" defTabSz="1218959">
              <a:spcBef>
                <a:spcPct val="20000"/>
              </a:spcBef>
              <a:buClr>
                <a:schemeClr val="accent6"/>
              </a:buClr>
              <a:buFont typeface="+mj-ea"/>
              <a:buAutoNum type="circleNumDbPlain"/>
            </a:pPr>
            <a:r>
              <a:rPr lang="en-US" sz="1300" b="1" dirty="0"/>
              <a:t>2x pairs Shared GE ports</a:t>
            </a:r>
          </a:p>
        </p:txBody>
      </p:sp>
      <p:cxnSp>
        <p:nvCxnSpPr>
          <p:cNvPr id="10" name="Straight Connector 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8512689"/>
      </p:ext>
    </p:extLst>
  </p:cSld>
  <p:clrMapOvr>
    <a:masterClrMapping/>
  </p:clrMapOvr>
  <p:transition spd="slow">
    <p:wip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124D Series</a:t>
            </a:r>
          </a:p>
        </p:txBody>
      </p:sp>
      <p:graphicFrame>
        <p:nvGraphicFramePr>
          <p:cNvPr id="4" name="Content Placeholder 4"/>
          <p:cNvGraphicFramePr>
            <a:graphicFrameLocks/>
          </p:cNvGraphicFramePr>
          <p:nvPr>
            <p:extLst>
              <p:ext uri="{D42A27DB-BD31-4B8C-83A1-F6EECF244321}">
                <p14:modId xmlns:p14="http://schemas.microsoft.com/office/powerpoint/2010/main" val="3522442065"/>
              </p:ext>
            </p:extLst>
          </p:nvPr>
        </p:nvGraphicFramePr>
        <p:xfrm>
          <a:off x="2" y="1299508"/>
          <a:ext cx="12188824"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FS-124D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FS-124D-POE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0000"/>
                          </a:solidFill>
                          <a:effectLst/>
                        </a:rPr>
                        <a:t>52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0000"/>
                          </a:solidFill>
                          <a:effectLst/>
                        </a:rPr>
                        <a:t>52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8,000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16,000</a:t>
                      </a: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12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12</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3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300" dirty="0">
                          <a:solidFill>
                            <a:srgbClr val="000000"/>
                          </a:solidFill>
                        </a:rPr>
                        <a:t>100 W</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8" y="3097940"/>
            <a:ext cx="496216" cy="7296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5" y="3097940"/>
            <a:ext cx="496215" cy="729600"/>
          </a:xfrm>
          <a:prstGeom prst="rect">
            <a:avLst/>
          </a:prstGeom>
        </p:spPr>
      </p:pic>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09283" y="3084781"/>
            <a:ext cx="496216" cy="729601"/>
          </a:xfrm>
          <a:prstGeom prst="rect">
            <a:avLst/>
          </a:prstGeom>
        </p:spPr>
      </p:pic>
      <p:sp>
        <p:nvSpPr>
          <p:cNvPr id="8" name="Rectangle 47"/>
          <p:cNvSpPr>
            <a:spLocks noChangeArrowheads="1"/>
          </p:cNvSpPr>
          <p:nvPr/>
        </p:nvSpPr>
        <p:spPr bwMode="auto">
          <a:xfrm>
            <a:off x="2667908" y="2436286"/>
            <a:ext cx="4142680"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Ports</a:t>
            </a:r>
          </a:p>
          <a:p>
            <a:pPr marL="457297" indent="-457297" defTabSz="1218959">
              <a:spcBef>
                <a:spcPct val="20000"/>
              </a:spcBef>
              <a:buClr>
                <a:schemeClr val="accent6"/>
              </a:buClr>
              <a:buFont typeface="+mj-ea"/>
              <a:buAutoNum type="circleNumDbPlain"/>
            </a:pPr>
            <a:r>
              <a:rPr lang="en-US" sz="1300" b="1" dirty="0"/>
              <a:t>2x GE SFP Slots</a:t>
            </a:r>
          </a:p>
        </p:txBody>
      </p:sp>
      <p:sp>
        <p:nvSpPr>
          <p:cNvPr id="9" name="Rectangle 47"/>
          <p:cNvSpPr>
            <a:spLocks noChangeArrowheads="1"/>
          </p:cNvSpPr>
          <p:nvPr/>
        </p:nvSpPr>
        <p:spPr bwMode="auto">
          <a:xfrm>
            <a:off x="7501617" y="2436285"/>
            <a:ext cx="3957136" cy="93631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12x GE RJ45 Ports</a:t>
            </a:r>
          </a:p>
          <a:p>
            <a:pPr marL="457297" indent="-457297" defTabSz="1218959">
              <a:spcBef>
                <a:spcPct val="20000"/>
              </a:spcBef>
              <a:buClr>
                <a:schemeClr val="accent6"/>
              </a:buClr>
              <a:buFont typeface="+mj-ea"/>
              <a:buAutoNum type="circleNumDbPlain"/>
            </a:pPr>
            <a:r>
              <a:rPr lang="en-US" sz="1300" b="1" dirty="0"/>
              <a:t>12x GE RJ45 PoE Ports</a:t>
            </a:r>
          </a:p>
          <a:p>
            <a:pPr marL="457297" indent="-457297" defTabSz="1218959">
              <a:spcBef>
                <a:spcPct val="20000"/>
              </a:spcBef>
              <a:buClr>
                <a:schemeClr val="accent6"/>
              </a:buClr>
              <a:buFont typeface="+mj-ea"/>
              <a:buAutoNum type="circleNumDbPlain"/>
            </a:pPr>
            <a:r>
              <a:rPr lang="en-US" sz="1300" b="1" dirty="0"/>
              <a:t>2x GE SFP Slots</a:t>
            </a:r>
          </a:p>
        </p:txBody>
      </p:sp>
      <p:pic>
        <p:nvPicPr>
          <p:cNvPr id="10" name="Picture 9"/>
          <p:cNvPicPr>
            <a:picLocks noChangeAspect="1"/>
          </p:cNvPicPr>
          <p:nvPr/>
        </p:nvPicPr>
        <p:blipFill>
          <a:blip r:embed="rId4"/>
          <a:stretch>
            <a:fillRect/>
          </a:stretch>
        </p:blipFill>
        <p:spPr>
          <a:xfrm>
            <a:off x="2667908" y="1559983"/>
            <a:ext cx="3839000" cy="403132"/>
          </a:xfrm>
          <a:prstGeom prst="rect">
            <a:avLst/>
          </a:prstGeom>
        </p:spPr>
      </p:pic>
      <p:pic>
        <p:nvPicPr>
          <p:cNvPr id="11" name="Picture 10"/>
          <p:cNvPicPr>
            <a:picLocks noChangeAspect="1"/>
          </p:cNvPicPr>
          <p:nvPr/>
        </p:nvPicPr>
        <p:blipFill>
          <a:blip r:embed="rId5"/>
          <a:stretch>
            <a:fillRect/>
          </a:stretch>
        </p:blipFill>
        <p:spPr>
          <a:xfrm>
            <a:off x="7501615" y="1559915"/>
            <a:ext cx="2912105" cy="403200"/>
          </a:xfrm>
          <a:prstGeom prst="rect">
            <a:avLst/>
          </a:prstGeom>
        </p:spPr>
      </p:pic>
      <p:cxnSp>
        <p:nvCxnSpPr>
          <p:cNvPr id="12" name="Straight Connector 11"/>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7170135"/>
      </p:ext>
    </p:extLst>
  </p:cSld>
  <p:clrMapOvr>
    <a:masterClrMapping/>
  </p:clrMapOvr>
  <p:transition spd="slow">
    <p:wip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224D Series</a:t>
            </a:r>
          </a:p>
        </p:txBody>
      </p:sp>
      <p:graphicFrame>
        <p:nvGraphicFramePr>
          <p:cNvPr id="4" name="Content Placeholder 4"/>
          <p:cNvGraphicFramePr>
            <a:graphicFrameLocks/>
          </p:cNvGraphicFramePr>
          <p:nvPr>
            <p:extLst>
              <p:ext uri="{D42A27DB-BD31-4B8C-83A1-F6EECF244321}">
                <p14:modId xmlns:p14="http://schemas.microsoft.com/office/powerpoint/2010/main" val="2520575832"/>
              </p:ext>
            </p:extLst>
          </p:nvPr>
        </p:nvGraphicFramePr>
        <p:xfrm>
          <a:off x="2" y="1299508"/>
          <a:ext cx="12188824"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FS-224D-POE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FS-224D-FPOE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solidFill>
                            <a:srgbClr val="000000"/>
                          </a:solidFill>
                          <a:effectLst/>
                        </a:rPr>
                        <a:t>48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solidFill>
                            <a:srgbClr val="000000"/>
                          </a:solidFill>
                          <a:effectLst/>
                        </a:rPr>
                        <a:t>56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&lt;2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8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180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370 W</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38972" y="3096002"/>
            <a:ext cx="496216" cy="729601"/>
          </a:xfrm>
          <a:prstGeom prst="rect">
            <a:avLst/>
          </a:prstGeom>
        </p:spPr>
      </p:pic>
      <p:sp>
        <p:nvSpPr>
          <p:cNvPr id="8" name="Rectangle 47"/>
          <p:cNvSpPr>
            <a:spLocks noChangeArrowheads="1"/>
          </p:cNvSpPr>
          <p:nvPr/>
        </p:nvSpPr>
        <p:spPr bwMode="auto">
          <a:xfrm>
            <a:off x="2667908" y="2436286"/>
            <a:ext cx="4142680"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8x GE RJ45 Ports</a:t>
            </a:r>
          </a:p>
          <a:p>
            <a:pPr marL="457297" indent="-457297" defTabSz="1218959">
              <a:spcBef>
                <a:spcPct val="20000"/>
              </a:spcBef>
              <a:buClr>
                <a:schemeClr val="accent6"/>
              </a:buClr>
              <a:buFont typeface="+mj-ea"/>
              <a:buAutoNum type="circleNumDbPlain"/>
            </a:pPr>
            <a:r>
              <a:rPr lang="en-US" sz="1300" b="1" dirty="0"/>
              <a:t>12 x GE RJ45 POE/POE+ Ports</a:t>
            </a:r>
          </a:p>
          <a:p>
            <a:pPr marL="457297" indent="-457297" defTabSz="1218959">
              <a:spcBef>
                <a:spcPct val="20000"/>
              </a:spcBef>
              <a:buClr>
                <a:schemeClr val="accent6"/>
              </a:buClr>
              <a:buFont typeface="+mj-ea"/>
              <a:buAutoNum type="circleNumDbPlain"/>
            </a:pPr>
            <a:r>
              <a:rPr lang="en-US" sz="1300" b="1" dirty="0"/>
              <a:t>4x pairs shared media GE Ports</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35189" y="3096002"/>
            <a:ext cx="496215" cy="729601"/>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12" name="Rectangle 47"/>
          <p:cNvSpPr>
            <a:spLocks noChangeArrowheads="1"/>
          </p:cNvSpPr>
          <p:nvPr/>
        </p:nvSpPr>
        <p:spPr bwMode="auto">
          <a:xfrm>
            <a:off x="7501617" y="2445229"/>
            <a:ext cx="3957136"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 x GE RJ45 POE/POE+ Ports</a:t>
            </a:r>
          </a:p>
          <a:p>
            <a:pPr marL="457297" indent="-457297" defTabSz="1218959">
              <a:spcBef>
                <a:spcPct val="20000"/>
              </a:spcBef>
              <a:buClr>
                <a:schemeClr val="accent6"/>
              </a:buClr>
              <a:buFont typeface="+mj-ea"/>
              <a:buAutoNum type="circleNumDbPlain"/>
            </a:pPr>
            <a:r>
              <a:rPr lang="en-US" sz="1300" b="1" dirty="0"/>
              <a:t>4x GE SFP slots</a:t>
            </a:r>
          </a:p>
        </p:txBody>
      </p:sp>
      <p:pic>
        <p:nvPicPr>
          <p:cNvPr id="13" name="Picture 12"/>
          <p:cNvPicPr>
            <a:picLocks noChangeAspect="1"/>
          </p:cNvPicPr>
          <p:nvPr/>
        </p:nvPicPr>
        <p:blipFill>
          <a:blip r:embed="rId5"/>
          <a:stretch>
            <a:fillRect/>
          </a:stretch>
        </p:blipFill>
        <p:spPr>
          <a:xfrm>
            <a:off x="7501615" y="1594468"/>
            <a:ext cx="3839000" cy="399360"/>
          </a:xfrm>
          <a:prstGeom prst="rect">
            <a:avLst/>
          </a:prstGeom>
        </p:spPr>
      </p:pic>
      <p:pic>
        <p:nvPicPr>
          <p:cNvPr id="14" name="Picture 13" descr="FS-224D+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67908" y="1620891"/>
            <a:ext cx="3839000" cy="346517"/>
          </a:xfrm>
          <a:prstGeom prst="rect">
            <a:avLst/>
          </a:prstGeom>
        </p:spPr>
      </p:pic>
    </p:spTree>
    <p:extLst>
      <p:ext uri="{BB962C8B-B14F-4D97-AF65-F5344CB8AC3E}">
        <p14:creationId xmlns:p14="http://schemas.microsoft.com/office/powerpoint/2010/main" val="1757170135"/>
      </p:ext>
    </p:extLst>
  </p:cSld>
  <p:clrMapOvr>
    <a:masterClrMapping/>
  </p:clrMapOvr>
  <p:transition spd="slow">
    <p:wip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248D Series</a:t>
            </a:r>
          </a:p>
        </p:txBody>
      </p:sp>
      <p:graphicFrame>
        <p:nvGraphicFramePr>
          <p:cNvPr id="4" name="Content Placeholder 4"/>
          <p:cNvGraphicFramePr>
            <a:graphicFrameLocks/>
          </p:cNvGraphicFramePr>
          <p:nvPr>
            <p:extLst>
              <p:ext uri="{D42A27DB-BD31-4B8C-83A1-F6EECF244321}">
                <p14:modId xmlns:p14="http://schemas.microsoft.com/office/powerpoint/2010/main" val="1762494014"/>
              </p:ext>
            </p:extLst>
          </p:nvPr>
        </p:nvGraphicFramePr>
        <p:xfrm>
          <a:off x="2" y="1299508"/>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3076432">
                  <a:extLst>
                    <a:ext uri="{9D8B030D-6E8A-4147-A177-3AD203B41FA5}">
                      <a16:colId xmlns:a16="http://schemas.microsoft.com/office/drawing/2014/main" val="20002"/>
                    </a:ext>
                  </a:extLst>
                </a:gridCol>
                <a:gridCol w="3076433">
                  <a:extLst>
                    <a:ext uri="{9D8B030D-6E8A-4147-A177-3AD203B41FA5}">
                      <a16:colId xmlns:a16="http://schemas.microsoft.com/office/drawing/2014/main" val="20003"/>
                    </a:ext>
                  </a:extLst>
                </a:gridCol>
                <a:gridCol w="3076432">
                  <a:extLst>
                    <a:ext uri="{9D8B030D-6E8A-4147-A177-3AD203B41FA5}">
                      <a16:colId xmlns:a16="http://schemas.microsoft.com/office/drawing/2014/main" val="20004"/>
                    </a:ext>
                  </a:extLst>
                </a:gridCol>
                <a:gridCol w="435313">
                  <a:extLst>
                    <a:ext uri="{9D8B030D-6E8A-4147-A177-3AD203B41FA5}">
                      <a16:colId xmlns:a16="http://schemas.microsoft.com/office/drawing/2014/main" val="20005"/>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FS-248D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FS-248D-POE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600" b="1" i="0" dirty="0">
                          <a:solidFill>
                            <a:schemeClr val="bg1"/>
                          </a:solidFill>
                        </a:rPr>
                        <a:t>FS-248D-FPOE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solidFill>
                            <a:srgbClr val="000000"/>
                          </a:solidFill>
                          <a:effectLst/>
                        </a:rPr>
                        <a:t>104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solidFill>
                            <a:srgbClr val="000000"/>
                          </a:solidFill>
                          <a:effectLst/>
                        </a:rPr>
                        <a:t>104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solidFill>
                            <a:srgbClr val="000000"/>
                          </a:solidFill>
                          <a:effectLst/>
                        </a:rPr>
                        <a:t>104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370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370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5597494"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871242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6084" y="3096000"/>
            <a:ext cx="496216" cy="729600"/>
          </a:xfrm>
          <a:prstGeom prst="rect">
            <a:avLst/>
          </a:prstGeom>
        </p:spPr>
      </p:pic>
      <p:sp>
        <p:nvSpPr>
          <p:cNvPr id="9" name="Rectangle 47"/>
          <p:cNvSpPr>
            <a:spLocks noChangeArrowheads="1"/>
          </p:cNvSpPr>
          <p:nvPr/>
        </p:nvSpPr>
        <p:spPr bwMode="auto">
          <a:xfrm>
            <a:off x="5658064" y="2426519"/>
            <a:ext cx="3054358"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 x GE RJ45 Ports</a:t>
            </a:r>
          </a:p>
          <a:p>
            <a:pPr marL="457297" indent="-457297" defTabSz="1218959">
              <a:spcBef>
                <a:spcPct val="20000"/>
              </a:spcBef>
              <a:buClr>
                <a:schemeClr val="accent6"/>
              </a:buClr>
              <a:buFont typeface="+mj-ea"/>
              <a:buAutoNum type="circleNumDbPlain"/>
            </a:pPr>
            <a:r>
              <a:rPr lang="en-US" sz="1300" b="1" dirty="0"/>
              <a:t>24 x GE RJ45 POE Ports</a:t>
            </a:r>
          </a:p>
          <a:p>
            <a:pPr marL="457297" indent="-457297" defTabSz="1218959">
              <a:spcBef>
                <a:spcPct val="20000"/>
              </a:spcBef>
              <a:buClr>
                <a:schemeClr val="accent6"/>
              </a:buClr>
              <a:buFont typeface="+mj-ea"/>
              <a:buAutoNum type="circleNumDbPlain"/>
            </a:pPr>
            <a:r>
              <a:rPr lang="en-US" sz="1300" b="1" dirty="0"/>
              <a:t>2x GE SFP slots</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12" name="Rectangle 47"/>
          <p:cNvSpPr>
            <a:spLocks noChangeArrowheads="1"/>
          </p:cNvSpPr>
          <p:nvPr/>
        </p:nvSpPr>
        <p:spPr bwMode="auto">
          <a:xfrm>
            <a:off x="8860863" y="2446248"/>
            <a:ext cx="3154332"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 x GE RJ45 POE/POE+ Ports</a:t>
            </a:r>
          </a:p>
          <a:p>
            <a:pPr marL="457297" indent="-457297" defTabSz="1218959">
              <a:spcBef>
                <a:spcPct val="20000"/>
              </a:spcBef>
              <a:buClr>
                <a:schemeClr val="accent6"/>
              </a:buClr>
              <a:buFont typeface="+mj-ea"/>
              <a:buAutoNum type="circleNumDbPlain"/>
            </a:pPr>
            <a:r>
              <a:rPr lang="en-US" sz="1300" b="1" dirty="0"/>
              <a:t>4x GE SFP slots</a:t>
            </a:r>
          </a:p>
        </p:txBody>
      </p:sp>
      <p:sp>
        <p:nvSpPr>
          <p:cNvPr id="13" name="Rectangle 47"/>
          <p:cNvSpPr>
            <a:spLocks noChangeArrowheads="1"/>
          </p:cNvSpPr>
          <p:nvPr/>
        </p:nvSpPr>
        <p:spPr bwMode="auto">
          <a:xfrm>
            <a:off x="2596230" y="2426519"/>
            <a:ext cx="3066251"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 x GE RJ45 Ports</a:t>
            </a:r>
          </a:p>
          <a:p>
            <a:pPr marL="457297" indent="-457297" defTabSz="1218959">
              <a:spcBef>
                <a:spcPct val="20000"/>
              </a:spcBef>
              <a:buClr>
                <a:schemeClr val="accent6"/>
              </a:buClr>
              <a:buFont typeface="+mj-ea"/>
              <a:buAutoNum type="circleNumDbPlain"/>
            </a:pPr>
            <a:r>
              <a:rPr lang="en-US" sz="1300" b="1" dirty="0"/>
              <a:t>4x 10GE SFP+ slots</a:t>
            </a: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56051" y="3096000"/>
            <a:ext cx="496216" cy="7296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17882" y="3096000"/>
            <a:ext cx="496217" cy="729600"/>
          </a:xfrm>
          <a:prstGeom prst="rect">
            <a:avLst/>
          </a:prstGeom>
        </p:spPr>
      </p:pic>
      <p:pic>
        <p:nvPicPr>
          <p:cNvPr id="16" name="Picture 15" descr="FS-248D-POE+Front.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6397" y="1723503"/>
            <a:ext cx="2879250" cy="289524"/>
          </a:xfrm>
          <a:prstGeom prst="rect">
            <a:avLst/>
          </a:prstGeom>
        </p:spPr>
      </p:pic>
      <p:pic>
        <p:nvPicPr>
          <p:cNvPr id="17" name="Picture 16" descr="FS-248D-FPOE+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22334" y="1723421"/>
            <a:ext cx="2879250" cy="289607"/>
          </a:xfrm>
          <a:prstGeom prst="rect">
            <a:avLst/>
          </a:prstGeom>
        </p:spPr>
      </p:pic>
      <p:pic>
        <p:nvPicPr>
          <p:cNvPr id="18" name="Picture 17" descr="FS-248D+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24091" y="1723420"/>
            <a:ext cx="2879250" cy="289605"/>
          </a:xfrm>
          <a:prstGeom prst="rect">
            <a:avLst/>
          </a:prstGeom>
        </p:spPr>
      </p:pic>
    </p:spTree>
    <p:extLst>
      <p:ext uri="{BB962C8B-B14F-4D97-AF65-F5344CB8AC3E}">
        <p14:creationId xmlns:p14="http://schemas.microsoft.com/office/powerpoint/2010/main" val="4249585811"/>
      </p:ext>
    </p:extLst>
  </p:cSld>
  <p:clrMapOvr>
    <a:masterClrMapping/>
  </p:clrMapOvr>
  <p:transitio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424D Series</a:t>
            </a:r>
          </a:p>
        </p:txBody>
      </p:sp>
      <p:graphicFrame>
        <p:nvGraphicFramePr>
          <p:cNvPr id="4" name="Content Placeholder 4"/>
          <p:cNvGraphicFramePr>
            <a:graphicFrameLocks/>
          </p:cNvGraphicFramePr>
          <p:nvPr>
            <p:extLst>
              <p:ext uri="{D42A27DB-BD31-4B8C-83A1-F6EECF244321}">
                <p14:modId xmlns:p14="http://schemas.microsoft.com/office/powerpoint/2010/main" val="351350315"/>
              </p:ext>
            </p:extLst>
          </p:nvPr>
        </p:nvGraphicFramePr>
        <p:xfrm>
          <a:off x="2" y="1299508"/>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3076432">
                  <a:extLst>
                    <a:ext uri="{9D8B030D-6E8A-4147-A177-3AD203B41FA5}">
                      <a16:colId xmlns:a16="http://schemas.microsoft.com/office/drawing/2014/main" val="20002"/>
                    </a:ext>
                  </a:extLst>
                </a:gridCol>
                <a:gridCol w="3076433">
                  <a:extLst>
                    <a:ext uri="{9D8B030D-6E8A-4147-A177-3AD203B41FA5}">
                      <a16:colId xmlns:a16="http://schemas.microsoft.com/office/drawing/2014/main" val="20003"/>
                    </a:ext>
                  </a:extLst>
                </a:gridCol>
                <a:gridCol w="3076432">
                  <a:extLst>
                    <a:ext uri="{9D8B030D-6E8A-4147-A177-3AD203B41FA5}">
                      <a16:colId xmlns:a16="http://schemas.microsoft.com/office/drawing/2014/main" val="20004"/>
                    </a:ext>
                  </a:extLst>
                </a:gridCol>
                <a:gridCol w="435313">
                  <a:extLst>
                    <a:ext uri="{9D8B030D-6E8A-4147-A177-3AD203B41FA5}">
                      <a16:colId xmlns:a16="http://schemas.microsoft.com/office/drawing/2014/main" val="20005"/>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FS-424D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FS-424D-POE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600" b="1" i="0" dirty="0">
                          <a:solidFill>
                            <a:schemeClr val="bg1"/>
                          </a:solidFill>
                        </a:rPr>
                        <a:t>FS-424D-FPOE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88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88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88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185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370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5597494"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871242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6084" y="3096000"/>
            <a:ext cx="496216" cy="729600"/>
          </a:xfrm>
          <a:prstGeom prst="rect">
            <a:avLst/>
          </a:prstGeom>
        </p:spPr>
      </p:pic>
      <p:sp>
        <p:nvSpPr>
          <p:cNvPr id="9" name="Rectangle 47"/>
          <p:cNvSpPr>
            <a:spLocks noChangeArrowheads="1"/>
          </p:cNvSpPr>
          <p:nvPr/>
        </p:nvSpPr>
        <p:spPr bwMode="auto">
          <a:xfrm>
            <a:off x="5658064" y="2426519"/>
            <a:ext cx="3054358"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POE/POE+ Ports</a:t>
            </a:r>
          </a:p>
          <a:p>
            <a:pPr marL="457297" indent="-457297" defTabSz="1218959">
              <a:spcBef>
                <a:spcPct val="20000"/>
              </a:spcBef>
              <a:buClr>
                <a:schemeClr val="accent6"/>
              </a:buClr>
              <a:buFont typeface="+mj-ea"/>
              <a:buAutoNum type="circleNumDbPlain"/>
            </a:pPr>
            <a:r>
              <a:rPr lang="en-US" sz="1300" b="1" dirty="0"/>
              <a:t>2x 10GE SFP slots</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12" name="Rectangle 47"/>
          <p:cNvSpPr>
            <a:spLocks noChangeArrowheads="1"/>
          </p:cNvSpPr>
          <p:nvPr/>
        </p:nvSpPr>
        <p:spPr bwMode="auto">
          <a:xfrm>
            <a:off x="8860864" y="2446248"/>
            <a:ext cx="3002983"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POE/POE+ Ports</a:t>
            </a:r>
          </a:p>
          <a:p>
            <a:pPr marL="457297" indent="-457297" defTabSz="1218959">
              <a:spcBef>
                <a:spcPct val="20000"/>
              </a:spcBef>
              <a:buClr>
                <a:schemeClr val="accent6"/>
              </a:buClr>
              <a:buFont typeface="+mj-ea"/>
              <a:buAutoNum type="circleNumDbPlain"/>
            </a:pPr>
            <a:r>
              <a:rPr lang="en-US" sz="1300" b="1" dirty="0"/>
              <a:t>2x 10GE SFP slots</a:t>
            </a:r>
          </a:p>
        </p:txBody>
      </p:sp>
      <p:sp>
        <p:nvSpPr>
          <p:cNvPr id="13" name="Rectangle 47"/>
          <p:cNvSpPr>
            <a:spLocks noChangeArrowheads="1"/>
          </p:cNvSpPr>
          <p:nvPr/>
        </p:nvSpPr>
        <p:spPr bwMode="auto">
          <a:xfrm>
            <a:off x="2596230" y="2426519"/>
            <a:ext cx="3066251"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Ports</a:t>
            </a:r>
          </a:p>
          <a:p>
            <a:pPr marL="457297" indent="-457297" defTabSz="1218959">
              <a:spcBef>
                <a:spcPct val="20000"/>
              </a:spcBef>
              <a:buClr>
                <a:schemeClr val="accent6"/>
              </a:buClr>
              <a:buFont typeface="+mj-ea"/>
              <a:buAutoNum type="circleNumDbPlain"/>
            </a:pPr>
            <a:r>
              <a:rPr lang="en-US" sz="1300" b="1" dirty="0"/>
              <a:t>2x 10GE SFP+ slots</a:t>
            </a: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56051" y="3096000"/>
            <a:ext cx="496216" cy="7296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17882" y="3096000"/>
            <a:ext cx="496217" cy="729600"/>
          </a:xfrm>
          <a:prstGeom prst="rect">
            <a:avLst/>
          </a:prstGeom>
        </p:spPr>
      </p:pic>
      <p:pic>
        <p:nvPicPr>
          <p:cNvPr id="16" name="Picture 15"/>
          <p:cNvPicPr>
            <a:picLocks noChangeAspect="1"/>
          </p:cNvPicPr>
          <p:nvPr/>
        </p:nvPicPr>
        <p:blipFill>
          <a:blip r:embed="rId4"/>
          <a:stretch>
            <a:fillRect/>
          </a:stretch>
        </p:blipFill>
        <p:spPr>
          <a:xfrm>
            <a:off x="8812648" y="1710677"/>
            <a:ext cx="2879250" cy="296960"/>
          </a:xfrm>
          <a:prstGeom prst="rect">
            <a:avLst/>
          </a:prstGeom>
        </p:spPr>
      </p:pic>
      <p:pic>
        <p:nvPicPr>
          <p:cNvPr id="17" name="Picture 16"/>
          <p:cNvPicPr>
            <a:picLocks noChangeAspect="1"/>
          </p:cNvPicPr>
          <p:nvPr/>
        </p:nvPicPr>
        <p:blipFill>
          <a:blip r:embed="rId5"/>
          <a:stretch>
            <a:fillRect/>
          </a:stretch>
        </p:blipFill>
        <p:spPr>
          <a:xfrm>
            <a:off x="5698753" y="1710679"/>
            <a:ext cx="2879250" cy="298988"/>
          </a:xfrm>
          <a:prstGeom prst="rect">
            <a:avLst/>
          </a:prstGeom>
        </p:spPr>
      </p:pic>
      <p:pic>
        <p:nvPicPr>
          <p:cNvPr id="18" name="Picture 17"/>
          <p:cNvPicPr>
            <a:picLocks noChangeAspect="1"/>
          </p:cNvPicPr>
          <p:nvPr/>
        </p:nvPicPr>
        <p:blipFill>
          <a:blip r:embed="rId6"/>
          <a:stretch>
            <a:fillRect/>
          </a:stretch>
        </p:blipFill>
        <p:spPr>
          <a:xfrm>
            <a:off x="2596228" y="1710679"/>
            <a:ext cx="2879250" cy="302348"/>
          </a:xfrm>
          <a:prstGeom prst="rect">
            <a:avLst/>
          </a:prstGeom>
        </p:spPr>
      </p:pic>
    </p:spTree>
    <p:extLst>
      <p:ext uri="{BB962C8B-B14F-4D97-AF65-F5344CB8AC3E}">
        <p14:creationId xmlns:p14="http://schemas.microsoft.com/office/powerpoint/2010/main" val="1757170135"/>
      </p:ext>
    </p:extLst>
  </p:cSld>
  <p:clrMapOvr>
    <a:masterClrMapping/>
  </p:clrMapOvr>
  <p:transitio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448D Series</a:t>
            </a:r>
          </a:p>
        </p:txBody>
      </p:sp>
      <p:graphicFrame>
        <p:nvGraphicFramePr>
          <p:cNvPr id="4" name="Content Placeholder 4"/>
          <p:cNvGraphicFramePr>
            <a:graphicFrameLocks/>
          </p:cNvGraphicFramePr>
          <p:nvPr>
            <p:extLst>
              <p:ext uri="{D42A27DB-BD31-4B8C-83A1-F6EECF244321}">
                <p14:modId xmlns:p14="http://schemas.microsoft.com/office/powerpoint/2010/main" val="1532080503"/>
              </p:ext>
            </p:extLst>
          </p:nvPr>
        </p:nvGraphicFramePr>
        <p:xfrm>
          <a:off x="2" y="1299508"/>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3076432">
                  <a:extLst>
                    <a:ext uri="{9D8B030D-6E8A-4147-A177-3AD203B41FA5}">
                      <a16:colId xmlns:a16="http://schemas.microsoft.com/office/drawing/2014/main" val="20002"/>
                    </a:ext>
                  </a:extLst>
                </a:gridCol>
                <a:gridCol w="3076433">
                  <a:extLst>
                    <a:ext uri="{9D8B030D-6E8A-4147-A177-3AD203B41FA5}">
                      <a16:colId xmlns:a16="http://schemas.microsoft.com/office/drawing/2014/main" val="20003"/>
                    </a:ext>
                  </a:extLst>
                </a:gridCol>
                <a:gridCol w="3076432">
                  <a:extLst>
                    <a:ext uri="{9D8B030D-6E8A-4147-A177-3AD203B41FA5}">
                      <a16:colId xmlns:a16="http://schemas.microsoft.com/office/drawing/2014/main" val="20004"/>
                    </a:ext>
                  </a:extLst>
                </a:gridCol>
                <a:gridCol w="435313">
                  <a:extLst>
                    <a:ext uri="{9D8B030D-6E8A-4147-A177-3AD203B41FA5}">
                      <a16:colId xmlns:a16="http://schemas.microsoft.com/office/drawing/2014/main" val="20005"/>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600" b="1" i="0" dirty="0">
                          <a:solidFill>
                            <a:schemeClr val="bg1"/>
                          </a:solidFill>
                        </a:rPr>
                        <a:t>FS-448D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FS-448D-POE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600" b="1" i="0" dirty="0">
                          <a:solidFill>
                            <a:schemeClr val="bg1"/>
                          </a:solidFill>
                        </a:rPr>
                        <a:t>FS-448D-FPOE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176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176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solidFill>
                            <a:srgbClr val="000000"/>
                          </a:solidFill>
                          <a:effectLst/>
                        </a:rPr>
                        <a:t>176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16K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12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185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370 W</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5597494"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871242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6084" y="3096000"/>
            <a:ext cx="496216" cy="729600"/>
          </a:xfrm>
          <a:prstGeom prst="rect">
            <a:avLst/>
          </a:prstGeom>
        </p:spPr>
      </p:pic>
      <p:sp>
        <p:nvSpPr>
          <p:cNvPr id="9" name="Rectangle 47"/>
          <p:cNvSpPr>
            <a:spLocks noChangeArrowheads="1"/>
          </p:cNvSpPr>
          <p:nvPr/>
        </p:nvSpPr>
        <p:spPr bwMode="auto">
          <a:xfrm>
            <a:off x="5602023" y="2437303"/>
            <a:ext cx="3110399"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 RJ45 POE/POE+ Ports</a:t>
            </a:r>
          </a:p>
          <a:p>
            <a:pPr marL="457297" indent="-457297" defTabSz="1218959">
              <a:spcBef>
                <a:spcPct val="20000"/>
              </a:spcBef>
              <a:buClr>
                <a:schemeClr val="accent6"/>
              </a:buClr>
              <a:buFont typeface="+mj-ea"/>
              <a:buAutoNum type="circleNumDbPlain"/>
            </a:pPr>
            <a:r>
              <a:rPr lang="en-US" sz="1300" b="1" dirty="0"/>
              <a:t>4x 10GE SFP slots</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12" name="Rectangle 47"/>
          <p:cNvSpPr>
            <a:spLocks noChangeArrowheads="1"/>
          </p:cNvSpPr>
          <p:nvPr/>
        </p:nvSpPr>
        <p:spPr bwMode="auto">
          <a:xfrm>
            <a:off x="8752039" y="2437304"/>
            <a:ext cx="3045305" cy="571595"/>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 RJ45 POE/POE+ Ports</a:t>
            </a:r>
          </a:p>
          <a:p>
            <a:pPr marL="457297" indent="-457297" defTabSz="1218959">
              <a:spcBef>
                <a:spcPct val="20000"/>
              </a:spcBef>
              <a:buClr>
                <a:schemeClr val="accent6"/>
              </a:buClr>
              <a:buFont typeface="+mj-ea"/>
              <a:buAutoNum type="circleNumDbPlain"/>
            </a:pPr>
            <a:r>
              <a:rPr lang="en-US" sz="1300" b="1" dirty="0"/>
              <a:t>4x 10GE SFP slots</a:t>
            </a:r>
          </a:p>
        </p:txBody>
      </p:sp>
      <p:sp>
        <p:nvSpPr>
          <p:cNvPr id="13" name="Rectangle 47"/>
          <p:cNvSpPr>
            <a:spLocks noChangeArrowheads="1"/>
          </p:cNvSpPr>
          <p:nvPr/>
        </p:nvSpPr>
        <p:spPr bwMode="auto">
          <a:xfrm>
            <a:off x="2535772" y="2437303"/>
            <a:ext cx="3066251"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 RJ45 Ports</a:t>
            </a:r>
          </a:p>
          <a:p>
            <a:pPr marL="457297" indent="-457297" defTabSz="1218959">
              <a:spcBef>
                <a:spcPct val="20000"/>
              </a:spcBef>
              <a:buClr>
                <a:schemeClr val="accent6"/>
              </a:buClr>
              <a:buFont typeface="+mj-ea"/>
              <a:buAutoNum type="circleNumDbPlain"/>
            </a:pPr>
            <a:r>
              <a:rPr lang="en-US" sz="1300" b="1" dirty="0"/>
              <a:t>4x 10GE SFP+ slots</a:t>
            </a: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56051" y="3096000"/>
            <a:ext cx="496216" cy="7296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17882" y="3096000"/>
            <a:ext cx="496217" cy="729600"/>
          </a:xfrm>
          <a:prstGeom prst="rect">
            <a:avLst/>
          </a:prstGeom>
        </p:spPr>
      </p:pic>
      <p:pic>
        <p:nvPicPr>
          <p:cNvPr id="16" name="Picture 15" descr="FS-448D+Fro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2502" y="1667003"/>
            <a:ext cx="2879250" cy="294692"/>
          </a:xfrm>
          <a:prstGeom prst="rect">
            <a:avLst/>
          </a:prstGeom>
        </p:spPr>
      </p:pic>
      <p:pic>
        <p:nvPicPr>
          <p:cNvPr id="17" name="Picture 16" descr="FS-448D-POE+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98753" y="1667003"/>
            <a:ext cx="2879250" cy="294692"/>
          </a:xfrm>
          <a:prstGeom prst="rect">
            <a:avLst/>
          </a:prstGeom>
        </p:spPr>
      </p:pic>
      <p:pic>
        <p:nvPicPr>
          <p:cNvPr id="18" name="Picture 17" descr="FS-448D-FPOE+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7423" y="1667004"/>
            <a:ext cx="2879250" cy="294693"/>
          </a:xfrm>
          <a:prstGeom prst="rect">
            <a:avLst/>
          </a:prstGeom>
        </p:spPr>
      </p:pic>
    </p:spTree>
    <p:extLst>
      <p:ext uri="{BB962C8B-B14F-4D97-AF65-F5344CB8AC3E}">
        <p14:creationId xmlns:p14="http://schemas.microsoft.com/office/powerpoint/2010/main" val="4249585811"/>
      </p:ext>
    </p:extLst>
  </p:cSld>
  <p:clrMapOvr>
    <a:masterClrMapping/>
  </p:clrMapOvr>
  <p:transition spd="slow">
    <p:wip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524D Series</a:t>
            </a:r>
          </a:p>
        </p:txBody>
      </p:sp>
      <p:graphicFrame>
        <p:nvGraphicFramePr>
          <p:cNvPr id="4" name="Content Placeholder 4"/>
          <p:cNvGraphicFramePr>
            <a:graphicFrameLocks/>
          </p:cNvGraphicFramePr>
          <p:nvPr>
            <p:extLst>
              <p:ext uri="{D42A27DB-BD31-4B8C-83A1-F6EECF244321}">
                <p14:modId xmlns:p14="http://schemas.microsoft.com/office/powerpoint/2010/main" val="1652412432"/>
              </p:ext>
            </p:extLst>
          </p:nvPr>
        </p:nvGraphicFramePr>
        <p:xfrm>
          <a:off x="2" y="1299508"/>
          <a:ext cx="12188824"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FS-524D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600" b="1" i="0" dirty="0">
                          <a:solidFill>
                            <a:schemeClr val="bg1"/>
                          </a:solidFill>
                        </a:rPr>
                        <a:t>FS-524D-FPOE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solidFill>
                            <a:srgbClr val="000000"/>
                          </a:solidFill>
                          <a:effectLst/>
                        </a:rPr>
                        <a:t>288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1200" u="none" strike="noStrike" cap="none" normalizeH="0" baseline="0" dirty="0">
                          <a:ln>
                            <a:noFill/>
                          </a:ln>
                          <a:solidFill>
                            <a:srgbClr val="000000"/>
                          </a:solidFill>
                          <a:effectLst/>
                        </a:rPr>
                        <a:t>288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96K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96K</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&lt;2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&lt;2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400 W</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5" name="Straight Connector 4"/>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7" name="Rectangle 47"/>
          <p:cNvSpPr>
            <a:spLocks noChangeArrowheads="1"/>
          </p:cNvSpPr>
          <p:nvPr/>
        </p:nvSpPr>
        <p:spPr bwMode="auto">
          <a:xfrm>
            <a:off x="2667908" y="2457451"/>
            <a:ext cx="4142680"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Ports</a:t>
            </a:r>
          </a:p>
          <a:p>
            <a:pPr marL="457297" indent="-457297" defTabSz="1218959">
              <a:spcBef>
                <a:spcPct val="20000"/>
              </a:spcBef>
              <a:buClr>
                <a:schemeClr val="accent6"/>
              </a:buClr>
              <a:buFont typeface="+mj-ea"/>
              <a:buAutoNum type="circleNumDbPlain"/>
            </a:pPr>
            <a:r>
              <a:rPr lang="en-US" sz="1300" b="1" dirty="0"/>
              <a:t>4x 10GE SFP+ slots</a:t>
            </a:r>
          </a:p>
          <a:p>
            <a:pPr marL="457297" indent="-457297" defTabSz="1218959">
              <a:spcBef>
                <a:spcPct val="20000"/>
              </a:spcBef>
              <a:buClr>
                <a:schemeClr val="accent6"/>
              </a:buClr>
              <a:buFont typeface="+mj-ea"/>
              <a:buAutoNum type="circleNumDbPlain"/>
            </a:pPr>
            <a:r>
              <a:rPr lang="en-US" sz="1300" b="1" dirty="0"/>
              <a:t>2x 40GE stacking interface</a:t>
            </a: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10" name="Rectangle 47"/>
          <p:cNvSpPr>
            <a:spLocks noChangeArrowheads="1"/>
          </p:cNvSpPr>
          <p:nvPr/>
        </p:nvSpPr>
        <p:spPr bwMode="auto">
          <a:xfrm>
            <a:off x="7501617" y="2447071"/>
            <a:ext cx="3957136" cy="810708"/>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 RJ45 POE/POE+ Ports</a:t>
            </a:r>
          </a:p>
          <a:p>
            <a:pPr marL="457297" indent="-457297" defTabSz="1218959">
              <a:spcBef>
                <a:spcPct val="20000"/>
              </a:spcBef>
              <a:buClr>
                <a:schemeClr val="accent6"/>
              </a:buClr>
              <a:buFont typeface="+mj-ea"/>
              <a:buAutoNum type="circleNumDbPlain"/>
            </a:pPr>
            <a:r>
              <a:rPr lang="en-US" sz="1300" b="1" dirty="0"/>
              <a:t>4x 10GE SFP+ slots</a:t>
            </a:r>
          </a:p>
          <a:p>
            <a:pPr marL="457297" indent="-457297" defTabSz="1218959">
              <a:spcBef>
                <a:spcPct val="20000"/>
              </a:spcBef>
              <a:buClr>
                <a:schemeClr val="accent6"/>
              </a:buClr>
              <a:buFont typeface="+mj-ea"/>
              <a:buAutoNum type="circleNumDbPlain"/>
            </a:pPr>
            <a:r>
              <a:rPr lang="en-US" sz="1300" b="1" dirty="0"/>
              <a:t>2x 40GE stacking interface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35188" y="3096002"/>
            <a:ext cx="496216" cy="729601"/>
          </a:xfrm>
          <a:prstGeom prst="rect">
            <a:avLst/>
          </a:prstGeom>
        </p:spPr>
      </p:pic>
      <p:pic>
        <p:nvPicPr>
          <p:cNvPr id="12" name="Picture 11"/>
          <p:cNvPicPr>
            <a:picLocks noChangeAspect="1"/>
          </p:cNvPicPr>
          <p:nvPr/>
        </p:nvPicPr>
        <p:blipFill>
          <a:blip r:embed="rId4"/>
          <a:stretch>
            <a:fillRect/>
          </a:stretch>
        </p:blipFill>
        <p:spPr>
          <a:xfrm>
            <a:off x="7501615" y="1586067"/>
            <a:ext cx="3839000" cy="390951"/>
          </a:xfrm>
          <a:prstGeom prst="rect">
            <a:avLst/>
          </a:prstGeom>
        </p:spPr>
      </p:pic>
      <p:pic>
        <p:nvPicPr>
          <p:cNvPr id="13" name="Picture 12"/>
          <p:cNvPicPr>
            <a:picLocks noChangeAspect="1"/>
          </p:cNvPicPr>
          <p:nvPr/>
        </p:nvPicPr>
        <p:blipFill>
          <a:blip r:embed="rId5"/>
          <a:stretch>
            <a:fillRect/>
          </a:stretch>
        </p:blipFill>
        <p:spPr>
          <a:xfrm>
            <a:off x="2667908" y="1586065"/>
            <a:ext cx="3839000" cy="396443"/>
          </a:xfrm>
          <a:prstGeom prst="rect">
            <a:avLst/>
          </a:prstGeom>
        </p:spPr>
      </p:pic>
    </p:spTree>
    <p:extLst>
      <p:ext uri="{BB962C8B-B14F-4D97-AF65-F5344CB8AC3E}">
        <p14:creationId xmlns:p14="http://schemas.microsoft.com/office/powerpoint/2010/main" val="4249585811"/>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30E-3G4G</a:t>
            </a: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3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GE RJ45 WAN Port</a:t>
            </a:r>
          </a:p>
          <a:p>
            <a:pPr marL="457297" indent="-457297" defTabSz="1218959">
              <a:spcBef>
                <a:spcPct val="20000"/>
              </a:spcBef>
              <a:buClr>
                <a:schemeClr val="accent6"/>
              </a:buClr>
              <a:buFont typeface="+mj-ea"/>
              <a:buAutoNum type="circleNumDbPlain"/>
            </a:pPr>
            <a:r>
              <a:rPr lang="en-US" sz="1300" b="1" dirty="0"/>
              <a:t>4 x GE RJ45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b="1" dirty="0"/>
          </a:p>
          <a:p>
            <a:pPr defTabSz="1218959">
              <a:spcBef>
                <a:spcPct val="20000"/>
              </a:spcBef>
              <a:buClr>
                <a:schemeClr val="accent6"/>
              </a:buClr>
            </a:pPr>
            <a:endParaRPr lang="en-US" sz="1300" dirty="0"/>
          </a:p>
        </p:txBody>
      </p:sp>
      <p:grpSp>
        <p:nvGrpSpPr>
          <p:cNvPr id="38" name="Group 37"/>
          <p:cNvGrpSpPr/>
          <p:nvPr/>
        </p:nvGrpSpPr>
        <p:grpSpPr>
          <a:xfrm>
            <a:off x="1580388" y="1666887"/>
            <a:ext cx="4558813" cy="1725484"/>
            <a:chOff x="1167254" y="1161143"/>
            <a:chExt cx="3420000" cy="1294113"/>
          </a:xfrm>
        </p:grpSpPr>
        <p:pic>
          <p:nvPicPr>
            <p:cNvPr id="39" name="Picture 38" descr="FWF-30E+Bac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0" name="Picture 39" descr="FG-30E+Fro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41" name="Oval 40"/>
          <p:cNvSpPr/>
          <p:nvPr/>
        </p:nvSpPr>
        <p:spPr bwMode="auto">
          <a:xfrm>
            <a:off x="4036459"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42" name="Oval 41"/>
          <p:cNvSpPr/>
          <p:nvPr/>
        </p:nvSpPr>
        <p:spPr bwMode="auto">
          <a:xfrm>
            <a:off x="4848778"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43" name="Straight Connector 42"/>
          <p:cNvCxnSpPr/>
          <p:nvPr/>
        </p:nvCxnSpPr>
        <p:spPr bwMode="auto">
          <a:xfrm>
            <a:off x="8813698"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4" name="Picture 43"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07313" y="3062788"/>
            <a:ext cx="495399" cy="729600"/>
          </a:xfrm>
          <a:prstGeom prst="rect">
            <a:avLst/>
          </a:prstGeom>
        </p:spPr>
      </p:pic>
      <p:sp>
        <p:nvSpPr>
          <p:cNvPr id="45" name="Oval 44"/>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46" name="Picture 45"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47" name="TextBox 46"/>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950 Mbps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0.9 Million</a:t>
            </a:r>
          </a:p>
          <a:p>
            <a:r>
              <a:rPr lang="en-US" sz="1100" dirty="0">
                <a:solidFill>
                  <a:srgbClr val="7F7F7F"/>
                </a:solidFill>
              </a:rPr>
              <a:t>Concurrent Sessions</a:t>
            </a:r>
          </a:p>
          <a:p>
            <a:endParaRPr lang="en-US" sz="1100" dirty="0">
              <a:solidFill>
                <a:srgbClr val="7F7F7F"/>
              </a:solidFill>
            </a:endParaRPr>
          </a:p>
          <a:p>
            <a:r>
              <a:rPr lang="en-US" sz="2400" b="1" dirty="0"/>
              <a:t>15,000</a:t>
            </a:r>
          </a:p>
          <a:p>
            <a:r>
              <a:rPr lang="en-US" sz="1100" dirty="0">
                <a:solidFill>
                  <a:srgbClr val="7F7F7F"/>
                </a:solidFill>
              </a:rPr>
              <a:t>New Sessions/Sec</a:t>
            </a:r>
          </a:p>
        </p:txBody>
      </p:sp>
      <p:cxnSp>
        <p:nvCxnSpPr>
          <p:cNvPr id="48" name="Straight Connector 47"/>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p:cNvPicPr>
            <a:picLocks noChangeAspect="1"/>
          </p:cNvPicPr>
          <p:nvPr/>
        </p:nvPicPr>
        <p:blipFill>
          <a:blip r:embed="rId7"/>
          <a:stretch>
            <a:fillRect/>
          </a:stretch>
        </p:blipFill>
        <p:spPr>
          <a:xfrm>
            <a:off x="9859823" y="5417255"/>
            <a:ext cx="674314" cy="671119"/>
          </a:xfrm>
          <a:prstGeom prst="rect">
            <a:avLst/>
          </a:prstGeom>
        </p:spPr>
      </p:pic>
      <p:pic>
        <p:nvPicPr>
          <p:cNvPr id="52" name="Picture 51"/>
          <p:cNvPicPr>
            <a:picLocks noChangeAspect="1"/>
          </p:cNvPicPr>
          <p:nvPr/>
        </p:nvPicPr>
        <p:blipFill>
          <a:blip r:embed="rId8"/>
          <a:stretch>
            <a:fillRect/>
          </a:stretch>
        </p:blipFill>
        <p:spPr>
          <a:xfrm>
            <a:off x="8935284" y="5472802"/>
            <a:ext cx="624060" cy="584711"/>
          </a:xfrm>
          <a:prstGeom prst="rect">
            <a:avLst/>
          </a:prstGeom>
        </p:spPr>
      </p:pic>
      <p:pic>
        <p:nvPicPr>
          <p:cNvPr id="53" name="Picture 52"/>
          <p:cNvPicPr>
            <a:picLocks noChangeAspect="1"/>
          </p:cNvPicPr>
          <p:nvPr/>
        </p:nvPicPr>
        <p:blipFill>
          <a:blip r:embed="rId9"/>
          <a:stretch>
            <a:fillRect/>
          </a:stretch>
        </p:blipFill>
        <p:spPr>
          <a:xfrm>
            <a:off x="10793734" y="5482460"/>
            <a:ext cx="817408" cy="569685"/>
          </a:xfrm>
          <a:prstGeom prst="rect">
            <a:avLst/>
          </a:prstGeom>
        </p:spPr>
      </p:pic>
      <p:grpSp>
        <p:nvGrpSpPr>
          <p:cNvPr id="54" name="Group 53"/>
          <p:cNvGrpSpPr/>
          <p:nvPr/>
        </p:nvGrpSpPr>
        <p:grpSpPr>
          <a:xfrm>
            <a:off x="7977837" y="5455084"/>
            <a:ext cx="642610" cy="612273"/>
            <a:chOff x="5818638" y="4203821"/>
            <a:chExt cx="467667" cy="445474"/>
          </a:xfrm>
        </p:grpSpPr>
        <p:pic>
          <p:nvPicPr>
            <p:cNvPr id="55" name="Picture 5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6" name="Picture 55"/>
            <p:cNvPicPr>
              <a:picLocks noChangeAspect="1"/>
            </p:cNvPicPr>
            <p:nvPr/>
          </p:nvPicPr>
          <p:blipFill>
            <a:blip r:embed="rId11"/>
            <a:stretch>
              <a:fillRect/>
            </a:stretch>
          </p:blipFill>
          <p:spPr>
            <a:xfrm flipH="1">
              <a:off x="5869115" y="4203821"/>
              <a:ext cx="417190" cy="445474"/>
            </a:xfrm>
            <a:prstGeom prst="rect">
              <a:avLst/>
            </a:prstGeom>
          </p:spPr>
        </p:pic>
      </p:grpSp>
      <p:sp>
        <p:nvSpPr>
          <p:cNvPr id="57" name="Rounded Rectangle 56"/>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58" name="Rounded Rectangle 57"/>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a:t>
            </a:r>
          </a:p>
        </p:txBody>
      </p:sp>
      <p:sp>
        <p:nvSpPr>
          <p:cNvPr id="59" name="Rounded Rectangle 58"/>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a:t>
            </a:r>
          </a:p>
        </p:txBody>
      </p:sp>
      <p:cxnSp>
        <p:nvCxnSpPr>
          <p:cNvPr id="60" name="Straight Connector 59"/>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UTM / DEFW </a:t>
            </a:r>
          </a:p>
        </p:txBody>
      </p:sp>
      <p:pic>
        <p:nvPicPr>
          <p:cNvPr id="62" name="Picture 61"/>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63" name="Picture 62" descr="Interface-3G4G.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8250668" y="3053113"/>
            <a:ext cx="495399" cy="729600"/>
          </a:xfrm>
          <a:prstGeom prst="rect">
            <a:avLst/>
          </a:prstGeom>
        </p:spPr>
      </p:pic>
      <p:sp>
        <p:nvSpPr>
          <p:cNvPr id="64" name="Rounded Rectangle 6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65" name="TextBox 6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240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150 Mbps</a:t>
            </a:r>
          </a:p>
          <a:p>
            <a:r>
              <a:rPr lang="en-US" sz="1100" dirty="0">
                <a:solidFill>
                  <a:srgbClr val="7F7F7F"/>
                </a:solidFill>
              </a:rPr>
              <a:t>Threat Protection Throughput</a:t>
            </a:r>
          </a:p>
          <a:p>
            <a:endParaRPr lang="en-US" sz="1100" dirty="0">
              <a:solidFill>
                <a:srgbClr val="7F7F7F"/>
              </a:solidFill>
            </a:endParaRPr>
          </a:p>
        </p:txBody>
      </p:sp>
      <p:pic>
        <p:nvPicPr>
          <p:cNvPr id="66" name="Picture 65"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67" name="Picture 66"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68" name="Picture 67"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870169232"/>
      </p:ext>
    </p:extLst>
  </p:cSld>
  <p:clrMapOvr>
    <a:masterClrMapping/>
  </p:clrMapOvr>
  <p:transition spd="slow">
    <p:wip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FortiSwitch 548D Series</a:t>
            </a:r>
          </a:p>
        </p:txBody>
      </p:sp>
      <p:graphicFrame>
        <p:nvGraphicFramePr>
          <p:cNvPr id="3" name="Content Placeholder 4"/>
          <p:cNvGraphicFramePr>
            <a:graphicFrameLocks/>
          </p:cNvGraphicFramePr>
          <p:nvPr>
            <p:extLst>
              <p:ext uri="{D42A27DB-BD31-4B8C-83A1-F6EECF244321}">
                <p14:modId xmlns:p14="http://schemas.microsoft.com/office/powerpoint/2010/main" val="4167851749"/>
              </p:ext>
            </p:extLst>
          </p:nvPr>
        </p:nvGraphicFramePr>
        <p:xfrm>
          <a:off x="2" y="1299508"/>
          <a:ext cx="12188824"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600" b="1" i="0" dirty="0">
                          <a:solidFill>
                            <a:schemeClr val="bg1"/>
                          </a:solidFill>
                        </a:rPr>
                        <a:t>FS-548D</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600" b="1" i="0" dirty="0">
                          <a:solidFill>
                            <a:schemeClr val="bg1"/>
                          </a:solidFill>
                        </a:rPr>
                        <a:t>FS-548D-FPOE</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solidFill>
                            <a:srgbClr val="000000"/>
                          </a:solidFill>
                          <a:effectLst/>
                        </a:rPr>
                        <a:t>336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1200" u="none" strike="noStrike" cap="none" normalizeH="0" baseline="0" dirty="0">
                          <a:ln>
                            <a:noFill/>
                          </a:ln>
                          <a:solidFill>
                            <a:srgbClr val="000000"/>
                          </a:solidFill>
                          <a:effectLst/>
                        </a:rPr>
                        <a:t>336 </a:t>
                      </a:r>
                      <a:r>
                        <a:rPr kumimoji="0" lang="en-US" sz="1200" u="none" strike="noStrike" cap="none" normalizeH="0" baseline="0" dirty="0">
                          <a:ln>
                            <a:noFill/>
                          </a:ln>
                          <a:solidFill>
                            <a:srgbClr val="000000"/>
                          </a:solidFill>
                          <a:effectLst/>
                        </a:rPr>
                        <a:t>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96K</a:t>
                      </a:r>
                      <a:endParaRPr lang="en-US" sz="12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rgbClr val="000000"/>
                          </a:solidFill>
                        </a:rPr>
                        <a:t>96K</a:t>
                      </a:r>
                      <a:endParaRPr lang="en-US" sz="12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&lt;2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&lt;2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rgbClr val="000000"/>
                          </a:solidFill>
                          <a:effectLst/>
                          <a:latin typeface="+mn-lt"/>
                        </a:rPr>
                        <a:t>4K</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rPr>
                        <a:t>750 W</a:t>
                      </a: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7133762"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24250" y="1571664"/>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 name="Rectangle 47"/>
          <p:cNvSpPr>
            <a:spLocks noChangeArrowheads="1"/>
          </p:cNvSpPr>
          <p:nvPr/>
        </p:nvSpPr>
        <p:spPr bwMode="auto">
          <a:xfrm>
            <a:off x="2667908" y="2436286"/>
            <a:ext cx="4142680"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 RJ45 Ports</a:t>
            </a:r>
          </a:p>
          <a:p>
            <a:pPr marL="457297" indent="-457297" defTabSz="1218959">
              <a:spcBef>
                <a:spcPct val="20000"/>
              </a:spcBef>
              <a:buClr>
                <a:schemeClr val="accent6"/>
              </a:buClr>
              <a:buFont typeface="+mj-ea"/>
              <a:buAutoNum type="circleNumDbPlain"/>
            </a:pPr>
            <a:r>
              <a:rPr lang="en-US" sz="1300" b="1" dirty="0"/>
              <a:t>4x 10GE SFP+ slots</a:t>
            </a:r>
          </a:p>
          <a:p>
            <a:pPr marL="457297" indent="-457297" defTabSz="1218959">
              <a:spcBef>
                <a:spcPct val="20000"/>
              </a:spcBef>
              <a:buClr>
                <a:schemeClr val="accent6"/>
              </a:buClr>
              <a:buFont typeface="+mj-ea"/>
              <a:buAutoNum type="circleNumDbPlain"/>
            </a:pPr>
            <a:r>
              <a:rPr lang="en-US" sz="1300" b="1" dirty="0"/>
              <a:t>2x 40GE stacking interface</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35417" y="3096000"/>
            <a:ext cx="496216" cy="7296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1634" y="3096000"/>
            <a:ext cx="496217" cy="729600"/>
          </a:xfrm>
          <a:prstGeom prst="rect">
            <a:avLst/>
          </a:prstGeom>
        </p:spPr>
      </p:pic>
      <p:sp>
        <p:nvSpPr>
          <p:cNvPr id="9" name="Rectangle 47"/>
          <p:cNvSpPr>
            <a:spLocks noChangeArrowheads="1"/>
          </p:cNvSpPr>
          <p:nvPr/>
        </p:nvSpPr>
        <p:spPr bwMode="auto">
          <a:xfrm>
            <a:off x="7501617" y="2445227"/>
            <a:ext cx="3957136" cy="773660"/>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 RJ45 POE/POE+ Ports</a:t>
            </a:r>
          </a:p>
          <a:p>
            <a:pPr marL="457297" indent="-457297" defTabSz="1218959">
              <a:spcBef>
                <a:spcPct val="20000"/>
              </a:spcBef>
              <a:buClr>
                <a:schemeClr val="accent6"/>
              </a:buClr>
              <a:buFont typeface="+mj-ea"/>
              <a:buAutoNum type="circleNumDbPlain"/>
            </a:pPr>
            <a:r>
              <a:rPr lang="en-US" sz="1300" b="1" dirty="0"/>
              <a:t>4x 10GE SFP+ slots</a:t>
            </a:r>
          </a:p>
          <a:p>
            <a:pPr marL="457297" indent="-457297" defTabSz="1218959">
              <a:spcBef>
                <a:spcPct val="20000"/>
              </a:spcBef>
              <a:buClr>
                <a:schemeClr val="accent6"/>
              </a:buClr>
              <a:buFont typeface="+mj-ea"/>
              <a:buAutoNum type="circleNumDbPlain"/>
            </a:pPr>
            <a:r>
              <a:rPr lang="en-US" sz="1300" b="1" dirty="0"/>
              <a:t>2x 40GE stacking interface</a:t>
            </a: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35188" y="3096002"/>
            <a:ext cx="496216" cy="729601"/>
          </a:xfrm>
          <a:prstGeom prst="rect">
            <a:avLst/>
          </a:prstGeom>
        </p:spPr>
      </p:pic>
      <p:pic>
        <p:nvPicPr>
          <p:cNvPr id="11" name="Picture 10"/>
          <p:cNvPicPr>
            <a:picLocks noChangeAspect="1"/>
          </p:cNvPicPr>
          <p:nvPr/>
        </p:nvPicPr>
        <p:blipFill>
          <a:blip r:embed="rId4"/>
          <a:stretch>
            <a:fillRect/>
          </a:stretch>
        </p:blipFill>
        <p:spPr>
          <a:xfrm>
            <a:off x="7501615" y="1596851"/>
            <a:ext cx="3839000" cy="391836"/>
          </a:xfrm>
          <a:prstGeom prst="rect">
            <a:avLst/>
          </a:prstGeom>
        </p:spPr>
      </p:pic>
      <p:pic>
        <p:nvPicPr>
          <p:cNvPr id="12" name="Picture 11" descr="FS-548D+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7908" y="1596851"/>
            <a:ext cx="3839000" cy="382591"/>
          </a:xfrm>
          <a:prstGeom prst="rect">
            <a:avLst/>
          </a:prstGeom>
        </p:spPr>
      </p:pic>
    </p:spTree>
    <p:extLst>
      <p:ext uri="{BB962C8B-B14F-4D97-AF65-F5344CB8AC3E}">
        <p14:creationId xmlns:p14="http://schemas.microsoft.com/office/powerpoint/2010/main" val="3819813382"/>
      </p:ext>
    </p:extLst>
  </p:cSld>
  <p:clrMapOvr>
    <a:masterClrMapping/>
  </p:clrMapOvr>
  <p:transition spd="slow">
    <p:wip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FortiSwitch 1024D</a:t>
            </a:r>
          </a:p>
        </p:txBody>
      </p:sp>
      <p:graphicFrame>
        <p:nvGraphicFramePr>
          <p:cNvPr id="3" name="Content Placeholder 4"/>
          <p:cNvGraphicFramePr>
            <a:graphicFrameLocks/>
          </p:cNvGraphicFramePr>
          <p:nvPr>
            <p:extLst>
              <p:ext uri="{D42A27DB-BD31-4B8C-83A1-F6EECF244321}">
                <p14:modId xmlns:p14="http://schemas.microsoft.com/office/powerpoint/2010/main" val="1377098469"/>
              </p:ext>
            </p:extLst>
          </p:nvPr>
        </p:nvGraphicFramePr>
        <p:xfrm>
          <a:off x="2" y="1299509"/>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9229297">
                  <a:extLst>
                    <a:ext uri="{9D8B030D-6E8A-4147-A177-3AD203B41FA5}">
                      <a16:colId xmlns:a16="http://schemas.microsoft.com/office/drawing/2014/main" val="20002"/>
                    </a:ext>
                  </a:extLst>
                </a:gridCol>
                <a:gridCol w="435313">
                  <a:extLst>
                    <a:ext uri="{9D8B030D-6E8A-4147-A177-3AD203B41FA5}">
                      <a16:colId xmlns:a16="http://schemas.microsoft.com/office/drawing/2014/main" val="20003"/>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0000"/>
                          </a:solidFill>
                          <a:effectLst/>
                        </a:rPr>
                        <a:t>320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128,000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4096</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Rectangle 3"/>
          <p:cNvSpPr/>
          <p:nvPr/>
        </p:nvSpPr>
        <p:spPr bwMode="auto">
          <a:xfrm flipV="1">
            <a:off x="1290360" y="2659721"/>
            <a:ext cx="1422030" cy="16782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endParaRPr lang="en-US" sz="2700">
              <a:solidFill>
                <a:schemeClr val="accent2"/>
              </a:solidFill>
              <a:latin typeface="Arial"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74992" y="3050806"/>
            <a:ext cx="496216" cy="7296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1208" y="3050806"/>
            <a:ext cx="495296" cy="729600"/>
          </a:xfrm>
          <a:prstGeom prst="rect">
            <a:avLst/>
          </a:prstGeom>
        </p:spPr>
      </p:pic>
      <p:sp>
        <p:nvSpPr>
          <p:cNvPr id="7" name="Rectangle 47"/>
          <p:cNvSpPr>
            <a:spLocks noChangeArrowheads="1"/>
          </p:cNvSpPr>
          <p:nvPr/>
        </p:nvSpPr>
        <p:spPr bwMode="auto">
          <a:xfrm>
            <a:off x="7821166" y="1536209"/>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24x GE/10GE SFP/SFP+ slots</a:t>
            </a:r>
          </a:p>
          <a:p>
            <a:pPr marL="457297" indent="-457297" defTabSz="1218959">
              <a:spcBef>
                <a:spcPct val="20000"/>
              </a:spcBef>
              <a:buClr>
                <a:schemeClr val="accent6"/>
              </a:buClr>
              <a:buFont typeface="+mj-ea"/>
              <a:buAutoNum type="circleNumDbPlain"/>
            </a:pPr>
            <a:r>
              <a:rPr lang="en-US" sz="1300" b="1" dirty="0"/>
              <a:t>1x GE RJ45 </a:t>
            </a:r>
            <a:r>
              <a:rPr lang="en-US" sz="1300" b="1" dirty="0" err="1"/>
              <a:t>Mgmt</a:t>
            </a:r>
            <a:r>
              <a:rPr lang="en-US" sz="1300" b="1" dirty="0"/>
              <a:t> port</a:t>
            </a:r>
          </a:p>
        </p:txBody>
      </p:sp>
      <p:pic>
        <p:nvPicPr>
          <p:cNvPr id="8" name="Picture 7" descr="FS-1024D+Rea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429" y="2736881"/>
            <a:ext cx="5758500" cy="579336"/>
          </a:xfrm>
          <a:prstGeom prst="rect">
            <a:avLst/>
          </a:prstGeom>
        </p:spPr>
      </p:pic>
      <p:pic>
        <p:nvPicPr>
          <p:cNvPr id="9" name="Picture 8" descr="FS-1024D+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8429" y="1797587"/>
            <a:ext cx="5758500" cy="580335"/>
          </a:xfrm>
          <a:prstGeom prst="rect">
            <a:avLst/>
          </a:prstGeom>
        </p:spPr>
      </p:pic>
      <p:cxnSp>
        <p:nvCxnSpPr>
          <p:cNvPr id="10" name="Straight Connector 9"/>
          <p:cNvCxnSpPr/>
          <p:nvPr/>
        </p:nvCxnSpPr>
        <p:spPr>
          <a:xfrm>
            <a:off x="7544885" y="1536210"/>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3129794"/>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FortiSwitch 1048D</a:t>
            </a:r>
          </a:p>
        </p:txBody>
      </p:sp>
      <p:graphicFrame>
        <p:nvGraphicFramePr>
          <p:cNvPr id="3" name="Content Placeholder 4"/>
          <p:cNvGraphicFramePr>
            <a:graphicFrameLocks/>
          </p:cNvGraphicFramePr>
          <p:nvPr>
            <p:extLst>
              <p:ext uri="{D42A27DB-BD31-4B8C-83A1-F6EECF244321}">
                <p14:modId xmlns:p14="http://schemas.microsoft.com/office/powerpoint/2010/main" val="1374465578"/>
              </p:ext>
            </p:extLst>
          </p:nvPr>
        </p:nvGraphicFramePr>
        <p:xfrm>
          <a:off x="2" y="1299509"/>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9229297">
                  <a:extLst>
                    <a:ext uri="{9D8B030D-6E8A-4147-A177-3AD203B41FA5}">
                      <a16:colId xmlns:a16="http://schemas.microsoft.com/office/drawing/2014/main" val="20002"/>
                    </a:ext>
                  </a:extLst>
                </a:gridCol>
                <a:gridCol w="435313">
                  <a:extLst>
                    <a:ext uri="{9D8B030D-6E8A-4147-A177-3AD203B41FA5}">
                      <a16:colId xmlns:a16="http://schemas.microsoft.com/office/drawing/2014/main" val="20003"/>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0000"/>
                          </a:solidFill>
                          <a:effectLst/>
                        </a:rPr>
                        <a:t>640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128,000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4096</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cxnSp>
        <p:nvCxnSpPr>
          <p:cNvPr id="4" name="Straight Connector 3"/>
          <p:cNvCxnSpPr/>
          <p:nvPr/>
        </p:nvCxnSpPr>
        <p:spPr>
          <a:xfrm>
            <a:off x="7544885" y="1536210"/>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 name="Rectangle 4"/>
          <p:cNvSpPr/>
          <p:nvPr/>
        </p:nvSpPr>
        <p:spPr bwMode="auto">
          <a:xfrm>
            <a:off x="406294" y="2395938"/>
            <a:ext cx="142203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endParaRPr lang="en-US" sz="2700">
              <a:solidFill>
                <a:schemeClr val="accent2"/>
              </a:solidFill>
              <a:latin typeface="Arial" charset="0"/>
            </a:endParaRPr>
          </a:p>
        </p:txBody>
      </p:sp>
      <p:pic>
        <p:nvPicPr>
          <p:cNvPr id="6" name="Picture 5"/>
          <p:cNvPicPr>
            <a:picLocks noChangeAspect="1"/>
          </p:cNvPicPr>
          <p:nvPr/>
        </p:nvPicPr>
        <p:blipFill>
          <a:blip r:embed="rId2"/>
          <a:stretch>
            <a:fillRect/>
          </a:stretch>
        </p:blipFill>
        <p:spPr>
          <a:xfrm>
            <a:off x="978429" y="1797585"/>
            <a:ext cx="5758500" cy="1554000"/>
          </a:xfrm>
          <a:prstGeom prst="rect">
            <a:avLst/>
          </a:prstGeom>
        </p:spPr>
      </p:pic>
      <p:sp>
        <p:nvSpPr>
          <p:cNvPr id="7" name="Rectangle 6"/>
          <p:cNvSpPr/>
          <p:nvPr/>
        </p:nvSpPr>
        <p:spPr bwMode="auto">
          <a:xfrm>
            <a:off x="1423334" y="2574585"/>
            <a:ext cx="142203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endParaRPr lang="en-US" sz="2700">
              <a:solidFill>
                <a:schemeClr val="accent2"/>
              </a:solidFill>
              <a:latin typeface="Arial"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74992" y="3050806"/>
            <a:ext cx="496216" cy="7296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71208" y="3050806"/>
            <a:ext cx="495296" cy="729600"/>
          </a:xfrm>
          <a:prstGeom prst="rect">
            <a:avLst/>
          </a:prstGeom>
        </p:spPr>
      </p:pic>
      <p:sp>
        <p:nvSpPr>
          <p:cNvPr id="10" name="Rectangle 47"/>
          <p:cNvSpPr>
            <a:spLocks noChangeArrowheads="1"/>
          </p:cNvSpPr>
          <p:nvPr/>
        </p:nvSpPr>
        <p:spPr bwMode="auto">
          <a:xfrm>
            <a:off x="7821166" y="1536209"/>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48x GE/10GE SFP/SFP+ slots</a:t>
            </a:r>
          </a:p>
          <a:p>
            <a:pPr marL="457297" indent="-457297" defTabSz="1218959">
              <a:spcBef>
                <a:spcPct val="20000"/>
              </a:spcBef>
              <a:buClr>
                <a:schemeClr val="accent6"/>
              </a:buClr>
              <a:buFont typeface="+mj-ea"/>
              <a:buAutoNum type="circleNumDbPlain"/>
            </a:pPr>
            <a:r>
              <a:rPr lang="en-US" sz="1300" b="1" dirty="0"/>
              <a:t>4x 40GE QSFP+ slots</a:t>
            </a:r>
          </a:p>
          <a:p>
            <a:pPr marL="457297" indent="-457297" defTabSz="1218959">
              <a:spcBef>
                <a:spcPct val="20000"/>
              </a:spcBef>
              <a:buClr>
                <a:schemeClr val="accent6"/>
              </a:buClr>
              <a:buFont typeface="+mj-ea"/>
              <a:buAutoNum type="circleNumDbPlain"/>
            </a:pPr>
            <a:r>
              <a:rPr lang="en-US" sz="1300" b="1" dirty="0"/>
              <a:t>1x GE RJ45 </a:t>
            </a:r>
            <a:r>
              <a:rPr lang="en-US" sz="1300" b="1" dirty="0" err="1"/>
              <a:t>Mgmt</a:t>
            </a:r>
            <a:r>
              <a:rPr lang="en-US" sz="1300" b="1" dirty="0"/>
              <a:t> port</a:t>
            </a:r>
          </a:p>
        </p:txBody>
      </p:sp>
    </p:spTree>
    <p:extLst>
      <p:ext uri="{BB962C8B-B14F-4D97-AF65-F5344CB8AC3E}">
        <p14:creationId xmlns:p14="http://schemas.microsoft.com/office/powerpoint/2010/main" val="576157045"/>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FortiSwitch 3032D</a:t>
            </a:r>
          </a:p>
        </p:txBody>
      </p:sp>
      <p:graphicFrame>
        <p:nvGraphicFramePr>
          <p:cNvPr id="3" name="Content Placeholder 4"/>
          <p:cNvGraphicFramePr>
            <a:graphicFrameLocks/>
          </p:cNvGraphicFramePr>
          <p:nvPr>
            <p:extLst>
              <p:ext uri="{D42A27DB-BD31-4B8C-83A1-F6EECF244321}">
                <p14:modId xmlns:p14="http://schemas.microsoft.com/office/powerpoint/2010/main" val="358541337"/>
              </p:ext>
            </p:extLst>
          </p:nvPr>
        </p:nvGraphicFramePr>
        <p:xfrm>
          <a:off x="2" y="1299509"/>
          <a:ext cx="12188823" cy="5047368"/>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9229297">
                  <a:extLst>
                    <a:ext uri="{9D8B030D-6E8A-4147-A177-3AD203B41FA5}">
                      <a16:colId xmlns:a16="http://schemas.microsoft.com/office/drawing/2014/main" val="20002"/>
                    </a:ext>
                  </a:extLst>
                </a:gridCol>
                <a:gridCol w="435313">
                  <a:extLst>
                    <a:ext uri="{9D8B030D-6E8A-4147-A177-3AD203B41FA5}">
                      <a16:colId xmlns:a16="http://schemas.microsoft.com/office/drawing/2014/main" val="20003"/>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Switch Capacity</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1280 Gbps</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MAC Address Storage</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rgbClr val="000000"/>
                          </a:solidFill>
                        </a:rPr>
                        <a:t>128,000</a:t>
                      </a:r>
                      <a:endParaRPr lang="en-US" sz="1300" b="0"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Network Latency (64bytes)</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solidFill>
                            <a:srgbClr val="000000"/>
                          </a:solidFill>
                          <a:effectLst/>
                        </a:rPr>
                        <a:t>&lt;1 </a:t>
                      </a:r>
                      <a:r>
                        <a:rPr lang="el-GR" sz="1300" kern="1200" dirty="0">
                          <a:solidFill>
                            <a:srgbClr val="000000"/>
                          </a:solidFill>
                          <a:effectLst/>
                        </a:rPr>
                        <a:t>μs </a:t>
                      </a: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VLANs Supported</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rPr>
                        <a:t>4096</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758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u="none" strike="noStrike" cap="none" normalizeH="0" baseline="0" dirty="0">
                          <a:ln>
                            <a:noFill/>
                          </a:ln>
                          <a:solidFill>
                            <a:srgbClr val="000000"/>
                          </a:solidFill>
                          <a:effectLst/>
                        </a:rPr>
                        <a:t>Total Link Aggregation Group</a:t>
                      </a: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rPr>
                        <a:t>up to 24 ports </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rgbClr val="000000"/>
                          </a:solidFill>
                        </a:rPr>
                        <a:t>PoE Power Budget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solidFill>
                            <a:srgbClr val="000000"/>
                          </a:solidFill>
                        </a:rPr>
                        <a:t>-</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4" name="Picture 3"/>
          <p:cNvPicPr>
            <a:picLocks noChangeAspect="1"/>
          </p:cNvPicPr>
          <p:nvPr/>
        </p:nvPicPr>
        <p:blipFill>
          <a:blip r:embed="rId2"/>
          <a:stretch>
            <a:fillRect/>
          </a:stretch>
        </p:blipFill>
        <p:spPr>
          <a:xfrm>
            <a:off x="978429" y="1759039"/>
            <a:ext cx="5758500" cy="1631091"/>
          </a:xfrm>
          <a:prstGeom prst="rect">
            <a:avLst/>
          </a:prstGeom>
        </p:spPr>
      </p:pic>
      <p:sp>
        <p:nvSpPr>
          <p:cNvPr id="5" name="Rectangle 4"/>
          <p:cNvSpPr/>
          <p:nvPr/>
        </p:nvSpPr>
        <p:spPr bwMode="auto">
          <a:xfrm>
            <a:off x="827636" y="2513909"/>
            <a:ext cx="126026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endParaRPr lang="en-US" sz="2700">
              <a:solidFill>
                <a:schemeClr val="accent2"/>
              </a:solidFill>
              <a:latin typeface="Arial"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74992" y="3054157"/>
            <a:ext cx="496216" cy="729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171208" y="3054157"/>
            <a:ext cx="495296" cy="729600"/>
          </a:xfrm>
          <a:prstGeom prst="rect">
            <a:avLst/>
          </a:prstGeom>
        </p:spPr>
      </p:pic>
      <p:sp>
        <p:nvSpPr>
          <p:cNvPr id="8" name="Rectangle 47"/>
          <p:cNvSpPr>
            <a:spLocks noChangeArrowheads="1"/>
          </p:cNvSpPr>
          <p:nvPr/>
        </p:nvSpPr>
        <p:spPr bwMode="auto">
          <a:xfrm>
            <a:off x="7821166" y="1536209"/>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32x 40GE QSFP+ slots</a:t>
            </a:r>
          </a:p>
          <a:p>
            <a:pPr marL="457297" indent="-457297" defTabSz="1218959">
              <a:spcBef>
                <a:spcPct val="20000"/>
              </a:spcBef>
              <a:buClr>
                <a:schemeClr val="accent6"/>
              </a:buClr>
              <a:buFont typeface="+mj-ea"/>
              <a:buAutoNum type="circleNumDbPlain"/>
            </a:pPr>
            <a:r>
              <a:rPr lang="en-US" sz="1300" b="1" dirty="0"/>
              <a:t>1x GE RJ45 </a:t>
            </a:r>
            <a:r>
              <a:rPr lang="en-US" sz="1300" b="1" dirty="0" err="1"/>
              <a:t>Mgmt</a:t>
            </a:r>
            <a:r>
              <a:rPr lang="en-US" sz="1300" b="1" dirty="0"/>
              <a:t> port</a:t>
            </a:r>
          </a:p>
        </p:txBody>
      </p:sp>
      <p:cxnSp>
        <p:nvCxnSpPr>
          <p:cNvPr id="9" name="Straight Connector 8"/>
          <p:cNvCxnSpPr/>
          <p:nvPr/>
        </p:nvCxnSpPr>
        <p:spPr>
          <a:xfrm>
            <a:off x="7544885" y="1536210"/>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3176154"/>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Access Switches</a:t>
            </a:r>
          </a:p>
        </p:txBody>
      </p:sp>
      <p:graphicFrame>
        <p:nvGraphicFramePr>
          <p:cNvPr id="4" name="Table 3"/>
          <p:cNvGraphicFramePr>
            <a:graphicFrameLocks noGrp="1"/>
          </p:cNvGraphicFramePr>
          <p:nvPr>
            <p:extLst>
              <p:ext uri="{D42A27DB-BD31-4B8C-83A1-F6EECF244321}">
                <p14:modId xmlns:p14="http://schemas.microsoft.com/office/powerpoint/2010/main" val="1128064678"/>
              </p:ext>
            </p:extLst>
          </p:nvPr>
        </p:nvGraphicFramePr>
        <p:xfrm>
          <a:off x="335917" y="1440000"/>
          <a:ext cx="11517001" cy="4545656"/>
        </p:xfrm>
        <a:graphic>
          <a:graphicData uri="http://schemas.openxmlformats.org/drawingml/2006/table">
            <a:tbl>
              <a:tblPr firstRow="1" firstCol="1" bandRow="1">
                <a:tableStyleId>{5202B0CA-FC54-4496-8BCA-5EF66A818D29}</a:tableStyleId>
              </a:tblPr>
              <a:tblGrid>
                <a:gridCol w="2171682">
                  <a:extLst>
                    <a:ext uri="{9D8B030D-6E8A-4147-A177-3AD203B41FA5}">
                      <a16:colId xmlns:a16="http://schemas.microsoft.com/office/drawing/2014/main" val="20000"/>
                    </a:ext>
                  </a:extLst>
                </a:gridCol>
                <a:gridCol w="9345319">
                  <a:extLst>
                    <a:ext uri="{9D8B030D-6E8A-4147-A177-3AD203B41FA5}">
                      <a16:colId xmlns:a16="http://schemas.microsoft.com/office/drawing/2014/main" val="20001"/>
                    </a:ext>
                  </a:extLst>
                </a:gridCol>
              </a:tblGrid>
              <a:tr h="358143">
                <a:tc>
                  <a:txBody>
                    <a:bodyPr/>
                    <a:lstStyle/>
                    <a:p>
                      <a:endParaRPr lang="en-US" sz="1900" dirty="0"/>
                    </a:p>
                  </a:txBody>
                  <a:tcPr marL="121888" marR="121888" marT="34291" marB="34291" anchor="ctr">
                    <a:solidFill>
                      <a:schemeClr val="accent6"/>
                    </a:solidFill>
                  </a:tcPr>
                </a:tc>
                <a:tc>
                  <a:txBody>
                    <a:bodyPr/>
                    <a:lstStyle/>
                    <a:p>
                      <a:pPr algn="ctr"/>
                      <a:r>
                        <a:rPr lang="en-US" sz="1300" dirty="0"/>
                        <a:t>FS-80-POE</a:t>
                      </a:r>
                    </a:p>
                  </a:txBody>
                  <a:tcPr marL="121888" marR="121888" marT="34291" marB="34291" anchor="ctr">
                    <a:solidFill>
                      <a:schemeClr val="accent6"/>
                    </a:solidFill>
                  </a:tcPr>
                </a:tc>
                <a:extLst>
                  <a:ext uri="{0D108BD9-81ED-4DB2-BD59-A6C34878D82A}">
                    <a16:rowId xmlns:a16="http://schemas.microsoft.com/office/drawing/2014/main" val="10000"/>
                  </a:ext>
                </a:extLst>
              </a:tr>
              <a:tr h="363985">
                <a:tc>
                  <a:txBody>
                    <a:bodyPr/>
                    <a:lstStyle/>
                    <a:p>
                      <a:r>
                        <a:rPr lang="en-US" sz="1300" dirty="0"/>
                        <a:t>Form Factor</a:t>
                      </a:r>
                      <a:endParaRPr lang="en-US" sz="1300" b="1" dirty="0">
                        <a:solidFill>
                          <a:srgbClr val="FFFFFF"/>
                        </a:solidFill>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Desktop</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extLst>
                  <a:ext uri="{0D108BD9-81ED-4DB2-BD59-A6C34878D82A}">
                    <a16:rowId xmlns:a16="http://schemas.microsoft.com/office/drawing/2014/main" val="10001"/>
                  </a:ext>
                </a:extLst>
              </a:tr>
              <a:tr h="363985">
                <a:tc>
                  <a:txBody>
                    <a:bodyPr/>
                    <a:lstStyle/>
                    <a:p>
                      <a:r>
                        <a:rPr lang="en-US" sz="1300" dirty="0"/>
                        <a:t>FE Ports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extLst>
                  <a:ext uri="{0D108BD9-81ED-4DB2-BD59-A6C34878D82A}">
                    <a16:rowId xmlns:a16="http://schemas.microsoft.com/office/drawing/2014/main" val="10002"/>
                  </a:ext>
                </a:extLst>
              </a:tr>
              <a:tr h="3724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rgbClr val="FFFFFF"/>
                        </a:solidFill>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4</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extLst>
                  <a:ext uri="{0D108BD9-81ED-4DB2-BD59-A6C34878D82A}">
                    <a16:rowId xmlns:a16="http://schemas.microsoft.com/office/drawing/2014/main" val="10003"/>
                  </a:ext>
                </a:extLst>
              </a:tr>
              <a:tr h="372488">
                <a:tc>
                  <a:txBody>
                    <a:bodyPr/>
                    <a:lstStyle/>
                    <a:p>
                      <a:r>
                        <a:rPr lang="en-US" sz="1300" dirty="0"/>
                        <a:t>PoE GE Ports</a:t>
                      </a:r>
                      <a:endParaRPr lang="en-US" sz="1300" b="1" dirty="0">
                        <a:solidFill>
                          <a:srgbClr val="FFFFFF"/>
                        </a:solidFill>
                      </a:endParaRPr>
                    </a:p>
                  </a:txBody>
                  <a:tcPr marL="121888" marR="121888" marT="34291" marB="34291" anchor="ctr"/>
                </a:tc>
                <a:tc>
                  <a:txBody>
                    <a:bodyPr/>
                    <a:lstStyle/>
                    <a:p>
                      <a:pPr algn="ctr"/>
                      <a:r>
                        <a:rPr kumimoji="0" lang="en-US" sz="1300" u="none" strike="noStrike" cap="none" normalizeH="0" baseline="0" dirty="0">
                          <a:ln>
                            <a:noFill/>
                          </a:ln>
                          <a:effectLst/>
                        </a:rPr>
                        <a:t>4</a:t>
                      </a:r>
                      <a:endParaRPr lang="en-US" sz="1300" b="0" i="0" dirty="0">
                        <a:latin typeface="+mn-lt"/>
                      </a:endParaRPr>
                    </a:p>
                  </a:txBody>
                  <a:tcPr marL="121888" marR="121888" marT="34291" marB="34291" anchor="ctr"/>
                </a:tc>
                <a:extLst>
                  <a:ext uri="{0D108BD9-81ED-4DB2-BD59-A6C34878D82A}">
                    <a16:rowId xmlns:a16="http://schemas.microsoft.com/office/drawing/2014/main" val="10004"/>
                  </a:ext>
                </a:extLst>
              </a:tr>
              <a:tr h="372488">
                <a:tc>
                  <a:txBody>
                    <a:bodyPr/>
                    <a:lstStyle/>
                    <a:p>
                      <a:r>
                        <a:rPr lang="en-US" sz="1300" dirty="0"/>
                        <a:t>10GE SFP+ slots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extLst>
                  <a:ext uri="{0D108BD9-81ED-4DB2-BD59-A6C34878D82A}">
                    <a16:rowId xmlns:a16="http://schemas.microsoft.com/office/drawing/2014/main" val="10005"/>
                  </a:ext>
                </a:extLst>
              </a:tr>
              <a:tr h="622513">
                <a:tc>
                  <a:txBody>
                    <a:bodyPr/>
                    <a:lstStyle/>
                    <a:p>
                      <a:r>
                        <a:rPr lang="en-US" sz="1300" dirty="0"/>
                        <a:t>Shared Ports (pair)</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extLst>
                  <a:ext uri="{0D108BD9-81ED-4DB2-BD59-A6C34878D82A}">
                    <a16:rowId xmlns:a16="http://schemas.microsoft.com/office/drawing/2014/main" val="10006"/>
                  </a:ext>
                </a:extLst>
              </a:tr>
              <a:tr h="372488">
                <a:tc>
                  <a:txBody>
                    <a:bodyPr/>
                    <a:lstStyle/>
                    <a:p>
                      <a:r>
                        <a:rPr lang="en-US" sz="1300" dirty="0"/>
                        <a:t>Power Budget</a:t>
                      </a:r>
                      <a:endParaRPr lang="en-US" sz="1300" b="1" dirty="0">
                        <a:solidFill>
                          <a:srgbClr val="FFFFFF"/>
                        </a:solidFill>
                      </a:endParaRPr>
                    </a:p>
                  </a:txBody>
                  <a:tcPr marL="121888" marR="121888" marT="34291" marB="34291" anchor="ctr"/>
                </a:tc>
                <a:tc>
                  <a:txBody>
                    <a:bodyPr/>
                    <a:lstStyle/>
                    <a:p>
                      <a:pPr algn="ctr"/>
                      <a:r>
                        <a:rPr lang="en-US" sz="1300" dirty="0"/>
                        <a:t>62 W</a:t>
                      </a:r>
                      <a:endParaRPr lang="en-US" sz="1300" b="0" i="0" dirty="0">
                        <a:latin typeface="+mn-lt"/>
                      </a:endParaRPr>
                    </a:p>
                  </a:txBody>
                  <a:tcPr marL="121888" marR="121888" marT="34291" marB="34291" anchor="ctr"/>
                </a:tc>
                <a:extLst>
                  <a:ext uri="{0D108BD9-81ED-4DB2-BD59-A6C34878D82A}">
                    <a16:rowId xmlns:a16="http://schemas.microsoft.com/office/drawing/2014/main" val="10007"/>
                  </a:ext>
                </a:extLst>
              </a:tr>
              <a:tr h="459231">
                <a:tc>
                  <a:txBody>
                    <a:bodyPr/>
                    <a:lstStyle/>
                    <a:p>
                      <a:r>
                        <a:rPr lang="en-US" sz="1300" dirty="0"/>
                        <a:t>Power Supply</a:t>
                      </a:r>
                      <a:endParaRPr lang="en-US" sz="1300" b="1" dirty="0">
                        <a:solidFill>
                          <a:srgbClr val="FFFFFF"/>
                        </a:solidFill>
                      </a:endParaRPr>
                    </a:p>
                  </a:txBody>
                  <a:tcPr marL="121888" marR="121888" marT="34291" marB="34291" anchor="ctr"/>
                </a:tc>
                <a:tc>
                  <a:txBody>
                    <a:bodyPr/>
                    <a:lstStyle/>
                    <a:p>
                      <a:pPr algn="ctr"/>
                      <a:r>
                        <a:rPr lang="en-US" sz="1300" dirty="0"/>
                        <a:t>Single</a:t>
                      </a:r>
                      <a:r>
                        <a:rPr lang="en-US" sz="1300" baseline="0" dirty="0"/>
                        <a:t> AC</a:t>
                      </a:r>
                      <a:endParaRPr lang="en-US" sz="1300" b="0" i="0" dirty="0">
                        <a:latin typeface="+mn-lt"/>
                      </a:endParaRPr>
                    </a:p>
                  </a:txBody>
                  <a:tcPr marL="121888" marR="121888" marT="34291" marB="34291" anchor="ctr"/>
                </a:tc>
                <a:extLst>
                  <a:ext uri="{0D108BD9-81ED-4DB2-BD59-A6C34878D82A}">
                    <a16:rowId xmlns:a16="http://schemas.microsoft.com/office/drawing/2014/main" val="10008"/>
                  </a:ext>
                </a:extLst>
              </a:tr>
              <a:tr h="887847">
                <a:tc>
                  <a:txBody>
                    <a:bodyPr/>
                    <a:lstStyle/>
                    <a:p>
                      <a:r>
                        <a:rPr lang="en-US" sz="1300" dirty="0" err="1"/>
                        <a:t>FortiOS</a:t>
                      </a:r>
                      <a:r>
                        <a:rPr lang="en-US" sz="1300" dirty="0"/>
                        <a:t> Wired Controller</a:t>
                      </a:r>
                      <a:r>
                        <a:rPr lang="en-US" sz="1300" baseline="0" dirty="0"/>
                        <a:t> Support</a:t>
                      </a:r>
                      <a:endParaRPr lang="en-US" sz="1300" b="1" dirty="0">
                        <a:solidFill>
                          <a:srgbClr val="FFFFFF"/>
                        </a:solidFill>
                      </a:endParaRPr>
                    </a:p>
                  </a:txBody>
                  <a:tcPr marL="121888" marR="121888" marT="34291" marB="34291" anchor="ctr"/>
                </a:tc>
                <a:tc>
                  <a:txBody>
                    <a:bodyPr/>
                    <a:lstStyle/>
                    <a:p>
                      <a:pPr algn="ctr"/>
                      <a:r>
                        <a:rPr lang="en-US" sz="1300" dirty="0"/>
                        <a:t>No</a:t>
                      </a:r>
                      <a:endParaRPr lang="en-US" sz="1300" b="0" i="0" dirty="0">
                        <a:latin typeface="+mn-lt"/>
                      </a:endParaRPr>
                    </a:p>
                  </a:txBody>
                  <a:tcPr marL="121888" marR="121888" marT="34291" marB="34291"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258348631"/>
      </p:ext>
    </p:extLst>
  </p:cSld>
  <p:clrMapOvr>
    <a:masterClrMapping/>
  </p:clrMapOvr>
  <p:transitio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Secure Access Switches (I)</a:t>
            </a:r>
          </a:p>
        </p:txBody>
      </p:sp>
      <p:graphicFrame>
        <p:nvGraphicFramePr>
          <p:cNvPr id="4" name="Table 3"/>
          <p:cNvGraphicFramePr>
            <a:graphicFrameLocks noGrp="1"/>
          </p:cNvGraphicFramePr>
          <p:nvPr>
            <p:extLst>
              <p:ext uri="{D42A27DB-BD31-4B8C-83A1-F6EECF244321}">
                <p14:modId xmlns:p14="http://schemas.microsoft.com/office/powerpoint/2010/main" val="865411434"/>
              </p:ext>
            </p:extLst>
          </p:nvPr>
        </p:nvGraphicFramePr>
        <p:xfrm>
          <a:off x="335915" y="1440001"/>
          <a:ext cx="11517000" cy="4601214"/>
        </p:xfrm>
        <a:graphic>
          <a:graphicData uri="http://schemas.openxmlformats.org/drawingml/2006/table">
            <a:tbl>
              <a:tblPr firstRow="1" firstCol="1" bandRow="1">
                <a:tableStyleId>{5202B0CA-FC54-4496-8BCA-5EF66A818D29}</a:tableStyleId>
              </a:tblPr>
              <a:tblGrid>
                <a:gridCol w="2175705">
                  <a:extLst>
                    <a:ext uri="{9D8B030D-6E8A-4147-A177-3AD203B41FA5}">
                      <a16:colId xmlns:a16="http://schemas.microsoft.com/office/drawing/2014/main" val="20000"/>
                    </a:ext>
                  </a:extLst>
                </a:gridCol>
                <a:gridCol w="3113765">
                  <a:extLst>
                    <a:ext uri="{9D8B030D-6E8A-4147-A177-3AD203B41FA5}">
                      <a16:colId xmlns:a16="http://schemas.microsoft.com/office/drawing/2014/main" val="20001"/>
                    </a:ext>
                  </a:extLst>
                </a:gridCol>
                <a:gridCol w="3113765">
                  <a:extLst>
                    <a:ext uri="{9D8B030D-6E8A-4147-A177-3AD203B41FA5}">
                      <a16:colId xmlns:a16="http://schemas.microsoft.com/office/drawing/2014/main" val="20002"/>
                    </a:ext>
                  </a:extLst>
                </a:gridCol>
                <a:gridCol w="3113765">
                  <a:extLst>
                    <a:ext uri="{9D8B030D-6E8A-4147-A177-3AD203B41FA5}">
                      <a16:colId xmlns:a16="http://schemas.microsoft.com/office/drawing/2014/main" val="20003"/>
                    </a:ext>
                  </a:extLst>
                </a:gridCol>
              </a:tblGrid>
              <a:tr h="358143">
                <a:tc>
                  <a:txBody>
                    <a:bodyPr/>
                    <a:lstStyle/>
                    <a:p>
                      <a:endParaRPr lang="en-US" sz="1900" dirty="0"/>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FS-108D-POE</a:t>
                      </a:r>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FS-124D</a:t>
                      </a:r>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FS-124D-POE</a:t>
                      </a:r>
                    </a:p>
                  </a:txBody>
                  <a:tcPr marL="121888" marR="121888" marT="34291" marB="34291" anchor="ctr">
                    <a:solidFill>
                      <a:srgbClr val="A12D2D"/>
                    </a:solidFill>
                  </a:tcPr>
                </a:tc>
                <a:extLst>
                  <a:ext uri="{0D108BD9-81ED-4DB2-BD59-A6C34878D82A}">
                    <a16:rowId xmlns:a16="http://schemas.microsoft.com/office/drawing/2014/main" val="10000"/>
                  </a:ext>
                </a:extLst>
              </a:tr>
              <a:tr h="309693">
                <a:tc>
                  <a:txBody>
                    <a:bodyPr/>
                    <a:lstStyle/>
                    <a:p>
                      <a:r>
                        <a:rPr lang="en-US" sz="1300" dirty="0"/>
                        <a:t>Form Factor</a:t>
                      </a:r>
                      <a:endParaRPr lang="en-US" sz="1300" b="1" dirty="0">
                        <a:solidFill>
                          <a:srgbClr val="FFFFFF"/>
                        </a:solidFill>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Desktop</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extLst>
                  <a:ext uri="{0D108BD9-81ED-4DB2-BD59-A6C34878D82A}">
                    <a16:rowId xmlns:a16="http://schemas.microsoft.com/office/drawing/2014/main" val="10001"/>
                  </a:ext>
                </a:extLst>
              </a:tr>
              <a:tr h="309693">
                <a:tc>
                  <a:txBody>
                    <a:bodyPr/>
                    <a:lstStyle/>
                    <a:p>
                      <a:r>
                        <a:rPr lang="en-US" sz="1300" dirty="0"/>
                        <a:t>FE Ports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2"/>
                  </a:ext>
                </a:extLst>
              </a:tr>
              <a:tr h="5412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rgbClr val="FFFFFF"/>
                        </a:solidFill>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a:ln>
                            <a:noFill/>
                          </a:ln>
                          <a:effectLs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a:ln>
                            <a:noFill/>
                          </a:ln>
                          <a:effectLst/>
                        </a:rPr>
                        <a:t>2 x SFP</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a:ln>
                            <a:noFill/>
                          </a:ln>
                          <a:effectLs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a:ln>
                            <a:noFill/>
                          </a:ln>
                          <a:effectLst/>
                        </a:rPr>
                        <a:t>2 x SFP</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extLst>
                  <a:ext uri="{0D108BD9-81ED-4DB2-BD59-A6C34878D82A}">
                    <a16:rowId xmlns:a16="http://schemas.microsoft.com/office/drawing/2014/main" val="10003"/>
                  </a:ext>
                </a:extLst>
              </a:tr>
              <a:tr h="316928">
                <a:tc>
                  <a:txBody>
                    <a:bodyPr/>
                    <a:lstStyle/>
                    <a:p>
                      <a:r>
                        <a:rPr lang="en-US" sz="1300" dirty="0"/>
                        <a:t>PoE GE Ports</a:t>
                      </a:r>
                      <a:endParaRPr lang="en-US" sz="1300" b="1" dirty="0">
                        <a:solidFill>
                          <a:srgbClr val="FFFFFF"/>
                        </a:solidFill>
                      </a:endParaRPr>
                    </a:p>
                  </a:txBody>
                  <a:tcPr marL="121888" marR="121888" marT="34291" marB="34291" anchor="ctr"/>
                </a:tc>
                <a:tc>
                  <a:txBody>
                    <a:bodyPr/>
                    <a:lstStyle/>
                    <a:p>
                      <a:pPr algn="ctr"/>
                      <a:r>
                        <a:rPr lang="en-US" sz="1300" dirty="0"/>
                        <a:t>8</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12</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4"/>
                  </a:ext>
                </a:extLst>
              </a:tr>
              <a:tr h="31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PoE/+ GE Ports*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5"/>
                  </a:ext>
                </a:extLst>
              </a:tr>
              <a:tr h="316928">
                <a:tc>
                  <a:txBody>
                    <a:bodyPr/>
                    <a:lstStyle/>
                    <a:p>
                      <a:r>
                        <a:rPr lang="en-US" sz="1300" dirty="0"/>
                        <a:t>10GE SFP+ slots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6"/>
                  </a:ext>
                </a:extLst>
              </a:tr>
              <a:tr h="529659">
                <a:tc>
                  <a:txBody>
                    <a:bodyPr/>
                    <a:lstStyle/>
                    <a:p>
                      <a:r>
                        <a:rPr lang="en-US" sz="1300" dirty="0"/>
                        <a:t>Shared Ports (pair)</a:t>
                      </a:r>
                      <a:endParaRPr lang="en-US" sz="1300" b="1" dirty="0">
                        <a:solidFill>
                          <a:srgbClr val="FFFFFF"/>
                        </a:solidFill>
                      </a:endParaRPr>
                    </a:p>
                  </a:txBody>
                  <a:tcPr marL="121888" marR="121888" marT="34291" marB="34291" anchor="ctr"/>
                </a:tc>
                <a:tc>
                  <a:txBody>
                    <a:bodyPr/>
                    <a:lstStyle/>
                    <a:p>
                      <a:pPr algn="ctr"/>
                      <a:r>
                        <a:rPr lang="en-US" sz="1300" dirty="0"/>
                        <a:t>2</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7"/>
                  </a:ext>
                </a:extLst>
              </a:tr>
              <a:tr h="316928">
                <a:tc>
                  <a:txBody>
                    <a:bodyPr/>
                    <a:lstStyle/>
                    <a:p>
                      <a:r>
                        <a:rPr lang="en-US" sz="1300" dirty="0"/>
                        <a:t>Power Budget</a:t>
                      </a:r>
                      <a:endParaRPr lang="en-US" sz="1300" b="1" dirty="0">
                        <a:solidFill>
                          <a:srgbClr val="FFFFFF"/>
                        </a:solidFill>
                      </a:endParaRPr>
                    </a:p>
                  </a:txBody>
                  <a:tcPr marL="121888" marR="121888" marT="34291" marB="34291" anchor="ctr"/>
                </a:tc>
                <a:tc>
                  <a:txBody>
                    <a:bodyPr/>
                    <a:lstStyle/>
                    <a:p>
                      <a:pPr algn="ctr"/>
                      <a:r>
                        <a:rPr lang="en-US" sz="1300" dirty="0"/>
                        <a:t>75 W</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100 W</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8"/>
                  </a:ext>
                </a:extLst>
              </a:tr>
              <a:tr h="529659">
                <a:tc>
                  <a:txBody>
                    <a:bodyPr/>
                    <a:lstStyle/>
                    <a:p>
                      <a:r>
                        <a:rPr lang="en-US" sz="1300" dirty="0"/>
                        <a:t>Power Supply</a:t>
                      </a:r>
                      <a:endParaRPr lang="en-US" sz="1300" b="1" dirty="0">
                        <a:solidFill>
                          <a:srgbClr val="FFFFFF"/>
                        </a:solidFill>
                      </a:endParaRPr>
                    </a:p>
                  </a:txBody>
                  <a:tcPr marL="121888" marR="121888" marT="34291" marB="34291" anchor="ctr"/>
                </a:tc>
                <a:tc>
                  <a:txBody>
                    <a:bodyPr/>
                    <a:lstStyle/>
                    <a:p>
                      <a:pPr algn="ctr"/>
                      <a:r>
                        <a:rPr lang="en-US" sz="1300" dirty="0"/>
                        <a:t>Single AC</a:t>
                      </a:r>
                      <a:endParaRPr lang="en-US" sz="1300" b="0" i="0" dirty="0">
                        <a:latin typeface="+mn-lt"/>
                      </a:endParaRPr>
                    </a:p>
                  </a:txBody>
                  <a:tcPr marL="121888" marR="121888" marT="34291" marB="34291" anchor="ctr"/>
                </a:tc>
                <a:tc>
                  <a:txBody>
                    <a:bodyPr/>
                    <a:lstStyle/>
                    <a:p>
                      <a:pPr algn="ctr"/>
                      <a:r>
                        <a:rPr lang="en-US" sz="1300" dirty="0"/>
                        <a:t>Single</a:t>
                      </a:r>
                      <a:r>
                        <a:rPr lang="en-US" sz="1300" baseline="0" dirty="0"/>
                        <a:t> AC</a:t>
                      </a:r>
                      <a:endParaRPr lang="en-US" sz="1300" b="0" i="0" dirty="0">
                        <a:solidFill>
                          <a:schemeClr val="tx1"/>
                        </a:solidFill>
                        <a:latin typeface="+mn-lt"/>
                      </a:endParaRPr>
                    </a:p>
                  </a:txBody>
                  <a:tcPr marL="121888" marR="121888" marT="34291" marB="34291" anchor="ctr"/>
                </a:tc>
                <a:tc>
                  <a:txBody>
                    <a:bodyPr/>
                    <a:lstStyle/>
                    <a:p>
                      <a:pPr algn="ctr"/>
                      <a:r>
                        <a:rPr lang="en-US" sz="1300" dirty="0"/>
                        <a:t>Single</a:t>
                      </a:r>
                      <a:r>
                        <a:rPr lang="en-US" sz="1300" baseline="0" dirty="0"/>
                        <a:t> AC, FRPS-740</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09"/>
                  </a:ext>
                </a:extLst>
              </a:tr>
              <a:tr h="755416">
                <a:tc>
                  <a:txBody>
                    <a:bodyPr/>
                    <a:lstStyle/>
                    <a:p>
                      <a:r>
                        <a:rPr lang="en-US" sz="1300" dirty="0" err="1"/>
                        <a:t>FortiOS</a:t>
                      </a:r>
                      <a:r>
                        <a:rPr lang="en-US" sz="1300" dirty="0"/>
                        <a:t> Wired Controller</a:t>
                      </a:r>
                      <a:r>
                        <a:rPr lang="en-US" sz="1300" baseline="0" dirty="0"/>
                        <a:t> Support</a:t>
                      </a:r>
                      <a:endParaRPr lang="en-US" sz="1300" b="1" dirty="0">
                        <a:solidFill>
                          <a:srgbClr val="FFFFFF"/>
                        </a:solidFill>
                      </a:endParaRPr>
                    </a:p>
                  </a:txBody>
                  <a:tcPr marL="121888" marR="121888" marT="34291" marB="34291" anchor="ctr"/>
                </a:tc>
                <a:tc>
                  <a:txBody>
                    <a:bodyPr/>
                    <a:lstStyle/>
                    <a:p>
                      <a:pPr algn="ctr"/>
                      <a:r>
                        <a:rPr lang="en-US" sz="1300" dirty="0"/>
                        <a:t>Yes</a:t>
                      </a:r>
                      <a:endParaRPr lang="en-US" sz="1300" b="0" i="0" dirty="0">
                        <a:latin typeface="+mn-lt"/>
                      </a:endParaRPr>
                    </a:p>
                  </a:txBody>
                  <a:tcPr marL="121888" marR="121888" marT="34291" marB="34291" anchor="ctr"/>
                </a:tc>
                <a:tc>
                  <a:txBody>
                    <a:bodyPr/>
                    <a:lstStyle/>
                    <a:p>
                      <a:pPr algn="ctr"/>
                      <a:r>
                        <a:rPr lang="en-US" sz="1300" dirty="0"/>
                        <a:t>Yes</a:t>
                      </a:r>
                      <a:endParaRPr lang="en-US" sz="1300" b="0" i="0" dirty="0">
                        <a:solidFill>
                          <a:schemeClr val="tx1"/>
                        </a:solidFill>
                        <a:latin typeface="+mn-lt"/>
                      </a:endParaRPr>
                    </a:p>
                  </a:txBody>
                  <a:tcPr marL="121888" marR="121888" marT="34291" marB="34291" anchor="ctr"/>
                </a:tc>
                <a:tc>
                  <a:txBody>
                    <a:bodyPr/>
                    <a:lstStyle/>
                    <a:p>
                      <a:pPr algn="ctr"/>
                      <a:r>
                        <a:rPr lang="en-US" sz="1300" dirty="0"/>
                        <a:t>Yes</a:t>
                      </a:r>
                      <a:endParaRPr lang="en-US" sz="1300" b="0" i="0" dirty="0">
                        <a:solidFill>
                          <a:schemeClr val="tx1"/>
                        </a:solidFill>
                        <a:latin typeface="+mn-lt"/>
                      </a:endParaRPr>
                    </a:p>
                  </a:txBody>
                  <a:tcPr marL="121888" marR="121888" marT="34291" marB="34291"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20948999"/>
      </p:ext>
    </p:extLst>
  </p:cSld>
  <p:clrMapOvr>
    <a:masterClrMapping/>
  </p:clrMapOvr>
  <p:transition spd="slow">
    <p:wip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Secure Access Switches (II)</a:t>
            </a:r>
          </a:p>
        </p:txBody>
      </p:sp>
      <p:graphicFrame>
        <p:nvGraphicFramePr>
          <p:cNvPr id="4" name="Table 3"/>
          <p:cNvGraphicFramePr>
            <a:graphicFrameLocks noGrp="1"/>
          </p:cNvGraphicFramePr>
          <p:nvPr>
            <p:extLst>
              <p:ext uri="{D42A27DB-BD31-4B8C-83A1-F6EECF244321}">
                <p14:modId xmlns:p14="http://schemas.microsoft.com/office/powerpoint/2010/main" val="2969792233"/>
              </p:ext>
            </p:extLst>
          </p:nvPr>
        </p:nvGraphicFramePr>
        <p:xfrm>
          <a:off x="335915" y="1440000"/>
          <a:ext cx="11517002" cy="4639328"/>
        </p:xfrm>
        <a:graphic>
          <a:graphicData uri="http://schemas.openxmlformats.org/drawingml/2006/table">
            <a:tbl>
              <a:tblPr firstRow="1" firstCol="1" bandRow="1">
                <a:tableStyleId>{5202B0CA-FC54-4496-8BCA-5EF66A818D29}</a:tableStyleId>
              </a:tblPr>
              <a:tblGrid>
                <a:gridCol w="2169566">
                  <a:extLst>
                    <a:ext uri="{9D8B030D-6E8A-4147-A177-3AD203B41FA5}">
                      <a16:colId xmlns:a16="http://schemas.microsoft.com/office/drawing/2014/main" val="20000"/>
                    </a:ext>
                  </a:extLst>
                </a:gridCol>
                <a:gridCol w="2336859">
                  <a:extLst>
                    <a:ext uri="{9D8B030D-6E8A-4147-A177-3AD203B41FA5}">
                      <a16:colId xmlns:a16="http://schemas.microsoft.com/office/drawing/2014/main" val="20001"/>
                    </a:ext>
                  </a:extLst>
                </a:gridCol>
                <a:gridCol w="2336859">
                  <a:extLst>
                    <a:ext uri="{9D8B030D-6E8A-4147-A177-3AD203B41FA5}">
                      <a16:colId xmlns:a16="http://schemas.microsoft.com/office/drawing/2014/main" val="20002"/>
                    </a:ext>
                  </a:extLst>
                </a:gridCol>
                <a:gridCol w="2336859">
                  <a:extLst>
                    <a:ext uri="{9D8B030D-6E8A-4147-A177-3AD203B41FA5}">
                      <a16:colId xmlns:a16="http://schemas.microsoft.com/office/drawing/2014/main" val="20003"/>
                    </a:ext>
                  </a:extLst>
                </a:gridCol>
                <a:gridCol w="2336859">
                  <a:extLst>
                    <a:ext uri="{9D8B030D-6E8A-4147-A177-3AD203B41FA5}">
                      <a16:colId xmlns:a16="http://schemas.microsoft.com/office/drawing/2014/main" val="20004"/>
                    </a:ext>
                  </a:extLst>
                </a:gridCol>
              </a:tblGrid>
              <a:tr h="358143">
                <a:tc>
                  <a:txBody>
                    <a:bodyPr/>
                    <a:lstStyle/>
                    <a:p>
                      <a:endParaRPr lang="en-US" sz="1900" dirty="0"/>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FS-224D-POE</a:t>
                      </a:r>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FS-224D-FPOE</a:t>
                      </a:r>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FS-248D-POE</a:t>
                      </a:r>
                    </a:p>
                  </a:txBody>
                  <a:tcPr marL="121888" marR="121888" marT="34291" marB="34291"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FS-424D-FPOE</a:t>
                      </a:r>
                    </a:p>
                  </a:txBody>
                  <a:tcPr marL="121888" marR="121888" marT="34291" marB="34291" anchor="ctr">
                    <a:solidFill>
                      <a:srgbClr val="A12D2D"/>
                    </a:solidFill>
                  </a:tcPr>
                </a:tc>
                <a:extLst>
                  <a:ext uri="{0D108BD9-81ED-4DB2-BD59-A6C34878D82A}">
                    <a16:rowId xmlns:a16="http://schemas.microsoft.com/office/drawing/2014/main" val="10000"/>
                  </a:ext>
                </a:extLst>
              </a:tr>
              <a:tr h="278812">
                <a:tc>
                  <a:txBody>
                    <a:bodyPr/>
                    <a:lstStyle/>
                    <a:p>
                      <a:r>
                        <a:rPr lang="en-US" sz="1300" dirty="0"/>
                        <a:t>Form Factor</a:t>
                      </a:r>
                      <a:endParaRPr lang="en-US" sz="1300" b="1" dirty="0">
                        <a:solidFill>
                          <a:srgbClr val="FFFFFF"/>
                        </a:solidFill>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marT="34291" marB="34291"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marT="34291" marB="34291" anchor="ctr"/>
                </a:tc>
                <a:extLst>
                  <a:ext uri="{0D108BD9-81ED-4DB2-BD59-A6C34878D82A}">
                    <a16:rowId xmlns:a16="http://schemas.microsoft.com/office/drawing/2014/main" val="10001"/>
                  </a:ext>
                </a:extLst>
              </a:tr>
              <a:tr h="278812">
                <a:tc>
                  <a:txBody>
                    <a:bodyPr/>
                    <a:lstStyle/>
                    <a:p>
                      <a:r>
                        <a:rPr lang="en-US" sz="1300" dirty="0"/>
                        <a:t>FE Ports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2"/>
                  </a:ext>
                </a:extLst>
              </a:tr>
              <a:tr h="48726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rgbClr val="FFFFFF"/>
                        </a:solidFill>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8</a:t>
                      </a:r>
                      <a:endParaRPr kumimoji="0" lang="en-GB" sz="1300" b="0" i="0" u="none" strike="noStrike" cap="none" normalizeH="0" baseline="0" dirty="0">
                        <a:ln>
                          <a:noFill/>
                        </a:ln>
                        <a:solidFill>
                          <a:srgbClr val="131313"/>
                        </a:solidFill>
                        <a:effectLst/>
                        <a:latin typeface="+mn-lt"/>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4 SFP</a:t>
                      </a:r>
                      <a:endParaRPr kumimoji="0" lang="en-GB" sz="1300" b="0" i="0" u="none" strike="noStrike" cap="none" normalizeH="0" baseline="0" dirty="0">
                        <a:ln>
                          <a:noFill/>
                        </a:ln>
                        <a:solidFill>
                          <a:schemeClr val="tx1"/>
                        </a:solidFill>
                        <a:effectLst/>
                        <a:latin typeface="+mn-lt"/>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2 SFP</a:t>
                      </a:r>
                      <a:endParaRPr kumimoji="0" lang="en-GB" sz="1300" b="0" i="0" u="none" strike="noStrike" cap="none" normalizeH="0" baseline="0" dirty="0">
                        <a:ln>
                          <a:noFill/>
                        </a:ln>
                        <a:solidFill>
                          <a:srgbClr val="000000"/>
                        </a:solidFill>
                        <a:effectLst/>
                        <a:latin typeface="+mn-lt"/>
                      </a:endParaRPr>
                    </a:p>
                  </a:txBody>
                  <a:tcPr marL="121888" marR="121888" marT="34291" marB="34291"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rgbClr val="000000"/>
                        </a:solidFill>
                        <a:effectLst/>
                        <a:latin typeface="+mn-lt"/>
                      </a:endParaRPr>
                    </a:p>
                  </a:txBody>
                  <a:tcPr marL="121888" marR="121888" marT="34291" marB="34291" anchor="ctr"/>
                </a:tc>
                <a:extLst>
                  <a:ext uri="{0D108BD9-81ED-4DB2-BD59-A6C34878D82A}">
                    <a16:rowId xmlns:a16="http://schemas.microsoft.com/office/drawing/2014/main" val="10003"/>
                  </a:ext>
                </a:extLst>
              </a:tr>
              <a:tr h="278812">
                <a:tc>
                  <a:txBody>
                    <a:bodyPr/>
                    <a:lstStyle/>
                    <a:p>
                      <a:r>
                        <a:rPr lang="en-US" sz="1300" dirty="0"/>
                        <a:t>PoE GE Ports</a:t>
                      </a:r>
                      <a:endParaRPr lang="en-US" sz="1300" b="1" dirty="0">
                        <a:solidFill>
                          <a:srgbClr val="FFFFFF"/>
                        </a:solidFill>
                      </a:endParaRPr>
                    </a:p>
                  </a:txBody>
                  <a:tcPr marL="121888" marR="121888" marT="34291" marB="34291" anchor="ctr"/>
                </a:tc>
                <a:tc>
                  <a:txBody>
                    <a:bodyPr/>
                    <a:lstStyle/>
                    <a:p>
                      <a:pPr algn="ctr"/>
                      <a:r>
                        <a:rPr lang="en-US" sz="1300" dirty="0"/>
                        <a:t>12</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24</a:t>
                      </a:r>
                      <a:endParaRPr lang="en-US" sz="1300" b="0" i="0" dirty="0">
                        <a:solidFill>
                          <a:srgbClr val="000000"/>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4"/>
                  </a:ext>
                </a:extLst>
              </a:tr>
              <a:tr h="2788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PoE/+ GE Ports*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24</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tc>
                  <a:txBody>
                    <a:bodyPr/>
                    <a:lstStyle/>
                    <a:p>
                      <a:pPr algn="ctr"/>
                      <a:r>
                        <a:rPr lang="en-US" sz="1300" dirty="0"/>
                        <a:t>24</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5"/>
                  </a:ext>
                </a:extLst>
              </a:tr>
              <a:tr h="278812">
                <a:tc>
                  <a:txBody>
                    <a:bodyPr/>
                    <a:lstStyle/>
                    <a:p>
                      <a:r>
                        <a:rPr lang="en-US" sz="1300" dirty="0"/>
                        <a:t>10GE SFP+ slots</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tc>
                  <a:txBody>
                    <a:bodyPr/>
                    <a:lstStyle/>
                    <a:p>
                      <a:pPr algn="ctr"/>
                      <a:r>
                        <a:rPr lang="en-US" sz="1300" dirty="0"/>
                        <a:t>2</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6"/>
                  </a:ext>
                </a:extLst>
              </a:tr>
              <a:tr h="476844">
                <a:tc>
                  <a:txBody>
                    <a:bodyPr/>
                    <a:lstStyle/>
                    <a:p>
                      <a:r>
                        <a:rPr lang="en-US" sz="1300" dirty="0"/>
                        <a:t>Shared Ports (pair)</a:t>
                      </a:r>
                      <a:endParaRPr lang="en-US" sz="1300" b="1" dirty="0">
                        <a:solidFill>
                          <a:srgbClr val="FFFFFF"/>
                        </a:solidFill>
                      </a:endParaRPr>
                    </a:p>
                  </a:txBody>
                  <a:tcPr marL="121888" marR="121888" marT="34291" marB="34291" anchor="ctr"/>
                </a:tc>
                <a:tc>
                  <a:txBody>
                    <a:bodyPr/>
                    <a:lstStyle/>
                    <a:p>
                      <a:pPr algn="ctr"/>
                      <a:r>
                        <a:rPr lang="en-US" sz="1300" dirty="0"/>
                        <a:t>4</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7"/>
                  </a:ext>
                </a:extLst>
              </a:tr>
              <a:tr h="278812">
                <a:tc>
                  <a:txBody>
                    <a:bodyPr/>
                    <a:lstStyle/>
                    <a:p>
                      <a:r>
                        <a:rPr lang="en-US" sz="1300" dirty="0"/>
                        <a:t>Power Budget</a:t>
                      </a:r>
                      <a:endParaRPr lang="en-US" sz="1300" b="1" dirty="0">
                        <a:solidFill>
                          <a:srgbClr val="FFFFFF"/>
                        </a:solidFill>
                      </a:endParaRPr>
                    </a:p>
                  </a:txBody>
                  <a:tcPr marL="121888" marR="121888" marT="34291" marB="3429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180 W</a:t>
                      </a:r>
                      <a:endParaRPr lang="en-US" sz="1300" b="0" i="0" dirty="0">
                        <a:latin typeface="+mn-lt"/>
                      </a:endParaRPr>
                    </a:p>
                  </a:txBody>
                  <a:tcPr marL="121888" marR="121888" marT="34291" marB="3429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370 W</a:t>
                      </a:r>
                      <a:endParaRPr lang="en-US" sz="1300" b="0" i="0" dirty="0">
                        <a:solidFill>
                          <a:schemeClr val="tx1"/>
                        </a:solidFill>
                        <a:latin typeface="+mn-lt"/>
                      </a:endParaRPr>
                    </a:p>
                  </a:txBody>
                  <a:tcPr marL="121888" marR="121888" marT="34291" marB="34291"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370 W</a:t>
                      </a:r>
                      <a:endParaRPr lang="en-US" sz="1300" b="0" i="0" dirty="0">
                        <a:solidFill>
                          <a:srgbClr val="000000"/>
                        </a:solidFill>
                        <a:latin typeface="+mn-lt"/>
                      </a:endParaRPr>
                    </a:p>
                  </a:txBody>
                  <a:tcPr marL="121888" marR="121888" marT="34291" marB="3429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370 W</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8"/>
                  </a:ext>
                </a:extLst>
              </a:tr>
              <a:tr h="476844">
                <a:tc>
                  <a:txBody>
                    <a:bodyPr/>
                    <a:lstStyle/>
                    <a:p>
                      <a:r>
                        <a:rPr lang="en-US" sz="1300" dirty="0"/>
                        <a:t>Power Supply</a:t>
                      </a:r>
                      <a:endParaRPr lang="en-US" sz="1300" b="1" dirty="0">
                        <a:solidFill>
                          <a:srgbClr val="FFFFFF"/>
                        </a:solidFill>
                      </a:endParaRPr>
                    </a:p>
                  </a:txBody>
                  <a:tcPr marL="121888" marR="121888" marT="34291" marB="34291" anchor="ctr"/>
                </a:tc>
                <a:tc>
                  <a:txBody>
                    <a:bodyPr/>
                    <a:lstStyle/>
                    <a:p>
                      <a:pPr algn="ctr"/>
                      <a:r>
                        <a:rPr lang="en-US" sz="1300" dirty="0"/>
                        <a:t>Single</a:t>
                      </a:r>
                      <a:r>
                        <a:rPr lang="en-US" sz="1300" baseline="0" dirty="0"/>
                        <a:t> AC</a:t>
                      </a:r>
                      <a:endParaRPr lang="en-US" sz="1300" b="0" i="0" dirty="0">
                        <a:latin typeface="+mn-lt"/>
                      </a:endParaRPr>
                    </a:p>
                  </a:txBody>
                  <a:tcPr marL="121888" marR="121888" marT="34291" marB="34291"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r>
                        <a:rPr lang="en-US" sz="1300" baseline="0" dirty="0"/>
                        <a:t> AC, FRPS-740</a:t>
                      </a:r>
                      <a:endParaRPr lang="en-US" sz="1300" b="0" i="0" dirty="0">
                        <a:solidFill>
                          <a:schemeClr val="tx1"/>
                        </a:solidFill>
                        <a:latin typeface="+mn-lt"/>
                      </a:endParaRPr>
                    </a:p>
                  </a:txBody>
                  <a:tcPr marL="121888" marR="121888" marT="34291" marB="34291" anchor="ctr"/>
                </a:tc>
                <a:tc>
                  <a:txBody>
                    <a:bodyPr/>
                    <a:lstStyle/>
                    <a:p>
                      <a:pPr algn="ctr"/>
                      <a:r>
                        <a:rPr lang="en-US" sz="1300" dirty="0"/>
                        <a:t>Single</a:t>
                      </a:r>
                      <a:endParaRPr lang="en-US" sz="1300" b="0" i="0" dirty="0">
                        <a:solidFill>
                          <a:srgbClr val="000000"/>
                        </a:solidFill>
                        <a:latin typeface="+mn-lt"/>
                      </a:endParaRPr>
                    </a:p>
                  </a:txBody>
                  <a:tcPr marL="121888" marR="121888" marT="34291" marB="34291"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r>
                        <a:rPr lang="en-US" sz="1300" baseline="0" dirty="0"/>
                        <a:t> AC, FRPS-740</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09"/>
                  </a:ext>
                </a:extLst>
              </a:tr>
              <a:tr h="680089">
                <a:tc>
                  <a:txBody>
                    <a:bodyPr/>
                    <a:lstStyle/>
                    <a:p>
                      <a:r>
                        <a:rPr lang="en-US" sz="1300" dirty="0" err="1"/>
                        <a:t>FortiOS</a:t>
                      </a:r>
                      <a:r>
                        <a:rPr lang="en-US" sz="1300" dirty="0"/>
                        <a:t> Wired Controller</a:t>
                      </a:r>
                      <a:r>
                        <a:rPr lang="en-US" sz="1300" baseline="0" dirty="0"/>
                        <a:t> Support</a:t>
                      </a:r>
                      <a:endParaRPr lang="en-US" sz="1300" b="1" dirty="0">
                        <a:solidFill>
                          <a:srgbClr val="FFFFFF"/>
                        </a:solidFill>
                      </a:endParaRPr>
                    </a:p>
                  </a:txBody>
                  <a:tcPr marL="121888" marR="121888" marT="34291" marB="34291" anchor="ctr"/>
                </a:tc>
                <a:tc>
                  <a:txBody>
                    <a:bodyPr/>
                    <a:lstStyle/>
                    <a:p>
                      <a:pPr algn="ctr"/>
                      <a:r>
                        <a:rPr lang="en-US" sz="1300" dirty="0"/>
                        <a:t>Yes</a:t>
                      </a:r>
                      <a:endParaRPr lang="en-US" sz="1300" b="0" i="0" dirty="0">
                        <a:latin typeface="+mn-lt"/>
                      </a:endParaRPr>
                    </a:p>
                  </a:txBody>
                  <a:tcPr marL="121888" marR="121888" marT="34291" marB="34291" anchor="ctr"/>
                </a:tc>
                <a:tc>
                  <a:txBody>
                    <a:bodyPr/>
                    <a:lstStyle/>
                    <a:p>
                      <a:pPr algn="ctr"/>
                      <a:r>
                        <a:rPr lang="en-US" sz="1300" dirty="0"/>
                        <a:t>Yes</a:t>
                      </a:r>
                      <a:endParaRPr lang="en-US" sz="1300" b="0" i="0" dirty="0">
                        <a:solidFill>
                          <a:schemeClr val="tx1"/>
                        </a:solidFill>
                        <a:latin typeface="+mn-lt"/>
                      </a:endParaRPr>
                    </a:p>
                  </a:txBody>
                  <a:tcPr marL="121888" marR="121888" marT="34291" marB="34291" anchor="ctr"/>
                </a:tc>
                <a:tc>
                  <a:txBody>
                    <a:bodyPr/>
                    <a:lstStyle/>
                    <a:p>
                      <a:pPr algn="ctr"/>
                      <a:r>
                        <a:rPr lang="en-US" sz="1300" dirty="0"/>
                        <a:t>Yes</a:t>
                      </a:r>
                      <a:endParaRPr lang="en-US" sz="1300" b="0" i="0" dirty="0">
                        <a:solidFill>
                          <a:srgbClr val="000000"/>
                        </a:solidFill>
                        <a:latin typeface="+mn-lt"/>
                      </a:endParaRPr>
                    </a:p>
                  </a:txBody>
                  <a:tcPr marL="121888" marR="121888" marT="34291" marB="34291" anchor="ctr"/>
                </a:tc>
                <a:tc>
                  <a:txBody>
                    <a:bodyPr/>
                    <a:lstStyle/>
                    <a:p>
                      <a:pPr algn="ctr"/>
                      <a:r>
                        <a:rPr lang="en-US" sz="1300" dirty="0"/>
                        <a:t>Yes</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10"/>
                  </a:ext>
                </a:extLst>
              </a:tr>
              <a:tr h="487268">
                <a:tc>
                  <a:txBody>
                    <a:bodyPr/>
                    <a:lstStyle/>
                    <a:p>
                      <a:r>
                        <a:rPr lang="en-US" sz="1300" dirty="0"/>
                        <a:t>FortiLink Stacking Option</a:t>
                      </a:r>
                      <a:endParaRPr lang="en-US" sz="1300" b="1" dirty="0">
                        <a:solidFill>
                          <a:srgbClr val="FFFFFF"/>
                        </a:solidFill>
                      </a:endParaRPr>
                    </a:p>
                  </a:txBody>
                  <a:tcPr marL="121888" marR="121888" marT="34291" marB="34291" anchor="ctr"/>
                </a:tc>
                <a:tc>
                  <a:txBody>
                    <a:bodyPr/>
                    <a:lstStyle/>
                    <a:p>
                      <a:pPr algn="ctr"/>
                      <a:r>
                        <a:rPr lang="en-US" sz="1300" dirty="0"/>
                        <a:t>-</a:t>
                      </a:r>
                      <a:endParaRPr lang="en-US" sz="1300" b="0" i="0" dirty="0">
                        <a:latin typeface="+mn-lt"/>
                      </a:endParaRPr>
                    </a:p>
                  </a:txBody>
                  <a:tcPr marL="121888" marR="121888" marT="34291" marB="34291" anchor="ctr"/>
                </a:tc>
                <a:tc>
                  <a:txBody>
                    <a:bodyPr/>
                    <a:lstStyle/>
                    <a:p>
                      <a:pPr algn="ctr"/>
                      <a:r>
                        <a:rPr lang="en-US" sz="1300" dirty="0"/>
                        <a:t>-</a:t>
                      </a:r>
                      <a:endParaRPr lang="en-US" sz="1300" b="0" i="0" dirty="0">
                        <a:solidFill>
                          <a:schemeClr val="tx1"/>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tc>
                  <a:txBody>
                    <a:bodyPr/>
                    <a:lstStyle/>
                    <a:p>
                      <a:pPr algn="ctr"/>
                      <a:r>
                        <a:rPr lang="en-US" sz="1300" dirty="0"/>
                        <a:t>-</a:t>
                      </a:r>
                      <a:endParaRPr lang="en-US" sz="1300" b="0" i="0" dirty="0">
                        <a:solidFill>
                          <a:srgbClr val="000000"/>
                        </a:solidFill>
                        <a:latin typeface="+mn-lt"/>
                      </a:endParaRPr>
                    </a:p>
                  </a:txBody>
                  <a:tcPr marL="121888" marR="121888" marT="34291" marB="34291"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258348631"/>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Secure Access Switches (III)</a:t>
            </a:r>
          </a:p>
        </p:txBody>
      </p:sp>
      <p:graphicFrame>
        <p:nvGraphicFramePr>
          <p:cNvPr id="4" name="Table 3"/>
          <p:cNvGraphicFramePr>
            <a:graphicFrameLocks noGrp="1"/>
          </p:cNvGraphicFramePr>
          <p:nvPr>
            <p:extLst>
              <p:ext uri="{D42A27DB-BD31-4B8C-83A1-F6EECF244321}">
                <p14:modId xmlns:p14="http://schemas.microsoft.com/office/powerpoint/2010/main" val="2035824848"/>
              </p:ext>
            </p:extLst>
          </p:nvPr>
        </p:nvGraphicFramePr>
        <p:xfrm>
          <a:off x="335915" y="1440003"/>
          <a:ext cx="11517002" cy="4343414"/>
        </p:xfrm>
        <a:graphic>
          <a:graphicData uri="http://schemas.openxmlformats.org/drawingml/2006/table">
            <a:tbl>
              <a:tblPr firstRow="1" firstCol="1" bandRow="1">
                <a:tableStyleId>{5202B0CA-FC54-4496-8BCA-5EF66A818D29}</a:tableStyleId>
              </a:tblPr>
              <a:tblGrid>
                <a:gridCol w="2169566">
                  <a:extLst>
                    <a:ext uri="{9D8B030D-6E8A-4147-A177-3AD203B41FA5}">
                      <a16:colId xmlns:a16="http://schemas.microsoft.com/office/drawing/2014/main" val="20000"/>
                    </a:ext>
                  </a:extLst>
                </a:gridCol>
                <a:gridCol w="1557906">
                  <a:extLst>
                    <a:ext uri="{9D8B030D-6E8A-4147-A177-3AD203B41FA5}">
                      <a16:colId xmlns:a16="http://schemas.microsoft.com/office/drawing/2014/main" val="20001"/>
                    </a:ext>
                  </a:extLst>
                </a:gridCol>
                <a:gridCol w="1557906">
                  <a:extLst>
                    <a:ext uri="{9D8B030D-6E8A-4147-A177-3AD203B41FA5}">
                      <a16:colId xmlns:a16="http://schemas.microsoft.com/office/drawing/2014/main" val="20002"/>
                    </a:ext>
                  </a:extLst>
                </a:gridCol>
                <a:gridCol w="1557906">
                  <a:extLst>
                    <a:ext uri="{9D8B030D-6E8A-4147-A177-3AD203B41FA5}">
                      <a16:colId xmlns:a16="http://schemas.microsoft.com/office/drawing/2014/main" val="20003"/>
                    </a:ext>
                  </a:extLst>
                </a:gridCol>
                <a:gridCol w="1557906">
                  <a:extLst>
                    <a:ext uri="{9D8B030D-6E8A-4147-A177-3AD203B41FA5}">
                      <a16:colId xmlns:a16="http://schemas.microsoft.com/office/drawing/2014/main" val="20004"/>
                    </a:ext>
                  </a:extLst>
                </a:gridCol>
                <a:gridCol w="1557906">
                  <a:extLst>
                    <a:ext uri="{9D8B030D-6E8A-4147-A177-3AD203B41FA5}">
                      <a16:colId xmlns:a16="http://schemas.microsoft.com/office/drawing/2014/main" val="20005"/>
                    </a:ext>
                  </a:extLst>
                </a:gridCol>
                <a:gridCol w="1557906">
                  <a:extLst>
                    <a:ext uri="{9D8B030D-6E8A-4147-A177-3AD203B41FA5}">
                      <a16:colId xmlns:a16="http://schemas.microsoft.com/office/drawing/2014/main" val="20006"/>
                    </a:ext>
                  </a:extLst>
                </a:gridCol>
              </a:tblGrid>
              <a:tr h="381000">
                <a:tc>
                  <a:txBody>
                    <a:bodyPr/>
                    <a:lstStyle/>
                    <a:p>
                      <a:endParaRPr lang="en-US" sz="1900" dirty="0"/>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FS-424D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FS-424D-POE</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FS-424D-FPOE</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FS-448D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FS-448D-POE</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FS-448D-FPOE</a:t>
                      </a:r>
                    </a:p>
                  </a:txBody>
                  <a:tcPr marL="121888" marR="121888" anchor="ctr">
                    <a:solidFill>
                      <a:srgbClr val="A12D2D"/>
                    </a:solidFill>
                  </a:tcPr>
                </a:tc>
                <a:extLst>
                  <a:ext uri="{0D108BD9-81ED-4DB2-BD59-A6C34878D82A}">
                    <a16:rowId xmlns:a16="http://schemas.microsoft.com/office/drawing/2014/main" val="10000"/>
                  </a:ext>
                </a:extLst>
              </a:tr>
              <a:tr h="294640">
                <a:tc>
                  <a:txBody>
                    <a:bodyPr/>
                    <a:lstStyle/>
                    <a:p>
                      <a:r>
                        <a:rPr lang="en-US" sz="1300" dirty="0"/>
                        <a:t>Form Factor</a:t>
                      </a:r>
                      <a:endParaRPr lang="en-US" sz="13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chemeClr val="tx1"/>
                        </a:solidFill>
                        <a:effectLst/>
                        <a:latin typeface="+mn-lt"/>
                      </a:endParaRPr>
                    </a:p>
                  </a:txBody>
                  <a:tcPr marL="121888" marR="121888" anchor="ctr"/>
                </a:tc>
                <a:extLst>
                  <a:ext uri="{0D108BD9-81ED-4DB2-BD59-A6C34878D82A}">
                    <a16:rowId xmlns:a16="http://schemas.microsoft.com/office/drawing/2014/main" val="10001"/>
                  </a:ext>
                </a:extLst>
              </a:tr>
              <a:tr h="294640">
                <a:tc>
                  <a:txBody>
                    <a:bodyPr/>
                    <a:lstStyle/>
                    <a:p>
                      <a:r>
                        <a:rPr lang="en-US" sz="1300" dirty="0"/>
                        <a:t>FE Ports</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2"/>
                  </a:ext>
                </a:extLst>
              </a:tr>
              <a:tr h="31326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24</a:t>
                      </a:r>
                      <a:endParaRPr kumimoji="0" lang="en-US"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chemeClr val="tx1"/>
                        </a:solidFill>
                        <a:effectLst/>
                        <a:latin typeface="+mn-lt"/>
                      </a:endParaRPr>
                    </a:p>
                  </a:txBody>
                  <a:tcPr marL="121888" marR="121888" anchor="ctr"/>
                </a:tc>
                <a:tc>
                  <a:txBody>
                    <a:bodyPr/>
                    <a:lstStyle/>
                    <a:p>
                      <a:pPr algn="ctr"/>
                      <a:r>
                        <a:rPr lang="en-US" sz="1300" dirty="0"/>
                        <a:t>48</a:t>
                      </a:r>
                      <a:endParaRPr lang="en-US" sz="1300" b="0" dirty="0">
                        <a:solidFill>
                          <a:schemeClr val="tx1"/>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chemeClr val="tx1"/>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chemeClr val="tx1"/>
                        </a:solidFill>
                        <a:effectLst/>
                        <a:latin typeface="+mn-lt"/>
                      </a:endParaRPr>
                    </a:p>
                  </a:txBody>
                  <a:tcPr marL="121888" marR="121888" anchor="ctr"/>
                </a:tc>
                <a:extLst>
                  <a:ext uri="{0D108BD9-81ED-4DB2-BD59-A6C34878D82A}">
                    <a16:rowId xmlns:a16="http://schemas.microsoft.com/office/drawing/2014/main" val="10003"/>
                  </a:ext>
                </a:extLst>
              </a:tr>
              <a:tr h="313269">
                <a:tc>
                  <a:txBody>
                    <a:bodyPr/>
                    <a:lstStyle/>
                    <a:p>
                      <a:r>
                        <a:rPr lang="en-US" sz="1300" dirty="0"/>
                        <a:t>PoE GE Ports</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4"/>
                  </a:ext>
                </a:extLst>
              </a:tr>
              <a:tr h="313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PoE/+ GE Ports*</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24</a:t>
                      </a:r>
                      <a:endParaRPr lang="en-US" sz="1300" b="0" i="0" dirty="0">
                        <a:solidFill>
                          <a:schemeClr val="tx1"/>
                        </a:solidFill>
                        <a:latin typeface="+mn-lt"/>
                      </a:endParaRPr>
                    </a:p>
                  </a:txBody>
                  <a:tcPr marL="121888" marR="121888" anchor="ctr"/>
                </a:tc>
                <a:tc>
                  <a:txBody>
                    <a:bodyPr/>
                    <a:lstStyle/>
                    <a:p>
                      <a:pPr algn="ctr"/>
                      <a:r>
                        <a:rPr lang="en-US" sz="1300" dirty="0"/>
                        <a:t>24</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algn="ctr"/>
                      <a:r>
                        <a:rPr lang="en-US" sz="1300" dirty="0"/>
                        <a:t>48</a:t>
                      </a:r>
                      <a:endParaRPr lang="en-US" sz="1300" b="0" i="0" dirty="0">
                        <a:solidFill>
                          <a:schemeClr val="tx1"/>
                        </a:solidFill>
                        <a:latin typeface="+mn-lt"/>
                      </a:endParaRPr>
                    </a:p>
                  </a:txBody>
                  <a:tcPr marL="121888" marR="121888" anchor="ctr"/>
                </a:tc>
                <a:tc>
                  <a:txBody>
                    <a:bodyPr/>
                    <a:lstStyle/>
                    <a:p>
                      <a:pPr algn="ctr"/>
                      <a:r>
                        <a:rPr lang="en-US" sz="1300" dirty="0"/>
                        <a:t>48</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5"/>
                  </a:ext>
                </a:extLst>
              </a:tr>
              <a:tr h="313269">
                <a:tc>
                  <a:txBody>
                    <a:bodyPr/>
                    <a:lstStyle/>
                    <a:p>
                      <a:r>
                        <a:rPr lang="en-US" sz="1300" dirty="0"/>
                        <a:t>10GE SFP+ slots</a:t>
                      </a:r>
                      <a:endParaRPr lang="en-US" sz="1300" b="1" dirty="0">
                        <a:solidFill>
                          <a:srgbClr val="FFFFFF"/>
                        </a:solidFill>
                      </a:endParaRPr>
                    </a:p>
                  </a:txBody>
                  <a:tcPr marL="121888" marR="121888" anchor="ctr"/>
                </a:tc>
                <a:tc>
                  <a:txBody>
                    <a:bodyPr/>
                    <a:lstStyle/>
                    <a:p>
                      <a:pPr algn="ctr"/>
                      <a:r>
                        <a:rPr lang="en-US" sz="1300" dirty="0"/>
                        <a:t>2</a:t>
                      </a:r>
                      <a:endParaRPr lang="en-US" sz="1300" b="0" i="0" dirty="0">
                        <a:solidFill>
                          <a:schemeClr val="tx1"/>
                        </a:solidFill>
                        <a:latin typeface="+mn-lt"/>
                      </a:endParaRPr>
                    </a:p>
                  </a:txBody>
                  <a:tcPr marL="121888" marR="121888" anchor="ctr"/>
                </a:tc>
                <a:tc>
                  <a:txBody>
                    <a:bodyPr/>
                    <a:lstStyle/>
                    <a:p>
                      <a:pPr algn="ctr"/>
                      <a:r>
                        <a:rPr lang="en-US" sz="1300" dirty="0"/>
                        <a:t>2</a:t>
                      </a:r>
                      <a:endParaRPr lang="en-US" sz="1300" b="0" i="0" dirty="0">
                        <a:solidFill>
                          <a:schemeClr val="tx1"/>
                        </a:solidFill>
                        <a:latin typeface="+mn-lt"/>
                      </a:endParaRPr>
                    </a:p>
                  </a:txBody>
                  <a:tcPr marL="121888" marR="121888" anchor="ctr"/>
                </a:tc>
                <a:tc>
                  <a:txBody>
                    <a:bodyPr/>
                    <a:lstStyle/>
                    <a:p>
                      <a:pPr algn="ctr"/>
                      <a:r>
                        <a:rPr lang="en-US" sz="1300" dirty="0"/>
                        <a:t>2</a:t>
                      </a:r>
                      <a:endParaRPr lang="en-US" sz="1300" b="0" i="0" dirty="0">
                        <a:solidFill>
                          <a:schemeClr val="tx1"/>
                        </a:solidFill>
                        <a:latin typeface="+mn-lt"/>
                      </a:endParaRPr>
                    </a:p>
                  </a:txBody>
                  <a:tcPr marL="121888" marR="121888" anchor="ctr"/>
                </a:tc>
                <a:tc>
                  <a:txBody>
                    <a:bodyPr/>
                    <a:lstStyle/>
                    <a:p>
                      <a:pPr algn="ctr"/>
                      <a:r>
                        <a:rPr lang="en-US" sz="1300" dirty="0"/>
                        <a:t>4</a:t>
                      </a:r>
                      <a:endParaRPr lang="en-US" sz="1300" b="0" dirty="0">
                        <a:solidFill>
                          <a:schemeClr val="tx1"/>
                        </a:solidFill>
                      </a:endParaRPr>
                    </a:p>
                  </a:txBody>
                  <a:tcPr marL="121888" marR="121888" anchor="ctr"/>
                </a:tc>
                <a:tc>
                  <a:txBody>
                    <a:bodyPr/>
                    <a:lstStyle/>
                    <a:p>
                      <a:pPr algn="ctr"/>
                      <a:r>
                        <a:rPr lang="en-US" sz="1300" dirty="0"/>
                        <a:t>4</a:t>
                      </a:r>
                      <a:endParaRPr lang="en-US" sz="1300" b="0" i="0" dirty="0">
                        <a:solidFill>
                          <a:schemeClr val="tx1"/>
                        </a:solidFill>
                        <a:latin typeface="+mn-lt"/>
                      </a:endParaRPr>
                    </a:p>
                  </a:txBody>
                  <a:tcPr marL="121888" marR="121888" anchor="ctr"/>
                </a:tc>
                <a:tc>
                  <a:txBody>
                    <a:bodyPr/>
                    <a:lstStyle/>
                    <a:p>
                      <a:pPr algn="ct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6"/>
                  </a:ext>
                </a:extLst>
              </a:tr>
              <a:tr h="313269">
                <a:tc>
                  <a:txBody>
                    <a:bodyPr/>
                    <a:lstStyle/>
                    <a:p>
                      <a:r>
                        <a:rPr lang="en-US" sz="1300" dirty="0"/>
                        <a:t>Shared Ports (pair)</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7"/>
                  </a:ext>
                </a:extLst>
              </a:tr>
              <a:tr h="313269">
                <a:tc>
                  <a:txBody>
                    <a:bodyPr/>
                    <a:lstStyle/>
                    <a:p>
                      <a:r>
                        <a:rPr lang="en-US" sz="1300" dirty="0"/>
                        <a:t>Power Budget</a:t>
                      </a:r>
                      <a:endParaRPr lang="en-US" sz="13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185 W</a:t>
                      </a:r>
                      <a:endParaRPr lang="en-US" sz="1300" b="0" i="0" dirty="0">
                        <a:solidFill>
                          <a:schemeClr val="tx1"/>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370 W</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370 W</a:t>
                      </a:r>
                      <a:endParaRPr lang="en-US" sz="1300" b="0" i="0" dirty="0">
                        <a:solidFill>
                          <a:schemeClr val="tx1"/>
                        </a:solidFill>
                        <a:latin typeface="+mn-lt"/>
                      </a:endParaRPr>
                    </a:p>
                  </a:txBody>
                  <a:tcPr marL="121888" marR="121888" anchor="ctr"/>
                </a:tc>
                <a:tc>
                  <a:txBody>
                    <a:bodyPr/>
                    <a:lstStyle/>
                    <a:p>
                      <a:pPr algn="ctr"/>
                      <a:r>
                        <a:rPr lang="en-US" sz="1300" dirty="0"/>
                        <a:t>740</a:t>
                      </a:r>
                      <a:r>
                        <a:rPr lang="en-US" sz="1300" baseline="0" dirty="0"/>
                        <a:t> W</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8"/>
                  </a:ext>
                </a:extLst>
              </a:tr>
              <a:tr h="497840">
                <a:tc>
                  <a:txBody>
                    <a:bodyPr/>
                    <a:lstStyle/>
                    <a:p>
                      <a:r>
                        <a:rPr lang="en-US" sz="1300" dirty="0"/>
                        <a:t>Power Supply</a:t>
                      </a:r>
                      <a:endParaRPr lang="en-US" sz="1300" b="1" dirty="0">
                        <a:solidFill>
                          <a:srgbClr val="FFFFFF"/>
                        </a:solidFill>
                      </a:endParaRPr>
                    </a:p>
                  </a:txBody>
                  <a:tcPr marL="121888" marR="121888" anchor="ctr"/>
                </a:tc>
                <a:tc>
                  <a:txBody>
                    <a:bodyPr/>
                    <a:lstStyle/>
                    <a:p>
                      <a:pPr algn="ctr"/>
                      <a:r>
                        <a:rPr lang="en-US" sz="1300" dirty="0"/>
                        <a:t>Dual AC</a:t>
                      </a:r>
                      <a:endParaRPr lang="en-US" sz="1300" b="0" i="0" dirty="0">
                        <a:solidFill>
                          <a:schemeClr val="tx1"/>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r>
                        <a:rPr lang="en-US" sz="1300" baseline="0" dirty="0"/>
                        <a:t> AC, FRPS-740</a:t>
                      </a:r>
                      <a:endParaRPr lang="en-US" sz="1300" b="0" i="0" dirty="0">
                        <a:solidFill>
                          <a:schemeClr val="tx1"/>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r>
                        <a:rPr lang="en-US" sz="1300" baseline="0" dirty="0"/>
                        <a:t> AC, FRPS-740</a:t>
                      </a:r>
                      <a:endParaRPr lang="en-US" sz="1300" b="0" i="0" dirty="0">
                        <a:solidFill>
                          <a:schemeClr val="tx1"/>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Dual AC</a:t>
                      </a:r>
                      <a:endParaRPr lang="en-US" sz="1300" b="0" i="0" dirty="0">
                        <a:solidFill>
                          <a:schemeClr val="tx1"/>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r>
                        <a:rPr lang="en-US" sz="1300" baseline="0" dirty="0"/>
                        <a:t> AC, FRPS-740</a:t>
                      </a:r>
                      <a:endParaRPr lang="en-US" sz="1300" b="0" i="0" dirty="0">
                        <a:solidFill>
                          <a:schemeClr val="tx1"/>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Dual AC</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09"/>
                  </a:ext>
                </a:extLst>
              </a:tr>
              <a:tr h="497840">
                <a:tc>
                  <a:txBody>
                    <a:bodyPr/>
                    <a:lstStyle/>
                    <a:p>
                      <a:r>
                        <a:rPr lang="en-US" sz="1300" dirty="0" err="1"/>
                        <a:t>FortiOS</a:t>
                      </a:r>
                      <a:r>
                        <a:rPr lang="en-US" sz="1300" dirty="0"/>
                        <a:t> Wired Controller</a:t>
                      </a:r>
                      <a:r>
                        <a:rPr lang="en-US" sz="1300" baseline="0" dirty="0"/>
                        <a:t> Support</a:t>
                      </a:r>
                      <a:endParaRPr lang="en-US" sz="1300" b="1" dirty="0">
                        <a:solidFill>
                          <a:srgbClr val="FFFFFF"/>
                        </a:solidFill>
                      </a:endParaRPr>
                    </a:p>
                  </a:txBody>
                  <a:tcPr marL="121888" marR="121888" anchor="ctr"/>
                </a:tc>
                <a:tc>
                  <a:txBody>
                    <a:bodyPr/>
                    <a:lstStyle/>
                    <a:p>
                      <a:pPr algn="ctr"/>
                      <a:r>
                        <a:rPr lang="en-US" sz="1300" dirty="0"/>
                        <a:t>Yes</a:t>
                      </a:r>
                      <a:endParaRPr lang="en-US" sz="1300" b="0" i="0" dirty="0">
                        <a:solidFill>
                          <a:schemeClr val="tx1"/>
                        </a:solidFill>
                        <a:latin typeface="+mn-lt"/>
                      </a:endParaRPr>
                    </a:p>
                  </a:txBody>
                  <a:tcPr marL="121888" marR="121888" anchor="ctr"/>
                </a:tc>
                <a:tc>
                  <a:txBody>
                    <a:bodyPr/>
                    <a:lstStyle/>
                    <a:p>
                      <a:pPr algn="ctr"/>
                      <a:r>
                        <a:rPr lang="en-US" sz="1300" dirty="0"/>
                        <a:t>Yes</a:t>
                      </a:r>
                      <a:endParaRPr lang="en-US" sz="1300" b="0" i="0" dirty="0">
                        <a:solidFill>
                          <a:schemeClr val="tx1"/>
                        </a:solidFill>
                        <a:latin typeface="+mn-lt"/>
                      </a:endParaRPr>
                    </a:p>
                  </a:txBody>
                  <a:tcPr marL="121888" marR="121888" anchor="ctr"/>
                </a:tc>
                <a:tc>
                  <a:txBody>
                    <a:bodyPr/>
                    <a:lstStyle/>
                    <a:p>
                      <a:pPr algn="ctr"/>
                      <a:r>
                        <a:rPr lang="en-US" sz="1300" dirty="0"/>
                        <a:t>Yes</a:t>
                      </a:r>
                      <a:endParaRPr lang="en-US" sz="1300" b="0" i="0" dirty="0">
                        <a:solidFill>
                          <a:schemeClr val="tx1"/>
                        </a:solidFill>
                        <a:latin typeface="+mn-lt"/>
                      </a:endParaRPr>
                    </a:p>
                  </a:txBody>
                  <a:tcPr marL="121888" marR="121888" anchor="ctr"/>
                </a:tc>
                <a:tc>
                  <a:txBody>
                    <a:bodyPr/>
                    <a:lstStyle/>
                    <a:p>
                      <a:pPr algn="ctr"/>
                      <a:r>
                        <a:rPr lang="en-US" sz="1300" dirty="0"/>
                        <a:t>Yes</a:t>
                      </a:r>
                      <a:endParaRPr lang="en-US" sz="1300" b="0" dirty="0">
                        <a:solidFill>
                          <a:schemeClr val="tx1"/>
                        </a:solidFill>
                      </a:endParaRPr>
                    </a:p>
                  </a:txBody>
                  <a:tcPr marL="121888" marR="121888" anchor="ctr"/>
                </a:tc>
                <a:tc>
                  <a:txBody>
                    <a:bodyPr/>
                    <a:lstStyle/>
                    <a:p>
                      <a:pPr algn="ctr"/>
                      <a:r>
                        <a:rPr lang="en-US" sz="1300" dirty="0"/>
                        <a:t>Yes</a:t>
                      </a:r>
                      <a:endParaRPr lang="en-US" sz="1300" b="0" i="0" dirty="0">
                        <a:solidFill>
                          <a:schemeClr val="tx1"/>
                        </a:solidFill>
                        <a:latin typeface="+mn-lt"/>
                      </a:endParaRPr>
                    </a:p>
                  </a:txBody>
                  <a:tcPr marL="121888" marR="121888" anchor="ctr"/>
                </a:tc>
                <a:tc>
                  <a:txBody>
                    <a:bodyPr/>
                    <a:lstStyle/>
                    <a:p>
                      <a:pPr algn="ctr"/>
                      <a:r>
                        <a:rPr lang="en-US" sz="1300" dirty="0"/>
                        <a:t>Yes</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10"/>
                  </a:ext>
                </a:extLst>
              </a:tr>
              <a:tr h="497840">
                <a:tc>
                  <a:txBody>
                    <a:bodyPr/>
                    <a:lstStyle/>
                    <a:p>
                      <a:r>
                        <a:rPr lang="en-US" sz="1300" dirty="0"/>
                        <a:t>FortiLink Stacking Option</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dirty="0">
                        <a:solidFill>
                          <a:schemeClr val="tx1"/>
                        </a:solidFill>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tc>
                  <a:txBody>
                    <a:bodyPr/>
                    <a:lstStyle/>
                    <a:p>
                      <a:pPr algn="ctr"/>
                      <a:r>
                        <a:rPr lang="en-US" sz="1300" dirty="0"/>
                        <a:t>-</a:t>
                      </a:r>
                      <a:endParaRPr lang="en-US" sz="1300" b="0" i="0" dirty="0">
                        <a:solidFill>
                          <a:schemeClr val="tx1"/>
                        </a:solidFill>
                        <a:latin typeface="+mn-lt"/>
                      </a:endParaRPr>
                    </a:p>
                  </a:txBody>
                  <a:tcPr marL="121888" marR="121888"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258348631"/>
      </p:ext>
    </p:extLst>
  </p:cSld>
  <p:clrMapOvr>
    <a:masterClrMapping/>
  </p:clrMapOvr>
  <p:transitio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Data Center Switches</a:t>
            </a:r>
          </a:p>
        </p:txBody>
      </p:sp>
      <p:graphicFrame>
        <p:nvGraphicFramePr>
          <p:cNvPr id="4" name="Table 3"/>
          <p:cNvGraphicFramePr>
            <a:graphicFrameLocks noGrp="1"/>
          </p:cNvGraphicFramePr>
          <p:nvPr>
            <p:extLst>
              <p:ext uri="{D42A27DB-BD31-4B8C-83A1-F6EECF244321}">
                <p14:modId xmlns:p14="http://schemas.microsoft.com/office/powerpoint/2010/main" val="1880622421"/>
              </p:ext>
            </p:extLst>
          </p:nvPr>
        </p:nvGraphicFramePr>
        <p:xfrm>
          <a:off x="335916" y="1440001"/>
          <a:ext cx="11517002" cy="4338017"/>
        </p:xfrm>
        <a:graphic>
          <a:graphicData uri="http://schemas.openxmlformats.org/drawingml/2006/table">
            <a:tbl>
              <a:tblPr firstRow="1" bandRow="1">
                <a:tableStyleId>{5202B0CA-FC54-4496-8BCA-5EF66A818D29}</a:tableStyleId>
              </a:tblPr>
              <a:tblGrid>
                <a:gridCol w="2171684">
                  <a:extLst>
                    <a:ext uri="{9D8B030D-6E8A-4147-A177-3AD203B41FA5}">
                      <a16:colId xmlns:a16="http://schemas.microsoft.com/office/drawing/2014/main" val="20000"/>
                    </a:ext>
                  </a:extLst>
                </a:gridCol>
                <a:gridCol w="3115106">
                  <a:extLst>
                    <a:ext uri="{9D8B030D-6E8A-4147-A177-3AD203B41FA5}">
                      <a16:colId xmlns:a16="http://schemas.microsoft.com/office/drawing/2014/main" val="20001"/>
                    </a:ext>
                  </a:extLst>
                </a:gridCol>
                <a:gridCol w="3115106">
                  <a:extLst>
                    <a:ext uri="{9D8B030D-6E8A-4147-A177-3AD203B41FA5}">
                      <a16:colId xmlns:a16="http://schemas.microsoft.com/office/drawing/2014/main" val="20002"/>
                    </a:ext>
                  </a:extLst>
                </a:gridCol>
                <a:gridCol w="3115106">
                  <a:extLst>
                    <a:ext uri="{9D8B030D-6E8A-4147-A177-3AD203B41FA5}">
                      <a16:colId xmlns:a16="http://schemas.microsoft.com/office/drawing/2014/main" val="20003"/>
                    </a:ext>
                  </a:extLst>
                </a:gridCol>
              </a:tblGrid>
              <a:tr h="381000">
                <a:tc>
                  <a:txBody>
                    <a:bodyPr/>
                    <a:lstStyle/>
                    <a:p>
                      <a:endParaRPr lang="en-US" sz="1900" dirty="0"/>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FSW-1024D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FSW-1048D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FSW-3032D</a:t>
                      </a:r>
                    </a:p>
                  </a:txBody>
                  <a:tcPr marL="121888" marR="121888" anchor="ctr">
                    <a:solidFill>
                      <a:srgbClr val="A12D2D"/>
                    </a:solidFill>
                  </a:tcPr>
                </a:tc>
                <a:extLst>
                  <a:ext uri="{0D108BD9-81ED-4DB2-BD59-A6C34878D82A}">
                    <a16:rowId xmlns:a16="http://schemas.microsoft.com/office/drawing/2014/main" val="10000"/>
                  </a:ext>
                </a:extLst>
              </a:tr>
              <a:tr h="365429">
                <a:tc>
                  <a:txBody>
                    <a:bodyPr/>
                    <a:lstStyle/>
                    <a:p>
                      <a:r>
                        <a:rPr lang="en-US" sz="1300" dirty="0"/>
                        <a:t>Form Factor</a:t>
                      </a:r>
                      <a:endParaRPr lang="en-US" sz="1300" b="1" dirty="0">
                        <a:solidFill>
                          <a:schemeClr val="bg1"/>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1RU</a:t>
                      </a:r>
                      <a:endParaRPr kumimoji="0" lang="en-GB" sz="13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1RU</a:t>
                      </a:r>
                      <a:endParaRPr kumimoji="0" lang="en-GB" sz="13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1RU</a:t>
                      </a:r>
                      <a:endParaRPr kumimoji="0" lang="en-GB" sz="1300" b="0" i="0" u="none" strike="noStrike" cap="none" normalizeH="0" baseline="0" dirty="0">
                        <a:ln>
                          <a:noFill/>
                        </a:ln>
                        <a:solidFill>
                          <a:srgbClr val="131313"/>
                        </a:solidFill>
                        <a:effectLst/>
                        <a:latin typeface="+mn-lt"/>
                      </a:endParaRPr>
                    </a:p>
                  </a:txBody>
                  <a:tcPr marL="121888" marR="121888" anchor="ctr"/>
                </a:tc>
                <a:extLst>
                  <a:ext uri="{0D108BD9-81ED-4DB2-BD59-A6C34878D82A}">
                    <a16:rowId xmlns:a16="http://schemas.microsoft.com/office/drawing/2014/main" val="10001"/>
                  </a:ext>
                </a:extLst>
              </a:tr>
              <a:tr h="372036">
                <a:tc>
                  <a:txBody>
                    <a:bodyPr/>
                    <a:lstStyle/>
                    <a:p>
                      <a:r>
                        <a:rPr lang="en-US" sz="1300" dirty="0"/>
                        <a:t>FE Ports</a:t>
                      </a:r>
                      <a:endParaRPr lang="en-US" sz="1300" b="1" dirty="0">
                        <a:solidFill>
                          <a:schemeClr val="bg1"/>
                        </a:solidFill>
                      </a:endParaRPr>
                    </a:p>
                  </a:txBody>
                  <a:tcPr marL="121888" marR="121888" anchor="ctr"/>
                </a:tc>
                <a:tc>
                  <a:txBody>
                    <a:bodyPr/>
                    <a:lstStyle/>
                    <a:p>
                      <a:pPr algn="ctr"/>
                      <a:r>
                        <a:rPr lang="en-US" sz="1300" dirty="0"/>
                        <a:t>-</a:t>
                      </a:r>
                      <a:endParaRPr lang="en-US" sz="1300" b="0" i="0" dirty="0">
                        <a:latin typeface="+mn-lt"/>
                      </a:endParaRPr>
                    </a:p>
                  </a:txBody>
                  <a:tcPr marL="121888" marR="121888" anchor="ctr"/>
                </a:tc>
                <a:tc>
                  <a:txBody>
                    <a:bodyPr/>
                    <a:lstStyle/>
                    <a:p>
                      <a:pPr algn="ctr"/>
                      <a:r>
                        <a:rPr lang="en-US" sz="1300" dirty="0"/>
                        <a:t>-</a:t>
                      </a:r>
                      <a:endParaRPr lang="en-US" sz="1300" b="0" i="0" dirty="0">
                        <a:latin typeface="+mn-lt"/>
                      </a:endParaRPr>
                    </a:p>
                  </a:txBody>
                  <a:tcPr marL="121888" marR="121888" anchor="ctr"/>
                </a:tc>
                <a:tc>
                  <a:txBody>
                    <a:bodyPr/>
                    <a:lstStyle/>
                    <a:p>
                      <a:pPr algn="ctr"/>
                      <a:r>
                        <a:rPr lang="en-US" sz="1300" dirty="0"/>
                        <a:t>-</a:t>
                      </a:r>
                      <a:endParaRPr lang="en-US" sz="1300" b="0" i="0" dirty="0">
                        <a:latin typeface="+mn-lt"/>
                      </a:endParaRPr>
                    </a:p>
                  </a:txBody>
                  <a:tcPr marL="121888" marR="121888" anchor="ctr"/>
                </a:tc>
                <a:extLst>
                  <a:ext uri="{0D108BD9-81ED-4DB2-BD59-A6C34878D82A}">
                    <a16:rowId xmlns:a16="http://schemas.microsoft.com/office/drawing/2014/main" val="10002"/>
                  </a:ext>
                </a:extLst>
              </a:tr>
              <a:tr h="459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chemeClr val="bg1"/>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1x </a:t>
                      </a:r>
                      <a:r>
                        <a:rPr kumimoji="0" lang="en-GB" sz="1300" u="none" strike="noStrike" cap="none" normalizeH="0" baseline="0" dirty="0" err="1">
                          <a:ln>
                            <a:noFill/>
                          </a:ln>
                          <a:effectLst/>
                        </a:rPr>
                        <a:t>mgmt</a:t>
                      </a:r>
                      <a:endParaRPr kumimoji="0" lang="en-GB" sz="13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1x </a:t>
                      </a:r>
                      <a:r>
                        <a:rPr kumimoji="0" lang="en-GB" sz="1300" u="none" strike="noStrike" cap="none" normalizeH="0" baseline="0" dirty="0" err="1">
                          <a:ln>
                            <a:noFill/>
                          </a:ln>
                          <a:effectLst/>
                        </a:rPr>
                        <a:t>mgmt</a:t>
                      </a:r>
                      <a:endParaRPr kumimoji="0" lang="en-GB" sz="1300" b="0" i="0" u="none" strike="noStrike" cap="none" normalizeH="0" baseline="0" dirty="0">
                        <a:ln>
                          <a:noFill/>
                        </a:ln>
                        <a:solidFill>
                          <a:srgbClr val="131313"/>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a:ln>
                            <a:noFill/>
                          </a:ln>
                          <a:effectLst/>
                        </a:rPr>
                        <a:t>1x </a:t>
                      </a:r>
                      <a:r>
                        <a:rPr kumimoji="0" lang="en-GB" sz="1300" u="none" strike="noStrike" cap="none" normalizeH="0" baseline="0" dirty="0" err="1">
                          <a:ln>
                            <a:noFill/>
                          </a:ln>
                          <a:effectLst/>
                        </a:rPr>
                        <a:t>mgmt</a:t>
                      </a:r>
                      <a:endParaRPr kumimoji="0" lang="en-GB" sz="1300" b="0" i="0" u="none" strike="noStrike" cap="none" normalizeH="0" baseline="0" dirty="0">
                        <a:ln>
                          <a:noFill/>
                        </a:ln>
                        <a:solidFill>
                          <a:srgbClr val="131313"/>
                        </a:solidFill>
                        <a:effectLst/>
                        <a:latin typeface="+mn-lt"/>
                      </a:endParaRPr>
                    </a:p>
                  </a:txBody>
                  <a:tcPr marL="121888" marR="121888" anchor="ctr"/>
                </a:tc>
                <a:extLst>
                  <a:ext uri="{0D108BD9-81ED-4DB2-BD59-A6C34878D82A}">
                    <a16:rowId xmlns:a16="http://schemas.microsoft.com/office/drawing/2014/main" val="10003"/>
                  </a:ext>
                </a:extLst>
              </a:tr>
              <a:tr h="459936">
                <a:tc>
                  <a:txBody>
                    <a:bodyPr/>
                    <a:lstStyle/>
                    <a:p>
                      <a:r>
                        <a:rPr lang="en-US" sz="1300" dirty="0"/>
                        <a:t>PoE GE Ports</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extLst>
                  <a:ext uri="{0D108BD9-81ED-4DB2-BD59-A6C34878D82A}">
                    <a16:rowId xmlns:a16="http://schemas.microsoft.com/office/drawing/2014/main" val="10004"/>
                  </a:ext>
                </a:extLst>
              </a:tr>
              <a:tr h="459936">
                <a:tc>
                  <a:txBody>
                    <a:bodyPr/>
                    <a:lstStyle/>
                    <a:p>
                      <a:r>
                        <a:rPr lang="en-US" sz="1300" dirty="0"/>
                        <a:t>10GE Ports</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24 (1G/10G)</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48 (1G/10G)</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extLst>
                  <a:ext uri="{0D108BD9-81ED-4DB2-BD59-A6C34878D82A}">
                    <a16:rowId xmlns:a16="http://schemas.microsoft.com/office/drawing/2014/main" val="10005"/>
                  </a:ext>
                </a:extLst>
              </a:tr>
              <a:tr h="459936">
                <a:tc>
                  <a:txBody>
                    <a:bodyPr/>
                    <a:lstStyle/>
                    <a:p>
                      <a:r>
                        <a:rPr lang="en-US" sz="1300" dirty="0"/>
                        <a:t>40GE Ports</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32</a:t>
                      </a:r>
                      <a:endParaRPr lang="en-US" sz="1300" b="0" i="0" dirty="0">
                        <a:latin typeface="+mn-lt"/>
                      </a:endParaRPr>
                    </a:p>
                  </a:txBody>
                  <a:tcPr marL="121888" marR="121888" anchor="ctr"/>
                </a:tc>
                <a:extLst>
                  <a:ext uri="{0D108BD9-81ED-4DB2-BD59-A6C34878D82A}">
                    <a16:rowId xmlns:a16="http://schemas.microsoft.com/office/drawing/2014/main" val="10006"/>
                  </a:ext>
                </a:extLst>
              </a:tr>
              <a:tr h="459936">
                <a:tc>
                  <a:txBody>
                    <a:bodyPr/>
                    <a:lstStyle/>
                    <a:p>
                      <a:r>
                        <a:rPr lang="en-US" sz="1300" dirty="0"/>
                        <a:t>Shared Ports (pair)</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extLst>
                  <a:ext uri="{0D108BD9-81ED-4DB2-BD59-A6C34878D82A}">
                    <a16:rowId xmlns:a16="http://schemas.microsoft.com/office/drawing/2014/main" val="10007"/>
                  </a:ext>
                </a:extLst>
              </a:tr>
              <a:tr h="459936">
                <a:tc>
                  <a:txBody>
                    <a:bodyPr/>
                    <a:lstStyle/>
                    <a:p>
                      <a:r>
                        <a:rPr lang="en-US" sz="1300" dirty="0"/>
                        <a:t>Power Budget</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latin typeface="+mn-lt"/>
                      </a:endParaRPr>
                    </a:p>
                  </a:txBody>
                  <a:tcPr marL="121888" marR="121888" anchor="ctr"/>
                </a:tc>
                <a:extLst>
                  <a:ext uri="{0D108BD9-81ED-4DB2-BD59-A6C34878D82A}">
                    <a16:rowId xmlns:a16="http://schemas.microsoft.com/office/drawing/2014/main" val="10008"/>
                  </a:ext>
                </a:extLst>
              </a:tr>
              <a:tr h="4599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FortiGate</a:t>
                      </a:r>
                      <a:r>
                        <a:rPr lang="en-US" sz="1300" baseline="0" dirty="0"/>
                        <a:t> Managed</a:t>
                      </a:r>
                      <a:endParaRPr lang="en-US" sz="13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endParaRPr lang="en-US" sz="1300" b="0" i="0" dirty="0">
                        <a:latin typeface="+mn-lt"/>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258348631"/>
      </p:ext>
    </p:extLst>
  </p:cSld>
  <p:clrMapOvr>
    <a:masterClrMapping/>
  </p:clrMapOvr>
  <p:transition spd="slow">
    <p:wip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FortiSwitch Series – Secure Access Switches (IV)</a:t>
            </a:r>
          </a:p>
        </p:txBody>
      </p:sp>
      <p:graphicFrame>
        <p:nvGraphicFramePr>
          <p:cNvPr id="4" name="Table 3"/>
          <p:cNvGraphicFramePr>
            <a:graphicFrameLocks noGrp="1"/>
          </p:cNvGraphicFramePr>
          <p:nvPr>
            <p:extLst>
              <p:ext uri="{D42A27DB-BD31-4B8C-83A1-F6EECF244321}">
                <p14:modId xmlns:p14="http://schemas.microsoft.com/office/powerpoint/2010/main" val="3573646031"/>
              </p:ext>
            </p:extLst>
          </p:nvPr>
        </p:nvGraphicFramePr>
        <p:xfrm>
          <a:off x="335914" y="1440002"/>
          <a:ext cx="11517006" cy="4417074"/>
        </p:xfrm>
        <a:graphic>
          <a:graphicData uri="http://schemas.openxmlformats.org/drawingml/2006/table">
            <a:tbl>
              <a:tblPr firstRow="1" firstCol="1" bandRow="1">
                <a:tableStyleId>{5202B0CA-FC54-4496-8BCA-5EF66A818D29}</a:tableStyleId>
              </a:tblPr>
              <a:tblGrid>
                <a:gridCol w="2195054">
                  <a:extLst>
                    <a:ext uri="{9D8B030D-6E8A-4147-A177-3AD203B41FA5}">
                      <a16:colId xmlns:a16="http://schemas.microsoft.com/office/drawing/2014/main" val="20000"/>
                    </a:ext>
                  </a:extLst>
                </a:gridCol>
                <a:gridCol w="2330488">
                  <a:extLst>
                    <a:ext uri="{9D8B030D-6E8A-4147-A177-3AD203B41FA5}">
                      <a16:colId xmlns:a16="http://schemas.microsoft.com/office/drawing/2014/main" val="20001"/>
                    </a:ext>
                  </a:extLst>
                </a:gridCol>
                <a:gridCol w="2330488">
                  <a:extLst>
                    <a:ext uri="{9D8B030D-6E8A-4147-A177-3AD203B41FA5}">
                      <a16:colId xmlns:a16="http://schemas.microsoft.com/office/drawing/2014/main" val="20002"/>
                    </a:ext>
                  </a:extLst>
                </a:gridCol>
                <a:gridCol w="2330488">
                  <a:extLst>
                    <a:ext uri="{9D8B030D-6E8A-4147-A177-3AD203B41FA5}">
                      <a16:colId xmlns:a16="http://schemas.microsoft.com/office/drawing/2014/main" val="20003"/>
                    </a:ext>
                  </a:extLst>
                </a:gridCol>
                <a:gridCol w="2330488">
                  <a:extLst>
                    <a:ext uri="{9D8B030D-6E8A-4147-A177-3AD203B41FA5}">
                      <a16:colId xmlns:a16="http://schemas.microsoft.com/office/drawing/2014/main" val="20004"/>
                    </a:ext>
                  </a:extLst>
                </a:gridCol>
              </a:tblGrid>
              <a:tr h="381000">
                <a:tc>
                  <a:txBody>
                    <a:bodyPr/>
                    <a:lstStyle/>
                    <a:p>
                      <a:endParaRPr lang="en-US" sz="1900" dirty="0"/>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FS-524D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FS-524D-FPOE</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FS-548D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FS-548D-FPOE</a:t>
                      </a:r>
                    </a:p>
                  </a:txBody>
                  <a:tcPr marL="121888" marR="121888" anchor="ctr">
                    <a:solidFill>
                      <a:srgbClr val="A12D2D"/>
                    </a:solidFill>
                  </a:tcPr>
                </a:tc>
                <a:extLst>
                  <a:ext uri="{0D108BD9-81ED-4DB2-BD59-A6C34878D82A}">
                    <a16:rowId xmlns:a16="http://schemas.microsoft.com/office/drawing/2014/main" val="10000"/>
                  </a:ext>
                </a:extLst>
              </a:tr>
              <a:tr h="294640">
                <a:tc>
                  <a:txBody>
                    <a:bodyPr/>
                    <a:lstStyle/>
                    <a:p>
                      <a:r>
                        <a:rPr lang="en-US" sz="1300" dirty="0"/>
                        <a:t>Form Factor</a:t>
                      </a:r>
                      <a:endParaRPr lang="en-US" sz="1300" b="1" dirty="0">
                        <a:solidFill>
                          <a:srgbClr val="FFFFFF"/>
                        </a:solidFil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a:ln>
                            <a:noFill/>
                          </a:ln>
                          <a:effectLst/>
                        </a:rPr>
                        <a:t>1 RU</a:t>
                      </a:r>
                      <a:endParaRPr kumimoji="0" lang="en-GB" sz="1300" b="0" i="0" u="none" strike="noStrike" cap="none" normalizeH="0" baseline="0" dirty="0">
                        <a:ln>
                          <a:noFill/>
                        </a:ln>
                        <a:solidFill>
                          <a:srgbClr val="000000"/>
                        </a:solidFill>
                        <a:effectLst/>
                        <a:latin typeface="+mn-lt"/>
                      </a:endParaRPr>
                    </a:p>
                  </a:txBody>
                  <a:tcPr marL="121888" marR="121888" anchor="ctr"/>
                </a:tc>
                <a:extLst>
                  <a:ext uri="{0D108BD9-81ED-4DB2-BD59-A6C34878D82A}">
                    <a16:rowId xmlns:a16="http://schemas.microsoft.com/office/drawing/2014/main" val="10001"/>
                  </a:ext>
                </a:extLst>
              </a:tr>
              <a:tr h="294640">
                <a:tc>
                  <a:txBody>
                    <a:bodyPr/>
                    <a:lstStyle/>
                    <a:p>
                      <a:r>
                        <a:rPr lang="en-US" sz="1300" dirty="0"/>
                        <a:t>FE Ports</a:t>
                      </a:r>
                      <a:endParaRPr lang="en-US" sz="13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2"/>
                  </a:ext>
                </a:extLst>
              </a:tr>
              <a:tr h="3388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GE Ports</a:t>
                      </a:r>
                      <a:endParaRPr lang="en-US" sz="1300" b="1" dirty="0">
                        <a:solidFill>
                          <a:srgbClr val="FFFFFF"/>
                        </a:solidFill>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24</a:t>
                      </a:r>
                      <a:endParaRPr kumimoji="0" lang="en-US"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48</a:t>
                      </a:r>
                      <a:endParaRPr kumimoji="0" lang="en-US" sz="1300" b="0" i="0" u="none" strike="noStrike" cap="none" normalizeH="0" baseline="0" dirty="0">
                        <a:ln>
                          <a:noFill/>
                        </a:ln>
                        <a:solidFill>
                          <a:srgbClr val="000000"/>
                        </a:solidFill>
                        <a:effectLst/>
                        <a:latin typeface="+mn-lt"/>
                      </a:endParaRPr>
                    </a:p>
                  </a:txBody>
                  <a:tcPr marL="121888" marR="12188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t>
                      </a:r>
                      <a:endParaRPr kumimoji="0" lang="en-US" sz="1300" b="0" i="0" u="none" strike="noStrike" cap="none" normalizeH="0" baseline="0" dirty="0">
                        <a:ln>
                          <a:noFill/>
                        </a:ln>
                        <a:solidFill>
                          <a:srgbClr val="000000"/>
                        </a:solidFill>
                        <a:effectLst/>
                        <a:latin typeface="+mn-lt"/>
                      </a:endParaRPr>
                    </a:p>
                  </a:txBody>
                  <a:tcPr marL="121888" marR="121888" anchor="ctr"/>
                </a:tc>
                <a:extLst>
                  <a:ext uri="{0D108BD9-81ED-4DB2-BD59-A6C34878D82A}">
                    <a16:rowId xmlns:a16="http://schemas.microsoft.com/office/drawing/2014/main" val="10003"/>
                  </a:ext>
                </a:extLst>
              </a:tr>
              <a:tr h="338885">
                <a:tc>
                  <a:txBody>
                    <a:bodyPr/>
                    <a:lstStyle/>
                    <a:p>
                      <a:r>
                        <a:rPr lang="en-US" sz="1300" dirty="0"/>
                        <a:t>PoE GE Ports</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4"/>
                  </a:ext>
                </a:extLst>
              </a:tr>
              <a:tr h="338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PoE/+ GE Ports*</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24</a:t>
                      </a:r>
                      <a:endParaRPr lang="en-US" sz="1300" b="0" i="0" dirty="0">
                        <a:solidFill>
                          <a:srgbClr val="000000"/>
                        </a:solidFill>
                        <a:latin typeface="+mn-lt"/>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48</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5"/>
                  </a:ext>
                </a:extLst>
              </a:tr>
              <a:tr h="338885">
                <a:tc>
                  <a:txBody>
                    <a:bodyPr/>
                    <a:lstStyle/>
                    <a:p>
                      <a:r>
                        <a:rPr lang="en-US" sz="1300" dirty="0"/>
                        <a:t>10GE SFP+ slots</a:t>
                      </a:r>
                      <a:endParaRPr lang="en-US" sz="1300" b="1" dirty="0">
                        <a:solidFill>
                          <a:srgbClr val="FFFFFF"/>
                        </a:solidFill>
                      </a:endParaRPr>
                    </a:p>
                  </a:txBody>
                  <a:tcPr marL="121888" marR="121888" anchor="ctr"/>
                </a:tc>
                <a:tc>
                  <a:txBody>
                    <a:bodyPr/>
                    <a:lstStyle/>
                    <a:p>
                      <a:pPr algn="ctr"/>
                      <a:r>
                        <a:rPr lang="en-US" sz="1300" dirty="0"/>
                        <a:t>4</a:t>
                      </a:r>
                      <a:endParaRPr lang="en-US" sz="1300" b="0" i="0" dirty="0">
                        <a:solidFill>
                          <a:srgbClr val="000000"/>
                        </a:solidFill>
                        <a:latin typeface="+mn-lt"/>
                      </a:endParaRPr>
                    </a:p>
                  </a:txBody>
                  <a:tcPr marL="121888" marR="121888" anchor="ctr"/>
                </a:tc>
                <a:tc>
                  <a:txBody>
                    <a:bodyPr/>
                    <a:lstStyle/>
                    <a:p>
                      <a:pPr algn="ctr"/>
                      <a:r>
                        <a:rPr lang="en-US" sz="1300" dirty="0"/>
                        <a:t>4</a:t>
                      </a:r>
                      <a:endParaRPr lang="en-US" sz="1300" b="0" i="0" dirty="0">
                        <a:solidFill>
                          <a:srgbClr val="000000"/>
                        </a:solidFill>
                        <a:latin typeface="+mn-lt"/>
                      </a:endParaRPr>
                    </a:p>
                  </a:txBody>
                  <a:tcPr marL="121888" marR="121888" anchor="ctr"/>
                </a:tc>
                <a:tc>
                  <a:txBody>
                    <a:bodyPr/>
                    <a:lstStyle/>
                    <a:p>
                      <a:pPr algn="ctr"/>
                      <a:r>
                        <a:rPr lang="en-US" sz="1300" dirty="0"/>
                        <a:t>4</a:t>
                      </a:r>
                      <a:endParaRPr lang="en-US" sz="1300" b="0" i="0" dirty="0">
                        <a:solidFill>
                          <a:srgbClr val="000000"/>
                        </a:solidFill>
                        <a:latin typeface="+mn-lt"/>
                      </a:endParaRPr>
                    </a:p>
                  </a:txBody>
                  <a:tcPr marL="121888" marR="121888" anchor="ctr"/>
                </a:tc>
                <a:tc>
                  <a:txBody>
                    <a:bodyPr/>
                    <a:lstStyle/>
                    <a:p>
                      <a:pPr algn="ctr"/>
                      <a:r>
                        <a:rPr lang="en-US" sz="1300" dirty="0"/>
                        <a:t>4</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6"/>
                  </a:ext>
                </a:extLst>
              </a:tr>
              <a:tr h="338885">
                <a:tc>
                  <a:txBody>
                    <a:bodyPr/>
                    <a:lstStyle/>
                    <a:p>
                      <a:r>
                        <a:rPr lang="en-US" sz="1300" dirty="0"/>
                        <a:t>40GE</a:t>
                      </a:r>
                      <a:r>
                        <a:rPr lang="en-US" sz="1300" baseline="0" dirty="0"/>
                        <a:t> QSFP+ slots</a:t>
                      </a:r>
                      <a:endParaRPr lang="en-US" sz="1300" b="1" dirty="0">
                        <a:solidFill>
                          <a:srgbClr val="FFFFFF"/>
                        </a:solidFill>
                      </a:endParaRPr>
                    </a:p>
                  </a:txBody>
                  <a:tcPr marL="121888" marR="121888" anchor="ctr"/>
                </a:tc>
                <a:tc>
                  <a:txBody>
                    <a:bodyPr/>
                    <a:lstStyle/>
                    <a:p>
                      <a:pPr algn="ctr"/>
                      <a:r>
                        <a:rPr lang="en-US" sz="1300" dirty="0"/>
                        <a:t>2</a:t>
                      </a:r>
                      <a:endParaRPr lang="en-US" sz="1300" b="0" i="0" dirty="0">
                        <a:solidFill>
                          <a:srgbClr val="000000"/>
                        </a:solidFill>
                        <a:latin typeface="+mn-lt"/>
                      </a:endParaRPr>
                    </a:p>
                  </a:txBody>
                  <a:tcPr marL="121888" marR="121888" anchor="ctr"/>
                </a:tc>
                <a:tc>
                  <a:txBody>
                    <a:bodyPr/>
                    <a:lstStyle/>
                    <a:p>
                      <a:pPr algn="ctr"/>
                      <a:r>
                        <a:rPr lang="en-US" sz="1300" dirty="0"/>
                        <a:t>2</a:t>
                      </a:r>
                      <a:endParaRPr lang="en-US" sz="1300" b="0" i="0" dirty="0">
                        <a:solidFill>
                          <a:srgbClr val="000000"/>
                        </a:solidFill>
                        <a:latin typeface="+mn-lt"/>
                      </a:endParaRPr>
                    </a:p>
                  </a:txBody>
                  <a:tcPr marL="121888" marR="121888" anchor="ctr"/>
                </a:tc>
                <a:tc>
                  <a:txBody>
                    <a:bodyPr/>
                    <a:lstStyle/>
                    <a:p>
                      <a:pPr algn="ctr"/>
                      <a:r>
                        <a:rPr lang="en-US" sz="1300" dirty="0"/>
                        <a:t>2</a:t>
                      </a:r>
                      <a:endParaRPr lang="en-US" sz="1300" b="0" i="0" dirty="0">
                        <a:solidFill>
                          <a:srgbClr val="000000"/>
                        </a:solidFill>
                        <a:latin typeface="+mn-lt"/>
                      </a:endParaRPr>
                    </a:p>
                  </a:txBody>
                  <a:tcPr marL="121888" marR="121888" anchor="ctr"/>
                </a:tc>
                <a:tc>
                  <a:txBody>
                    <a:bodyPr/>
                    <a:lstStyle/>
                    <a:p>
                      <a:pPr algn="ctr"/>
                      <a:r>
                        <a:rPr lang="en-US" sz="1300" dirty="0"/>
                        <a:t>2</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7"/>
                  </a:ext>
                </a:extLst>
              </a:tr>
              <a:tr h="338885">
                <a:tc>
                  <a:txBody>
                    <a:bodyPr/>
                    <a:lstStyle/>
                    <a:p>
                      <a:r>
                        <a:rPr lang="en-US" sz="1300" dirty="0"/>
                        <a:t>Power Budget</a:t>
                      </a:r>
                      <a:endParaRPr lang="en-US" sz="1300" b="1" dirty="0">
                        <a:solidFill>
                          <a:srgbClr val="FFFFFF"/>
                        </a:solidFill>
                      </a:endParaRPr>
                    </a:p>
                  </a:txBody>
                  <a:tcPr marL="121888" marR="121888" anchor="ctr"/>
                </a:tc>
                <a:tc>
                  <a:txBody>
                    <a:bodyPr/>
                    <a:lstStyle/>
                    <a:p>
                      <a:pPr algn="ctr"/>
                      <a:r>
                        <a:rPr lang="en-US" sz="1300" dirty="0"/>
                        <a:t>-</a:t>
                      </a:r>
                      <a:endParaRPr lang="en-US" sz="1300" b="0" i="0" dirty="0">
                        <a:solidFill>
                          <a:srgbClr val="000000"/>
                        </a:solidFill>
                        <a:latin typeface="+mn-lt"/>
                      </a:endParaRPr>
                    </a:p>
                  </a:txBody>
                  <a:tcPr marL="121888" marR="121888" anchor="ctr"/>
                </a:tc>
                <a:tc>
                  <a:txBody>
                    <a:bodyPr/>
                    <a:lstStyle/>
                    <a:p>
                      <a:pPr algn="ctr"/>
                      <a:r>
                        <a:rPr lang="en-US" sz="1300" dirty="0"/>
                        <a:t>500 W</a:t>
                      </a:r>
                      <a:endParaRPr lang="en-US" sz="1300" b="0" i="0" dirty="0">
                        <a:solidFill>
                          <a:srgbClr val="000000"/>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750</a:t>
                      </a:r>
                      <a:r>
                        <a:rPr lang="en-US" sz="1300" baseline="0" dirty="0"/>
                        <a:t> W</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8"/>
                  </a:ext>
                </a:extLst>
              </a:tr>
              <a:tr h="417804">
                <a:tc>
                  <a:txBody>
                    <a:bodyPr/>
                    <a:lstStyle/>
                    <a:p>
                      <a:r>
                        <a:rPr lang="en-US" sz="1300" dirty="0"/>
                        <a:t>Power Supply</a:t>
                      </a:r>
                      <a:endParaRPr lang="en-US" sz="1300" b="1" dirty="0">
                        <a:solidFill>
                          <a:srgbClr val="FFFFFF"/>
                        </a:solidFill>
                      </a:endParaRPr>
                    </a:p>
                  </a:txBody>
                  <a:tcPr marL="121888" marR="121888" anchor="ctr"/>
                </a:tc>
                <a:tc>
                  <a:txBody>
                    <a:bodyPr/>
                    <a:lstStyle/>
                    <a:p>
                      <a:pPr algn="ctr"/>
                      <a:r>
                        <a:rPr lang="en-US" sz="1300" dirty="0"/>
                        <a:t>Single AC</a:t>
                      </a:r>
                      <a:endParaRPr lang="en-US" sz="1300" b="0" i="0" dirty="0">
                        <a:solidFill>
                          <a:srgbClr val="000000"/>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 AC</a:t>
                      </a:r>
                      <a:endParaRPr lang="en-US" sz="1300" b="0" i="0" dirty="0">
                        <a:solidFill>
                          <a:srgbClr val="000000"/>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 AC</a:t>
                      </a:r>
                      <a:endParaRPr lang="en-US" sz="1300" b="0" i="0" dirty="0">
                        <a:solidFill>
                          <a:srgbClr val="000000"/>
                        </a:solidFill>
                        <a:latin typeface="+mn-lt"/>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 AC</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09"/>
                  </a:ext>
                </a:extLst>
              </a:tr>
              <a:tr h="497840">
                <a:tc>
                  <a:txBody>
                    <a:bodyPr/>
                    <a:lstStyle/>
                    <a:p>
                      <a:r>
                        <a:rPr lang="en-US" sz="1300" dirty="0" err="1"/>
                        <a:t>FortiOS</a:t>
                      </a:r>
                      <a:r>
                        <a:rPr lang="en-US" sz="1300" dirty="0"/>
                        <a:t> Wired Controller</a:t>
                      </a:r>
                      <a:r>
                        <a:rPr lang="en-US" sz="1300" baseline="0" dirty="0"/>
                        <a:t> Support</a:t>
                      </a:r>
                      <a:endParaRPr lang="en-US" sz="1300" b="1" dirty="0">
                        <a:solidFill>
                          <a:srgbClr val="FFFFFF"/>
                        </a:solidFill>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10"/>
                  </a:ext>
                </a:extLst>
              </a:tr>
              <a:tr h="497840">
                <a:tc>
                  <a:txBody>
                    <a:bodyPr/>
                    <a:lstStyle/>
                    <a:p>
                      <a:r>
                        <a:rPr lang="en-US" sz="1300" dirty="0"/>
                        <a:t>FortiLink Stacking Option**</a:t>
                      </a:r>
                      <a:endParaRPr lang="en-US" sz="1300" b="1" dirty="0">
                        <a:solidFill>
                          <a:srgbClr val="FFFFFF"/>
                        </a:solidFill>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tc>
                  <a:txBody>
                    <a:bodyPr/>
                    <a:lstStyle/>
                    <a:p>
                      <a:pPr algn="ctr"/>
                      <a:r>
                        <a:rPr lang="en-US" sz="1300" dirty="0"/>
                        <a:t>Yes</a:t>
                      </a:r>
                      <a:endParaRPr lang="en-US" sz="1300" b="0" i="0" dirty="0">
                        <a:solidFill>
                          <a:srgbClr val="000000"/>
                        </a:solidFill>
                        <a:latin typeface="+mn-lt"/>
                      </a:endParaRPr>
                    </a:p>
                  </a:txBody>
                  <a:tcPr marL="121888" marR="121888"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8888821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50E/-2R</a:t>
            </a:r>
          </a:p>
        </p:txBody>
      </p:sp>
      <p:pic>
        <p:nvPicPr>
          <p:cNvPr id="3" name="Picture 2" descr="FG-50E_51E+Fron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0388" y="1666887"/>
            <a:ext cx="4558813" cy="750000"/>
          </a:xfrm>
          <a:prstGeom prst="rect">
            <a:avLst/>
          </a:prstGeom>
        </p:spPr>
      </p:pic>
      <p:pic>
        <p:nvPicPr>
          <p:cNvPr id="4" name="Picture 3" descr="FWF-50E_51E+Bac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0388" y="2641079"/>
            <a:ext cx="4558813" cy="75129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5 x GE RJ45 Ports</a:t>
            </a:r>
          </a:p>
          <a:p>
            <a:pPr marL="457297" indent="-457297" defTabSz="1218959">
              <a:spcBef>
                <a:spcPct val="20000"/>
              </a:spcBef>
              <a:buClr>
                <a:schemeClr val="accent6"/>
              </a:buClr>
              <a:buFont typeface="+mj-ea"/>
              <a:buAutoNum type="circleNumDbPlain"/>
            </a:pPr>
            <a:r>
              <a:rPr lang="en-US" sz="1300" b="1" dirty="0">
                <a:latin typeface="Arial"/>
                <a:cs typeface="Arial"/>
              </a:rPr>
              <a:t>WiFi Variant: 802.11a/b/g/n and </a:t>
            </a:r>
            <a:r>
              <a:rPr lang="mr-IN" sz="1300" b="1" dirty="0">
                <a:latin typeface="Arial"/>
                <a:cs typeface="Arial"/>
              </a:rPr>
              <a:t>dual</a:t>
            </a:r>
            <a:r>
              <a:rPr lang="en-US" sz="1300" b="1" dirty="0">
                <a:latin typeface="Arial"/>
                <a:cs typeface="Arial"/>
              </a:rPr>
              <a:t> </a:t>
            </a:r>
            <a:r>
              <a:rPr lang="mr-IN" sz="1300" b="1" dirty="0">
                <a:latin typeface="Arial"/>
                <a:cs typeface="Arial"/>
              </a:rPr>
              <a:t>radio, 802.11a/b/g/n/ac </a:t>
            </a:r>
          </a:p>
          <a:p>
            <a:pPr marL="457297" indent="-457297" defTabSz="1218959">
              <a:spcBef>
                <a:spcPct val="20000"/>
              </a:spcBef>
              <a:buClr>
                <a:schemeClr val="accent6"/>
              </a:buClr>
              <a:buFont typeface="+mj-ea"/>
              <a:buAutoNum type="circleNumDbPlain"/>
            </a:pPr>
            <a:endParaRPr lang="en-US" sz="1300" b="1" dirty="0"/>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7" name="Oval 6"/>
          <p:cNvSpPr/>
          <p:nvPr/>
        </p:nvSpPr>
        <p:spPr bwMode="auto">
          <a:xfrm>
            <a:off x="332619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8" name="Oval 7"/>
          <p:cNvSpPr/>
          <p:nvPr/>
        </p:nvSpPr>
        <p:spPr bwMode="auto">
          <a:xfrm>
            <a:off x="467705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9" name="Straight Connector 8"/>
          <p:cNvCxnSpPr/>
          <p:nvPr/>
        </p:nvCxnSpPr>
        <p:spPr bwMode="auto">
          <a:xfrm>
            <a:off x="8333520"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0" name="Picture 9"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7134" y="3062788"/>
            <a:ext cx="495399" cy="729600"/>
          </a:xfrm>
          <a:prstGeom prst="rect">
            <a:avLst/>
          </a:prstGeom>
        </p:spPr>
      </p:pic>
      <p:sp>
        <p:nvSpPr>
          <p:cNvPr id="11" name="Oval 10"/>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12" name="Picture 11"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3" name="TextBox 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1.8 Million</a:t>
            </a:r>
          </a:p>
          <a:p>
            <a:r>
              <a:rPr lang="en-US" sz="1100" dirty="0">
                <a:solidFill>
                  <a:srgbClr val="7F7F7F"/>
                </a:solidFill>
              </a:rPr>
              <a:t>Concurrent Sessions</a:t>
            </a:r>
          </a:p>
          <a:p>
            <a:endParaRPr lang="en-US" sz="1100" dirty="0">
              <a:solidFill>
                <a:srgbClr val="7F7F7F"/>
              </a:solidFill>
            </a:endParaRPr>
          </a:p>
          <a:p>
            <a:r>
              <a:rPr lang="en-US" sz="2400" b="1" dirty="0"/>
              <a:t>21,000</a:t>
            </a:r>
          </a:p>
          <a:p>
            <a:r>
              <a:rPr lang="en-US" sz="1100" dirty="0">
                <a:solidFill>
                  <a:srgbClr val="7F7F7F"/>
                </a:solidFill>
              </a:rPr>
              <a:t>New Sessions/Sec</a:t>
            </a:r>
          </a:p>
        </p:txBody>
      </p:sp>
      <p:cxnSp>
        <p:nvCxnSpPr>
          <p:cNvPr id="14" name="Straight Connector 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7"/>
          <a:stretch>
            <a:fillRect/>
          </a:stretch>
        </p:blipFill>
        <p:spPr>
          <a:xfrm>
            <a:off x="9859823" y="5417255"/>
            <a:ext cx="674314" cy="671119"/>
          </a:xfrm>
          <a:prstGeom prst="rect">
            <a:avLst/>
          </a:prstGeom>
        </p:spPr>
      </p:pic>
      <p:pic>
        <p:nvPicPr>
          <p:cNvPr id="17" name="Picture 16"/>
          <p:cNvPicPr>
            <a:picLocks noChangeAspect="1"/>
          </p:cNvPicPr>
          <p:nvPr/>
        </p:nvPicPr>
        <p:blipFill>
          <a:blip r:embed="rId8"/>
          <a:stretch>
            <a:fillRect/>
          </a:stretch>
        </p:blipFill>
        <p:spPr>
          <a:xfrm>
            <a:off x="8935284" y="5472802"/>
            <a:ext cx="624060" cy="584711"/>
          </a:xfrm>
          <a:prstGeom prst="rect">
            <a:avLst/>
          </a:prstGeom>
        </p:spPr>
      </p:pic>
      <p:pic>
        <p:nvPicPr>
          <p:cNvPr id="18" name="Picture 17"/>
          <p:cNvPicPr>
            <a:picLocks noChangeAspect="1"/>
          </p:cNvPicPr>
          <p:nvPr/>
        </p:nvPicPr>
        <p:blipFill>
          <a:blip r:embed="rId9"/>
          <a:stretch>
            <a:fillRect/>
          </a:stretch>
        </p:blipFill>
        <p:spPr>
          <a:xfrm>
            <a:off x="10793734" y="5482460"/>
            <a:ext cx="817408" cy="569685"/>
          </a:xfrm>
          <a:prstGeom prst="rect">
            <a:avLst/>
          </a:prstGeom>
        </p:spPr>
      </p:pic>
      <p:grpSp>
        <p:nvGrpSpPr>
          <p:cNvPr id="19" name="Group 18"/>
          <p:cNvGrpSpPr/>
          <p:nvPr/>
        </p:nvGrpSpPr>
        <p:grpSpPr>
          <a:xfrm>
            <a:off x="7977837" y="5455084"/>
            <a:ext cx="642610" cy="612273"/>
            <a:chOff x="5818638" y="4203821"/>
            <a:chExt cx="467667" cy="445474"/>
          </a:xfrm>
        </p:grpSpPr>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1" name="Picture 20"/>
            <p:cNvPicPr>
              <a:picLocks noChangeAspect="1"/>
            </p:cNvPicPr>
            <p:nvPr/>
          </p:nvPicPr>
          <p:blipFill>
            <a:blip r:embed="rId11"/>
            <a:stretch>
              <a:fillRect/>
            </a:stretch>
          </p:blipFill>
          <p:spPr>
            <a:xfrm flipH="1">
              <a:off x="5869115" y="4203821"/>
              <a:ext cx="417190" cy="445474"/>
            </a:xfrm>
            <a:prstGeom prst="rect">
              <a:avLst/>
            </a:prstGeom>
          </p:spPr>
        </p:pic>
      </p:grpSp>
      <p:sp>
        <p:nvSpPr>
          <p:cNvPr id="22" name="Rounded Rectangle 21"/>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3" name="Rounded Rectangle 22"/>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4" name="Rounded Rectangle 23"/>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cxnSp>
        <p:nvCxnSpPr>
          <p:cNvPr id="25" name="Straight Connector 24"/>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UTM / DEFW </a:t>
            </a:r>
          </a:p>
        </p:txBody>
      </p:sp>
      <p:pic>
        <p:nvPicPr>
          <p:cNvPr id="27" name="Picture 26"/>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Rounded Rectangle 28"/>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0" name="TextBox 29"/>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270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220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160 Mbps</a:t>
            </a:r>
          </a:p>
          <a:p>
            <a:r>
              <a:rPr lang="en-US" sz="1100" dirty="0">
                <a:solidFill>
                  <a:srgbClr val="7F7F7F"/>
                </a:solidFill>
              </a:rPr>
              <a:t>Threat Protection Throughput</a:t>
            </a:r>
          </a:p>
          <a:p>
            <a:endParaRPr lang="en-US" sz="1100" dirty="0">
              <a:solidFill>
                <a:srgbClr val="7F7F7F"/>
              </a:solidFill>
            </a:endParaRPr>
          </a:p>
        </p:txBody>
      </p:sp>
      <p:pic>
        <p:nvPicPr>
          <p:cNvPr id="31" name="Picture 30"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2" name="Picture 31"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3" name="Picture 32"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34414140"/>
      </p:ext>
    </p:extLst>
  </p:cSld>
  <p:clrMapOvr>
    <a:masterClrMapping/>
  </p:clrMapOvr>
  <p:transition spd="slow">
    <p:wip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FortiClient</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7236" y="2179306"/>
            <a:ext cx="586647" cy="586800"/>
          </a:xfrm>
          <a:prstGeom prst="rect">
            <a:avLst/>
          </a:prstGeom>
        </p:spPr>
      </p:pic>
    </p:spTree>
    <p:extLst>
      <p:ext uri="{BB962C8B-B14F-4D97-AF65-F5344CB8AC3E}">
        <p14:creationId xmlns:p14="http://schemas.microsoft.com/office/powerpoint/2010/main" val="3011009103"/>
      </p:ext>
    </p:extLst>
  </p:cSld>
  <p:clrMapOvr>
    <a:masterClrMapping/>
  </p:clrMapOvr>
  <p:transition spd="slow">
    <p:wip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FortiClient</a:t>
            </a:r>
          </a:p>
        </p:txBody>
      </p:sp>
      <p:graphicFrame>
        <p:nvGraphicFramePr>
          <p:cNvPr id="5" name="Content Placeholder 4"/>
          <p:cNvGraphicFramePr>
            <a:graphicFrameLocks/>
          </p:cNvGraphicFramePr>
          <p:nvPr>
            <p:extLst>
              <p:ext uri="{D42A27DB-BD31-4B8C-83A1-F6EECF244321}">
                <p14:modId xmlns:p14="http://schemas.microsoft.com/office/powerpoint/2010/main" val="3287397280"/>
              </p:ext>
            </p:extLst>
          </p:nvPr>
        </p:nvGraphicFramePr>
        <p:xfrm>
          <a:off x="605878" y="2221763"/>
          <a:ext cx="4531742" cy="2337000"/>
        </p:xfrm>
        <a:graphic>
          <a:graphicData uri="http://schemas.openxmlformats.org/drawingml/2006/table">
            <a:tbl>
              <a:tblPr bandRow="1">
                <a:tableStyleId>{073A0DAA-6AF3-43AB-8588-CEC1D06C72B9}</a:tableStyleId>
              </a:tblPr>
              <a:tblGrid>
                <a:gridCol w="4531742">
                  <a:extLst>
                    <a:ext uri="{9D8B030D-6E8A-4147-A177-3AD203B41FA5}">
                      <a16:colId xmlns:a16="http://schemas.microsoft.com/office/drawing/2014/main" val="20000"/>
                    </a:ext>
                  </a:extLst>
                </a:gridCol>
              </a:tblGrid>
              <a:tr h="96696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500" b="1" dirty="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Fully integrated features, reduce needs for multiple client solutions</a:t>
                      </a:r>
                    </a:p>
                  </a:txBody>
                  <a:tcPr marL="239938" marR="121888" marB="144000">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68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Enforce compliance and security policies on mobile hosts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601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Via FortiGate for enterprise requirements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6" name="Picture 5"/>
          <p:cNvPicPr>
            <a:picLocks noChangeAspect="1"/>
          </p:cNvPicPr>
          <p:nvPr/>
        </p:nvPicPr>
        <p:blipFill>
          <a:blip r:embed="rId2"/>
          <a:stretch>
            <a:fillRect/>
          </a:stretch>
        </p:blipFill>
        <p:spPr>
          <a:xfrm>
            <a:off x="5696210" y="2432472"/>
            <a:ext cx="4798750" cy="3508589"/>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7" name="Picture 6"/>
          <p:cNvPicPr>
            <a:picLocks noChangeAspect="1"/>
          </p:cNvPicPr>
          <p:nvPr/>
        </p:nvPicPr>
        <p:blipFill>
          <a:blip r:embed="rId3" cstate="print">
            <a:extLst>
              <a:ext uri="{BEBA8EAE-BF5A-486C-A8C5-ECC9F3942E4B}">
                <a14:imgProps xmlns:a14="http://schemas.microsoft.com/office/drawing/2010/main">
                  <a14:imgLayer r:embed="rId4">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9331096" y="3206344"/>
            <a:ext cx="2327727" cy="3564467"/>
          </a:xfrm>
          <a:prstGeom prst="rect">
            <a:avLst/>
          </a:prstGeom>
        </p:spPr>
      </p:pic>
      <p:grpSp>
        <p:nvGrpSpPr>
          <p:cNvPr id="8" name="Group 7"/>
          <p:cNvGrpSpPr/>
          <p:nvPr/>
        </p:nvGrpSpPr>
        <p:grpSpPr>
          <a:xfrm>
            <a:off x="597515" y="1200000"/>
            <a:ext cx="11038895" cy="846744"/>
            <a:chOff x="448252" y="849857"/>
            <a:chExt cx="8281328" cy="635058"/>
          </a:xfrm>
        </p:grpSpPr>
        <p:sp>
          <p:nvSpPr>
            <p:cNvPr id="9" name="Rectangle 8"/>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7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734670539"/>
      </p:ext>
    </p:extLst>
  </p:cSld>
  <p:clrMapOvr>
    <a:masterClrMapping/>
  </p:clrMapOvr>
  <p:transitio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FortiClient V5.4.2</a:t>
            </a:r>
          </a:p>
        </p:txBody>
      </p:sp>
      <p:sp>
        <p:nvSpPr>
          <p:cNvPr id="3" name="Rectangle 2"/>
          <p:cNvSpPr>
            <a:spLocks noChangeArrowheads="1"/>
          </p:cNvSpPr>
          <p:nvPr/>
        </p:nvSpPr>
        <p:spPr bwMode="auto">
          <a:xfrm>
            <a:off x="4270165" y="1103549"/>
            <a:ext cx="6181245" cy="615553"/>
          </a:xfrm>
          <a:prstGeom prst="rect">
            <a:avLst/>
          </a:prstGeom>
          <a:noFill/>
          <a:ln w="9525">
            <a:noFill/>
            <a:miter lim="800000"/>
            <a:headEnd/>
            <a:tailEnd/>
          </a:ln>
        </p:spPr>
        <p:txBody>
          <a:bodyPr wrap="square" lIns="121893" tIns="60947" rIns="121893" bIns="60947">
            <a:spAutoFit/>
          </a:bodyPr>
          <a:lstStyle/>
          <a:p>
            <a:pPr algn="ctr">
              <a:defRPr/>
            </a:pPr>
            <a:r>
              <a:rPr lang="en-GB" sz="3200" b="1" dirty="0">
                <a:solidFill>
                  <a:srgbClr val="FFFFFF"/>
                </a:solidFill>
                <a:latin typeface="Arial Narrow" pitchFamily="34" charset="0"/>
                <a:ea typeface="ＭＳ Ｐゴシック" pitchFamily="34" charset="-128"/>
              </a:rPr>
              <a:t>New in 4.0 MR3</a:t>
            </a:r>
          </a:p>
        </p:txBody>
      </p:sp>
      <p:graphicFrame>
        <p:nvGraphicFramePr>
          <p:cNvPr id="4" name="Table 3"/>
          <p:cNvGraphicFramePr>
            <a:graphicFrameLocks noGrp="1"/>
          </p:cNvGraphicFramePr>
          <p:nvPr>
            <p:extLst>
              <p:ext uri="{D42A27DB-BD31-4B8C-83A1-F6EECF244321}">
                <p14:modId xmlns:p14="http://schemas.microsoft.com/office/powerpoint/2010/main" val="1487342335"/>
              </p:ext>
            </p:extLst>
          </p:nvPr>
        </p:nvGraphicFramePr>
        <p:xfrm>
          <a:off x="302059" y="1161102"/>
          <a:ext cx="11424050" cy="5291742"/>
        </p:xfrm>
        <a:graphic>
          <a:graphicData uri="http://schemas.openxmlformats.org/drawingml/2006/table">
            <a:tbl>
              <a:tblPr firstRow="1" bandRow="1">
                <a:tableStyleId>{5202B0CA-FC54-4496-8BCA-5EF66A818D29}</a:tableStyleId>
              </a:tblPr>
              <a:tblGrid>
                <a:gridCol w="2157855">
                  <a:extLst>
                    <a:ext uri="{9D8B030D-6E8A-4147-A177-3AD203B41FA5}">
                      <a16:colId xmlns:a16="http://schemas.microsoft.com/office/drawing/2014/main" val="20000"/>
                    </a:ext>
                  </a:extLst>
                </a:gridCol>
                <a:gridCol w="1431447">
                  <a:extLst>
                    <a:ext uri="{9D8B030D-6E8A-4147-A177-3AD203B41FA5}">
                      <a16:colId xmlns:a16="http://schemas.microsoft.com/office/drawing/2014/main" val="20001"/>
                    </a:ext>
                  </a:extLst>
                </a:gridCol>
                <a:gridCol w="1366868">
                  <a:extLst>
                    <a:ext uri="{9D8B030D-6E8A-4147-A177-3AD203B41FA5}">
                      <a16:colId xmlns:a16="http://schemas.microsoft.com/office/drawing/2014/main" val="20002"/>
                    </a:ext>
                  </a:extLst>
                </a:gridCol>
                <a:gridCol w="1388396">
                  <a:extLst>
                    <a:ext uri="{9D8B030D-6E8A-4147-A177-3AD203B41FA5}">
                      <a16:colId xmlns:a16="http://schemas.microsoft.com/office/drawing/2014/main" val="20003"/>
                    </a:ext>
                  </a:extLst>
                </a:gridCol>
                <a:gridCol w="1269871">
                  <a:extLst>
                    <a:ext uri="{9D8B030D-6E8A-4147-A177-3AD203B41FA5}">
                      <a16:colId xmlns:a16="http://schemas.microsoft.com/office/drawing/2014/main" val="20004"/>
                    </a:ext>
                  </a:extLst>
                </a:gridCol>
                <a:gridCol w="1269871">
                  <a:extLst>
                    <a:ext uri="{9D8B030D-6E8A-4147-A177-3AD203B41FA5}">
                      <a16:colId xmlns:a16="http://schemas.microsoft.com/office/drawing/2014/main" val="20005"/>
                    </a:ext>
                  </a:extLst>
                </a:gridCol>
                <a:gridCol w="1269871">
                  <a:extLst>
                    <a:ext uri="{9D8B030D-6E8A-4147-A177-3AD203B41FA5}">
                      <a16:colId xmlns:a16="http://schemas.microsoft.com/office/drawing/2014/main" val="20006"/>
                    </a:ext>
                  </a:extLst>
                </a:gridCol>
                <a:gridCol w="1269871">
                  <a:extLst>
                    <a:ext uri="{9D8B030D-6E8A-4147-A177-3AD203B41FA5}">
                      <a16:colId xmlns:a16="http://schemas.microsoft.com/office/drawing/2014/main" val="20007"/>
                    </a:ext>
                  </a:extLst>
                </a:gridCol>
              </a:tblGrid>
              <a:tr h="491101">
                <a:tc>
                  <a:txBody>
                    <a:bodyPr/>
                    <a:lstStyle/>
                    <a:p>
                      <a:endParaRPr lang="en-CA" sz="900" dirty="0"/>
                    </a:p>
                  </a:txBody>
                  <a:tcPr marL="121888" marR="121888">
                    <a:solidFill>
                      <a:srgbClr val="A12D2D"/>
                    </a:solidFill>
                  </a:tcPr>
                </a:tc>
                <a:tc>
                  <a:txBody>
                    <a:bodyPr/>
                    <a:lstStyle/>
                    <a:p>
                      <a:pPr algn="ctr"/>
                      <a:r>
                        <a:rPr lang="en-US" sz="1200" dirty="0"/>
                        <a:t>Windows</a:t>
                      </a:r>
                      <a:endParaRPr lang="en-CA" sz="1200" dirty="0"/>
                    </a:p>
                  </a:txBody>
                  <a:tcPr marL="121888" marR="121888" anchor="ctr">
                    <a:solidFill>
                      <a:srgbClr val="A12D2D"/>
                    </a:solidFill>
                  </a:tcPr>
                </a:tc>
                <a:tc>
                  <a:txBody>
                    <a:bodyPr/>
                    <a:lstStyle/>
                    <a:p>
                      <a:pPr algn="ctr"/>
                      <a:r>
                        <a:rPr lang="en-US" sz="1200" dirty="0"/>
                        <a:t>Mac OSX</a:t>
                      </a:r>
                      <a:endParaRPr lang="en-CA" sz="1200" dirty="0"/>
                    </a:p>
                  </a:txBody>
                  <a:tcPr marL="121888" marR="121888" anchor="ctr">
                    <a:solidFill>
                      <a:srgbClr val="A12D2D"/>
                    </a:solidFill>
                  </a:tcPr>
                </a:tc>
                <a:tc>
                  <a:txBody>
                    <a:bodyPr/>
                    <a:lstStyle/>
                    <a:p>
                      <a:pPr algn="ctr"/>
                      <a:r>
                        <a:rPr lang="en-CA" sz="1200" dirty="0"/>
                        <a:t>Linux</a:t>
                      </a:r>
                    </a:p>
                  </a:txBody>
                  <a:tcPr marL="121888" marR="121888" anchor="ctr">
                    <a:solidFill>
                      <a:srgbClr val="A12D2D"/>
                    </a:solidFill>
                  </a:tcPr>
                </a:tc>
                <a:tc>
                  <a:txBody>
                    <a:bodyPr/>
                    <a:lstStyle/>
                    <a:p>
                      <a:pPr algn="ctr"/>
                      <a:r>
                        <a:rPr lang="en-CA" sz="1200" dirty="0"/>
                        <a:t>Android</a:t>
                      </a:r>
                    </a:p>
                  </a:txBody>
                  <a:tcPr marL="121888" marR="121888" anchor="ctr">
                    <a:solidFill>
                      <a:srgbClr val="A12D2D"/>
                    </a:solidFill>
                  </a:tcPr>
                </a:tc>
                <a:tc>
                  <a:txBody>
                    <a:bodyPr/>
                    <a:lstStyle/>
                    <a:p>
                      <a:pPr algn="ctr"/>
                      <a:r>
                        <a:rPr lang="en-CA" sz="1200" dirty="0"/>
                        <a:t>iOS</a:t>
                      </a:r>
                    </a:p>
                  </a:txBody>
                  <a:tcPr marL="121888" marR="121888" anchor="ctr">
                    <a:solidFill>
                      <a:srgbClr val="A12D2D"/>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1200" dirty="0"/>
                        <a:t>Windows Mobile</a:t>
                      </a:r>
                    </a:p>
                  </a:txBody>
                  <a:tcPr marL="121888" marR="121888" anchor="ctr">
                    <a:solidFill>
                      <a:srgbClr val="A12D2D"/>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1200" dirty="0" err="1"/>
                        <a:t>Chromebook</a:t>
                      </a:r>
                      <a:endParaRPr lang="en-CA" sz="1200" dirty="0"/>
                    </a:p>
                  </a:txBody>
                  <a:tcPr marL="121888" marR="121888" anchor="ctr">
                    <a:solidFill>
                      <a:srgbClr val="A12D2D"/>
                    </a:solidFill>
                  </a:tcPr>
                </a:tc>
                <a:extLst>
                  <a:ext uri="{0D108BD9-81ED-4DB2-BD59-A6C34878D82A}">
                    <a16:rowId xmlns:a16="http://schemas.microsoft.com/office/drawing/2014/main" val="10000"/>
                  </a:ext>
                </a:extLst>
              </a:tr>
              <a:tr h="316488">
                <a:tc gridSpan="5">
                  <a:txBody>
                    <a:bodyPr/>
                    <a:lstStyle/>
                    <a:p>
                      <a:r>
                        <a:rPr lang="en-US" sz="1200" b="1" dirty="0">
                          <a:solidFill>
                            <a:srgbClr val="FFFFFF"/>
                          </a:solidFill>
                        </a:rPr>
                        <a:t>Security Fabric Components</a:t>
                      </a:r>
                    </a:p>
                  </a:txBody>
                  <a:tcPr marL="121888" marR="121888" anchor="ctr">
                    <a:solidFill>
                      <a:schemeClr val="bg1">
                        <a:lumMod val="50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chemeClr val="bg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chemeClr val="bg1">
                        <a:lumMod val="50000"/>
                      </a:schemeClr>
                    </a:solidFill>
                  </a:tcPr>
                </a:tc>
                <a:extLst>
                  <a:ext uri="{0D108BD9-81ED-4DB2-BD59-A6C34878D82A}">
                    <a16:rowId xmlns:a16="http://schemas.microsoft.com/office/drawing/2014/main" val="10001"/>
                  </a:ext>
                </a:extLst>
              </a:tr>
              <a:tr h="316488">
                <a:tc>
                  <a:txBody>
                    <a:bodyPr/>
                    <a:lstStyle/>
                    <a:p>
                      <a:r>
                        <a:rPr lang="en-US" sz="1200" dirty="0"/>
                        <a:t>Endpoint</a:t>
                      </a:r>
                      <a:r>
                        <a:rPr lang="en-US" sz="1200" baseline="0" dirty="0"/>
                        <a:t> Telemetry</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extLst>
                  <a:ext uri="{0D108BD9-81ED-4DB2-BD59-A6C34878D82A}">
                    <a16:rowId xmlns:a16="http://schemas.microsoft.com/office/drawing/2014/main" val="10002"/>
                  </a:ext>
                </a:extLst>
              </a:tr>
              <a:tr h="393823">
                <a:tc>
                  <a:txBody>
                    <a:bodyPr/>
                    <a:lstStyle/>
                    <a:p>
                      <a:r>
                        <a:rPr lang="en-CA" sz="1200" dirty="0"/>
                        <a:t>Compliance Enforcement</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 (Limited)</a:t>
                      </a:r>
                      <a:endParaRPr lang="en-US" sz="1300" b="0" i="0" dirty="0">
                        <a:solidFill>
                          <a:schemeClr val="tx1"/>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 (Limited)</a:t>
                      </a:r>
                      <a:endParaRPr lang="en-US" sz="1300" b="0" i="0" dirty="0">
                        <a:solidFill>
                          <a:schemeClr val="tx1"/>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extLst>
                  <a:ext uri="{0D108BD9-81ED-4DB2-BD59-A6C34878D82A}">
                    <a16:rowId xmlns:a16="http://schemas.microsoft.com/office/drawing/2014/main" val="10003"/>
                  </a:ext>
                </a:extLst>
              </a:tr>
              <a:tr h="822960">
                <a:tc>
                  <a:txBody>
                    <a:bodyPr/>
                    <a:lstStyle/>
                    <a:p>
                      <a:r>
                        <a:rPr lang="en-CA" sz="1200" dirty="0"/>
                        <a:t>Endpoint Audit and Remediation </a:t>
                      </a:r>
                      <a:br>
                        <a:rPr lang="en-CA" sz="1200" dirty="0"/>
                      </a:br>
                      <a:r>
                        <a:rPr lang="en-CA" sz="1200" dirty="0"/>
                        <a:t>with Vulnerability Scanning</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extLst>
                  <a:ext uri="{0D108BD9-81ED-4DB2-BD59-A6C34878D82A}">
                    <a16:rowId xmlns:a16="http://schemas.microsoft.com/office/drawing/2014/main" val="10004"/>
                  </a:ext>
                </a:extLst>
              </a:tr>
              <a:tr h="297377">
                <a:tc gridSpan="7">
                  <a:txBody>
                    <a:bodyPr/>
                    <a:lstStyle/>
                    <a:p>
                      <a:r>
                        <a:rPr lang="en-US" sz="1200" b="1" dirty="0">
                          <a:solidFill>
                            <a:srgbClr val="FFFFFF"/>
                          </a:solidFill>
                        </a:rPr>
                        <a:t>Advanced Threat Protection Components</a:t>
                      </a:r>
                    </a:p>
                  </a:txBody>
                  <a:tcPr marL="121888" marR="121888" anchor="ctr">
                    <a:solidFill>
                      <a:srgbClr val="7F7F7F"/>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a:txBody>
                    <a:bodyPr/>
                    <a:lstStyle/>
                    <a:p>
                      <a:endParaRPr lang="en-US" sz="1200" b="1" dirty="0">
                        <a:solidFill>
                          <a:schemeClr val="bg1"/>
                        </a:solidFill>
                      </a:endParaRPr>
                    </a:p>
                  </a:txBody>
                  <a:tcPr marL="121888" marR="121888" anchor="ctr">
                    <a:solidFill>
                      <a:srgbClr val="7F7F7F"/>
                    </a:solidFill>
                  </a:tcPr>
                </a:tc>
                <a:extLst>
                  <a:ext uri="{0D108BD9-81ED-4DB2-BD59-A6C34878D82A}">
                    <a16:rowId xmlns:a16="http://schemas.microsoft.com/office/drawing/2014/main" val="10005"/>
                  </a:ext>
                </a:extLst>
              </a:tr>
              <a:tr h="316488">
                <a:tc>
                  <a:txBody>
                    <a:bodyPr/>
                    <a:lstStyle/>
                    <a:p>
                      <a:r>
                        <a:rPr lang="en-CA" sz="1200" dirty="0"/>
                        <a:t>ATP with FortiSandbox</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dirty="0"/>
                    </a:p>
                  </a:txBody>
                  <a:tcPr marL="121888" marR="121888" anchor="ctr"/>
                </a:tc>
                <a:tc>
                  <a:txBody>
                    <a:bodyPr/>
                    <a:lstStyle/>
                    <a:p>
                      <a:endParaRPr lang="en-US" sz="1300"/>
                    </a:p>
                  </a:txBody>
                  <a:tcPr marL="121888" marR="121888"/>
                </a:tc>
                <a:tc>
                  <a:txBody>
                    <a:bodyPr/>
                    <a:lstStyle/>
                    <a:p>
                      <a:endParaRPr lang="en-US" sz="1300"/>
                    </a:p>
                  </a:txBody>
                  <a:tcPr marL="121888" marR="121888"/>
                </a:tc>
                <a:tc>
                  <a:txBody>
                    <a:bodyPr/>
                    <a:lstStyle/>
                    <a:p>
                      <a:endParaRPr lang="en-US" sz="1300"/>
                    </a:p>
                  </a:txBody>
                  <a:tcPr marL="121888" marR="121888"/>
                </a:tc>
                <a:tc>
                  <a:txBody>
                    <a:bodyPr/>
                    <a:lstStyle/>
                    <a:p>
                      <a:endParaRPr lang="en-US" sz="1300" dirty="0"/>
                    </a:p>
                  </a:txBody>
                  <a:tcPr marL="121888" marR="121888"/>
                </a:tc>
                <a:tc>
                  <a:txBody>
                    <a:bodyPr/>
                    <a:lstStyle/>
                    <a:p>
                      <a:endParaRPr lang="en-US" sz="1300" dirty="0"/>
                    </a:p>
                  </a:txBody>
                  <a:tcPr marL="121888" marR="121888"/>
                </a:tc>
                <a:extLst>
                  <a:ext uri="{0D108BD9-81ED-4DB2-BD59-A6C34878D82A}">
                    <a16:rowId xmlns:a16="http://schemas.microsoft.com/office/drawing/2014/main" val="10006"/>
                  </a:ext>
                </a:extLst>
              </a:tr>
              <a:tr h="457200">
                <a:tc>
                  <a:txBody>
                    <a:bodyPr/>
                    <a:lstStyle/>
                    <a:p>
                      <a:r>
                        <a:rPr lang="en-CA" sz="1200" dirty="0"/>
                        <a:t>Host</a:t>
                      </a:r>
                      <a:r>
                        <a:rPr lang="en-CA" sz="1200" baseline="0" dirty="0"/>
                        <a:t> Quarantine Enforcement</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dirty="0"/>
                    </a:p>
                  </a:txBody>
                  <a:tcPr marL="121888" marR="121888" anchor="ctr"/>
                </a:tc>
                <a:tc>
                  <a:txBody>
                    <a:bodyPr/>
                    <a:lstStyle/>
                    <a:p>
                      <a:endParaRPr lang="en-US" sz="1300"/>
                    </a:p>
                  </a:txBody>
                  <a:tcPr marL="121888" marR="121888" anchor="ctr"/>
                </a:tc>
                <a:tc>
                  <a:txBody>
                    <a:bodyPr/>
                    <a:lstStyle/>
                    <a:p>
                      <a:endParaRPr lang="en-US" sz="1300"/>
                    </a:p>
                  </a:txBody>
                  <a:tcPr marL="121888" marR="121888" anchor="ctr"/>
                </a:tc>
                <a:tc>
                  <a:txBody>
                    <a:bodyPr/>
                    <a:lstStyle/>
                    <a:p>
                      <a:endParaRPr lang="en-US" sz="1300"/>
                    </a:p>
                  </a:txBody>
                  <a:tcPr marL="121888" marR="121888" anchor="ctr"/>
                </a:tc>
                <a:tc>
                  <a:txBody>
                    <a:bodyPr/>
                    <a:lstStyle/>
                    <a:p>
                      <a:endParaRPr lang="en-US" sz="1300" dirty="0"/>
                    </a:p>
                  </a:txBody>
                  <a:tcPr marL="121888" marR="121888" anchor="ctr"/>
                </a:tc>
                <a:tc>
                  <a:txBody>
                    <a:bodyPr/>
                    <a:lstStyle/>
                    <a:p>
                      <a:endParaRPr lang="en-US" sz="1300" dirty="0"/>
                    </a:p>
                  </a:txBody>
                  <a:tcPr marL="121888" marR="121888" anchor="ctr"/>
                </a:tc>
                <a:extLst>
                  <a:ext uri="{0D108BD9-81ED-4DB2-BD59-A6C34878D82A}">
                    <a16:rowId xmlns:a16="http://schemas.microsoft.com/office/drawing/2014/main" val="10007"/>
                  </a:ext>
                </a:extLst>
              </a:tr>
              <a:tr h="297377">
                <a:tc gridSpan="7">
                  <a:txBody>
                    <a:bodyPr/>
                    <a:lstStyle/>
                    <a:p>
                      <a:r>
                        <a:rPr lang="en-US" sz="1200" b="1" dirty="0">
                          <a:solidFill>
                            <a:srgbClr val="FFFFFF"/>
                          </a:solidFill>
                        </a:rPr>
                        <a:t>Host Security and VPN Components</a:t>
                      </a:r>
                    </a:p>
                  </a:txBody>
                  <a:tcPr marL="121888" marR="121888" anchor="ctr">
                    <a:solidFill>
                      <a:srgbClr val="7F7F7F"/>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solidFill>
                      <a:srgbClr val="C9C9C9"/>
                    </a:solidFill>
                  </a:tcPr>
                </a:tc>
                <a:tc>
                  <a:txBody>
                    <a:bodyPr/>
                    <a:lstStyle/>
                    <a:p>
                      <a:endParaRPr lang="en-US" sz="1200" b="1" dirty="0">
                        <a:solidFill>
                          <a:srgbClr val="FFFFFF"/>
                        </a:solidFill>
                      </a:endParaRPr>
                    </a:p>
                  </a:txBody>
                  <a:tcPr marL="121888" marR="121888" anchor="ctr">
                    <a:solidFill>
                      <a:srgbClr val="7F7F7F"/>
                    </a:solidFill>
                  </a:tcPr>
                </a:tc>
                <a:extLst>
                  <a:ext uri="{0D108BD9-81ED-4DB2-BD59-A6C34878D82A}">
                    <a16:rowId xmlns:a16="http://schemas.microsoft.com/office/drawing/2014/main" val="10008"/>
                  </a:ext>
                </a:extLst>
              </a:tr>
              <a:tr h="316488">
                <a:tc>
                  <a:txBody>
                    <a:bodyPr/>
                    <a:lstStyle/>
                    <a:p>
                      <a:r>
                        <a:rPr lang="en-CA" sz="1200" dirty="0"/>
                        <a:t>Antivirus</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dirty="0"/>
                    </a:p>
                  </a:txBody>
                  <a:tcPr marL="121888" marR="121888"/>
                </a:tc>
                <a:tc>
                  <a:txBody>
                    <a:bodyPr/>
                    <a:lstStyle/>
                    <a:p>
                      <a:endParaRPr lang="en-US" sz="1300" dirty="0"/>
                    </a:p>
                  </a:txBody>
                  <a:tcPr marL="121888" marR="121888"/>
                </a:tc>
                <a:tc>
                  <a:txBody>
                    <a:bodyPr/>
                    <a:lstStyle/>
                    <a:p>
                      <a:endParaRPr lang="en-US" sz="1300"/>
                    </a:p>
                  </a:txBody>
                  <a:tcPr marL="121888" marR="121888"/>
                </a:tc>
                <a:tc>
                  <a:txBody>
                    <a:bodyPr/>
                    <a:lstStyle/>
                    <a:p>
                      <a:endParaRPr lang="en-US" sz="1300" dirty="0"/>
                    </a:p>
                  </a:txBody>
                  <a:tcPr marL="121888" marR="121888"/>
                </a:tc>
                <a:tc>
                  <a:txBody>
                    <a:bodyPr/>
                    <a:lstStyle/>
                    <a:p>
                      <a:endParaRPr lang="en-US" sz="1300" dirty="0"/>
                    </a:p>
                  </a:txBody>
                  <a:tcPr marL="121888" marR="121888"/>
                </a:tc>
                <a:extLst>
                  <a:ext uri="{0D108BD9-81ED-4DB2-BD59-A6C34878D82A}">
                    <a16:rowId xmlns:a16="http://schemas.microsoft.com/office/drawing/2014/main" val="10009"/>
                  </a:ext>
                </a:extLst>
              </a:tr>
              <a:tr h="316488">
                <a:tc>
                  <a:txBody>
                    <a:bodyPr/>
                    <a:lstStyle/>
                    <a:p>
                      <a:r>
                        <a:rPr lang="en-CA" sz="1200" dirty="0"/>
                        <a:t>Web Filtering</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tc>
                <a:extLst>
                  <a:ext uri="{0D108BD9-81ED-4DB2-BD59-A6C34878D82A}">
                    <a16:rowId xmlns:a16="http://schemas.microsoft.com/office/drawing/2014/main" val="10010"/>
                  </a:ext>
                </a:extLst>
              </a:tr>
              <a:tr h="316488">
                <a:tc>
                  <a:txBody>
                    <a:bodyPr/>
                    <a:lstStyle/>
                    <a:p>
                      <a:r>
                        <a:rPr lang="en-CA" sz="1200" dirty="0"/>
                        <a:t>Application</a:t>
                      </a:r>
                      <a:r>
                        <a:rPr lang="en-CA" sz="1200" baseline="0" dirty="0"/>
                        <a:t> Firewall</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extLst>
                  <a:ext uri="{0D108BD9-81ED-4DB2-BD59-A6C34878D82A}">
                    <a16:rowId xmlns:a16="http://schemas.microsoft.com/office/drawing/2014/main" val="10011"/>
                  </a:ext>
                </a:extLst>
              </a:tr>
              <a:tr h="316488">
                <a:tc>
                  <a:txBody>
                    <a:bodyPr/>
                    <a:lstStyle/>
                    <a:p>
                      <a:r>
                        <a:rPr lang="en-CA" sz="1200" dirty="0"/>
                        <a:t>IPSec VPN</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endParaRPr lang="en-US" sz="1300" dirty="0"/>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extLst>
                  <a:ext uri="{0D108BD9-81ED-4DB2-BD59-A6C34878D82A}">
                    <a16:rowId xmlns:a16="http://schemas.microsoft.com/office/drawing/2014/main" val="10012"/>
                  </a:ext>
                </a:extLst>
              </a:tr>
              <a:tr h="316488">
                <a:tc>
                  <a:txBody>
                    <a:bodyPr/>
                    <a:lstStyle/>
                    <a:p>
                      <a:r>
                        <a:rPr lang="en-CA" sz="1200" dirty="0"/>
                        <a:t>SSL VPN</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CA" sz="1300" b="1" dirty="0">
                        <a:solidFill>
                          <a:schemeClr val="accent3"/>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292308707"/>
      </p:ext>
    </p:extLst>
  </p:cSld>
  <p:clrMapOvr>
    <a:masterClrMapping/>
  </p:clrMapOvr>
  <p:transition spd="slow">
    <p:wip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FortiClient V5.4.2</a:t>
            </a:r>
          </a:p>
        </p:txBody>
      </p:sp>
      <p:graphicFrame>
        <p:nvGraphicFramePr>
          <p:cNvPr id="3" name="Table 2"/>
          <p:cNvGraphicFramePr>
            <a:graphicFrameLocks noGrp="1"/>
          </p:cNvGraphicFramePr>
          <p:nvPr>
            <p:extLst>
              <p:ext uri="{D42A27DB-BD31-4B8C-83A1-F6EECF244321}">
                <p14:modId xmlns:p14="http://schemas.microsoft.com/office/powerpoint/2010/main" val="3604770738"/>
              </p:ext>
            </p:extLst>
          </p:nvPr>
        </p:nvGraphicFramePr>
        <p:xfrm>
          <a:off x="302059" y="1161102"/>
          <a:ext cx="11424050" cy="1517900"/>
        </p:xfrm>
        <a:graphic>
          <a:graphicData uri="http://schemas.openxmlformats.org/drawingml/2006/table">
            <a:tbl>
              <a:tblPr firstRow="1" bandRow="1">
                <a:tableStyleId>{5202B0CA-FC54-4496-8BCA-5EF66A818D29}</a:tableStyleId>
              </a:tblPr>
              <a:tblGrid>
                <a:gridCol w="2157855">
                  <a:extLst>
                    <a:ext uri="{9D8B030D-6E8A-4147-A177-3AD203B41FA5}">
                      <a16:colId xmlns:a16="http://schemas.microsoft.com/office/drawing/2014/main" val="20000"/>
                    </a:ext>
                  </a:extLst>
                </a:gridCol>
                <a:gridCol w="1431447">
                  <a:extLst>
                    <a:ext uri="{9D8B030D-6E8A-4147-A177-3AD203B41FA5}">
                      <a16:colId xmlns:a16="http://schemas.microsoft.com/office/drawing/2014/main" val="20001"/>
                    </a:ext>
                  </a:extLst>
                </a:gridCol>
                <a:gridCol w="1366868">
                  <a:extLst>
                    <a:ext uri="{9D8B030D-6E8A-4147-A177-3AD203B41FA5}">
                      <a16:colId xmlns:a16="http://schemas.microsoft.com/office/drawing/2014/main" val="20002"/>
                    </a:ext>
                  </a:extLst>
                </a:gridCol>
                <a:gridCol w="1388396">
                  <a:extLst>
                    <a:ext uri="{9D8B030D-6E8A-4147-A177-3AD203B41FA5}">
                      <a16:colId xmlns:a16="http://schemas.microsoft.com/office/drawing/2014/main" val="20003"/>
                    </a:ext>
                  </a:extLst>
                </a:gridCol>
                <a:gridCol w="1269871">
                  <a:extLst>
                    <a:ext uri="{9D8B030D-6E8A-4147-A177-3AD203B41FA5}">
                      <a16:colId xmlns:a16="http://schemas.microsoft.com/office/drawing/2014/main" val="20004"/>
                    </a:ext>
                  </a:extLst>
                </a:gridCol>
                <a:gridCol w="1269871">
                  <a:extLst>
                    <a:ext uri="{9D8B030D-6E8A-4147-A177-3AD203B41FA5}">
                      <a16:colId xmlns:a16="http://schemas.microsoft.com/office/drawing/2014/main" val="20005"/>
                    </a:ext>
                  </a:extLst>
                </a:gridCol>
                <a:gridCol w="1269871">
                  <a:extLst>
                    <a:ext uri="{9D8B030D-6E8A-4147-A177-3AD203B41FA5}">
                      <a16:colId xmlns:a16="http://schemas.microsoft.com/office/drawing/2014/main" val="20006"/>
                    </a:ext>
                  </a:extLst>
                </a:gridCol>
                <a:gridCol w="1269871">
                  <a:extLst>
                    <a:ext uri="{9D8B030D-6E8A-4147-A177-3AD203B41FA5}">
                      <a16:colId xmlns:a16="http://schemas.microsoft.com/office/drawing/2014/main" val="20007"/>
                    </a:ext>
                  </a:extLst>
                </a:gridCol>
              </a:tblGrid>
              <a:tr h="491101">
                <a:tc>
                  <a:txBody>
                    <a:bodyPr/>
                    <a:lstStyle/>
                    <a:p>
                      <a:endParaRPr lang="en-CA" sz="900" dirty="0"/>
                    </a:p>
                  </a:txBody>
                  <a:tcPr marL="121888" marR="121888">
                    <a:solidFill>
                      <a:srgbClr val="A12D2D"/>
                    </a:solidFill>
                  </a:tcPr>
                </a:tc>
                <a:tc>
                  <a:txBody>
                    <a:bodyPr/>
                    <a:lstStyle/>
                    <a:p>
                      <a:pPr algn="ctr"/>
                      <a:r>
                        <a:rPr lang="en-US" sz="1200" dirty="0"/>
                        <a:t>Windows</a:t>
                      </a:r>
                      <a:endParaRPr lang="en-CA" sz="1200" dirty="0"/>
                    </a:p>
                  </a:txBody>
                  <a:tcPr marL="121888" marR="121888" anchor="ctr">
                    <a:solidFill>
                      <a:srgbClr val="A12D2D"/>
                    </a:solidFill>
                  </a:tcPr>
                </a:tc>
                <a:tc>
                  <a:txBody>
                    <a:bodyPr/>
                    <a:lstStyle/>
                    <a:p>
                      <a:pPr algn="ctr"/>
                      <a:r>
                        <a:rPr lang="en-US" sz="1200" dirty="0"/>
                        <a:t>Mac OSX</a:t>
                      </a:r>
                      <a:endParaRPr lang="en-CA" sz="1200" dirty="0"/>
                    </a:p>
                  </a:txBody>
                  <a:tcPr marL="121888" marR="121888" anchor="ctr">
                    <a:solidFill>
                      <a:srgbClr val="A12D2D"/>
                    </a:solidFill>
                  </a:tcPr>
                </a:tc>
                <a:tc>
                  <a:txBody>
                    <a:bodyPr/>
                    <a:lstStyle/>
                    <a:p>
                      <a:pPr algn="ctr"/>
                      <a:r>
                        <a:rPr lang="en-CA" sz="1200" dirty="0"/>
                        <a:t>Linux</a:t>
                      </a:r>
                    </a:p>
                  </a:txBody>
                  <a:tcPr marL="121888" marR="121888" anchor="ctr">
                    <a:solidFill>
                      <a:srgbClr val="A12D2D"/>
                    </a:solidFill>
                  </a:tcPr>
                </a:tc>
                <a:tc>
                  <a:txBody>
                    <a:bodyPr/>
                    <a:lstStyle/>
                    <a:p>
                      <a:pPr algn="ctr"/>
                      <a:r>
                        <a:rPr lang="en-CA" sz="1200" dirty="0"/>
                        <a:t>Android</a:t>
                      </a:r>
                    </a:p>
                  </a:txBody>
                  <a:tcPr marL="121888" marR="121888" anchor="ctr">
                    <a:solidFill>
                      <a:srgbClr val="A12D2D"/>
                    </a:solidFill>
                  </a:tcPr>
                </a:tc>
                <a:tc>
                  <a:txBody>
                    <a:bodyPr/>
                    <a:lstStyle/>
                    <a:p>
                      <a:pPr algn="ctr"/>
                      <a:r>
                        <a:rPr lang="en-CA" sz="1200" dirty="0"/>
                        <a:t>iOS</a:t>
                      </a:r>
                    </a:p>
                  </a:txBody>
                  <a:tcPr marL="121888" marR="121888" anchor="ctr">
                    <a:solidFill>
                      <a:srgbClr val="A12D2D"/>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1200" dirty="0"/>
                        <a:t>Windows Mobile</a:t>
                      </a:r>
                    </a:p>
                  </a:txBody>
                  <a:tcPr marL="121888" marR="121888" anchor="ctr">
                    <a:solidFill>
                      <a:srgbClr val="A12D2D"/>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1200" dirty="0" err="1"/>
                        <a:t>Chromebook</a:t>
                      </a:r>
                      <a:endParaRPr lang="en-CA" sz="1200" dirty="0"/>
                    </a:p>
                  </a:txBody>
                  <a:tcPr marL="121888" marR="121888" anchor="ctr">
                    <a:solidFill>
                      <a:srgbClr val="A12D2D"/>
                    </a:solidFill>
                  </a:tcPr>
                </a:tc>
                <a:extLst>
                  <a:ext uri="{0D108BD9-81ED-4DB2-BD59-A6C34878D82A}">
                    <a16:rowId xmlns:a16="http://schemas.microsoft.com/office/drawing/2014/main" val="10000"/>
                  </a:ext>
                </a:extLst>
              </a:tr>
              <a:tr h="316488">
                <a:tc gridSpan="5">
                  <a:txBody>
                    <a:bodyPr/>
                    <a:lstStyle/>
                    <a:p>
                      <a:r>
                        <a:rPr lang="en-US" sz="1200" b="1" dirty="0">
                          <a:solidFill>
                            <a:srgbClr val="FFFFFF"/>
                          </a:solidFill>
                        </a:rPr>
                        <a:t>Others</a:t>
                      </a:r>
                    </a:p>
                  </a:txBody>
                  <a:tcPr marL="121888" marR="121888" anchor="ctr">
                    <a:solidFill>
                      <a:srgbClr val="7F7F7F"/>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7F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7F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300" b="0" i="1"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7F7F7F"/>
                    </a:solidFill>
                  </a:tcPr>
                </a:tc>
                <a:extLst>
                  <a:ext uri="{0D108BD9-81ED-4DB2-BD59-A6C34878D82A}">
                    <a16:rowId xmlns:a16="http://schemas.microsoft.com/office/drawing/2014/main" val="10001"/>
                  </a:ext>
                </a:extLst>
              </a:tr>
              <a:tr h="316488">
                <a:tc>
                  <a:txBody>
                    <a:bodyPr/>
                    <a:lstStyle/>
                    <a:p>
                      <a:r>
                        <a:rPr lang="en-US" sz="1200" dirty="0"/>
                        <a:t>Windows AD SSO Agent</a:t>
                      </a:r>
                      <a:endParaRPr lang="en-US"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tc>
                <a:tc>
                  <a:txBody>
                    <a:bodyPr/>
                    <a:lstStyle/>
                    <a:p>
                      <a:endParaRPr lang="en-US" sz="1300" dirty="0"/>
                    </a:p>
                  </a:txBody>
                  <a:tcPr marL="121888" marR="121888"/>
                </a:tc>
                <a:tc>
                  <a:txBody>
                    <a:bodyPr/>
                    <a:lstStyle/>
                    <a:p>
                      <a:endParaRPr lang="en-US" sz="1300" dirty="0"/>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tc>
                <a:extLst>
                  <a:ext uri="{0D108BD9-81ED-4DB2-BD59-A6C34878D82A}">
                    <a16:rowId xmlns:a16="http://schemas.microsoft.com/office/drawing/2014/main" val="10002"/>
                  </a:ext>
                </a:extLst>
              </a:tr>
              <a:tr h="393823">
                <a:tc>
                  <a:txBody>
                    <a:bodyPr/>
                    <a:lstStyle/>
                    <a:p>
                      <a:r>
                        <a:rPr lang="en-CA" sz="1200" dirty="0"/>
                        <a:t>WAN Optimization</a:t>
                      </a:r>
                      <a:endParaRPr lang="en-CA"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a:solidFill>
                          <a:srgbClr val="446E60"/>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endParaRPr lang="en-US" sz="1300" dirty="0"/>
                    </a:p>
                  </a:txBody>
                  <a:tcPr marL="121888" marR="121888" anchor="ctr"/>
                </a:tc>
                <a:tc>
                  <a:txBody>
                    <a:bodyPr/>
                    <a:lstStyle/>
                    <a:p>
                      <a:endParaRPr lang="en-US" sz="13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a:solidFill>
                          <a:schemeClr val="tx1"/>
                        </a:solidFill>
                      </a:endParaRPr>
                    </a:p>
                  </a:txBody>
                  <a:tcPr marL="121888" marR="121888"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47597200"/>
      </p:ext>
    </p:extLst>
  </p:cSld>
  <p:clrMapOvr>
    <a:masterClrMapping/>
  </p:clrMapOvr>
  <p:transition spd="slow">
    <p:wip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FortiToken</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7236" y="2179306"/>
            <a:ext cx="586647" cy="586800"/>
          </a:xfrm>
          <a:prstGeom prst="rect">
            <a:avLst/>
          </a:prstGeom>
        </p:spPr>
      </p:pic>
    </p:spTree>
    <p:extLst>
      <p:ext uri="{BB962C8B-B14F-4D97-AF65-F5344CB8AC3E}">
        <p14:creationId xmlns:p14="http://schemas.microsoft.com/office/powerpoint/2010/main" val="1803128309"/>
      </p:ext>
    </p:extLst>
  </p:cSld>
  <p:clrMapOvr>
    <a:masterClrMapping/>
  </p:clrMapOvr>
  <p:transition spd="slow">
    <p:wip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FortiToken</a:t>
            </a:r>
          </a:p>
        </p:txBody>
      </p:sp>
      <p:graphicFrame>
        <p:nvGraphicFramePr>
          <p:cNvPr id="5" name="Content Placeholder 4"/>
          <p:cNvGraphicFramePr>
            <a:graphicFrameLocks/>
          </p:cNvGraphicFramePr>
          <p:nvPr>
            <p:extLst>
              <p:ext uri="{D42A27DB-BD31-4B8C-83A1-F6EECF244321}">
                <p14:modId xmlns:p14="http://schemas.microsoft.com/office/powerpoint/2010/main" val="2553968737"/>
              </p:ext>
            </p:extLst>
          </p:nvPr>
        </p:nvGraphicFramePr>
        <p:xfrm>
          <a:off x="609442" y="2550052"/>
          <a:ext cx="4866114" cy="344952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6984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SSO </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solidFill>
                            <a:schemeClr val="dk1"/>
                          </a:solidFill>
                          <a:effectLst/>
                          <a:uLnTx/>
                          <a:uFillTx/>
                          <a:latin typeface="+mn-lt"/>
                          <a:ea typeface="+mn-ea"/>
                          <a:cs typeface="+mn-cs"/>
                        </a:rPr>
                        <a:t>FortiAuthenticator (FAC 1.4 and later)</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9669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500" b="1" u="none" strike="noStrike" kern="1200" cap="none" spc="0" normalizeH="0" baseline="0" noProof="0" dirty="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solidFill>
                            <a:schemeClr val="dk1"/>
                          </a:solidFill>
                          <a:effectLst/>
                          <a:uLnTx/>
                          <a:uFillTx/>
                          <a:latin typeface="+mn-lt"/>
                          <a:ea typeface="+mn-ea"/>
                          <a:cs typeface="+mn-cs"/>
                        </a:rPr>
                        <a:t>In-house Seed Provisioning Tool (special order)</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6" name="Picture 6"/>
          <p:cNvPicPr>
            <a:picLocks noChangeAspect="1" noChangeArrowheads="1"/>
          </p:cNvPicPr>
          <p:nvPr/>
        </p:nvPicPr>
        <p:blipFill>
          <a:blip r:embed="rId2"/>
          <a:srcRect/>
          <a:stretch>
            <a:fillRect/>
          </a:stretch>
        </p:blipFill>
        <p:spPr bwMode="auto">
          <a:xfrm>
            <a:off x="7218979" y="3151511"/>
            <a:ext cx="3516749" cy="2179592"/>
          </a:xfrm>
          <a:prstGeom prst="rect">
            <a:avLst/>
          </a:prstGeom>
          <a:noFill/>
          <a:ln w="9525">
            <a:noFill/>
            <a:miter lim="800000"/>
            <a:headEnd/>
            <a:tailEnd/>
          </a:ln>
        </p:spPr>
      </p:pic>
      <p:grpSp>
        <p:nvGrpSpPr>
          <p:cNvPr id="7" name="Group 6"/>
          <p:cNvGrpSpPr/>
          <p:nvPr/>
        </p:nvGrpSpPr>
        <p:grpSpPr>
          <a:xfrm>
            <a:off x="597515" y="1200000"/>
            <a:ext cx="11038895" cy="846744"/>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Oath Compliant Time Based Hardware One Time Password Token</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1174283578"/>
      </p:ext>
    </p:extLst>
  </p:cSld>
  <p:clrMapOvr>
    <a:masterClrMapping/>
  </p:clrMapOvr>
  <p:transitio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FortiToken Mobile</a:t>
            </a:r>
          </a:p>
        </p:txBody>
      </p:sp>
      <p:pic>
        <p:nvPicPr>
          <p:cNvPr id="3" name="Picture 3"/>
          <p:cNvPicPr>
            <a:picLocks noChangeAspect="1" noChangeArrowheads="1"/>
          </p:cNvPicPr>
          <p:nvPr/>
        </p:nvPicPr>
        <p:blipFill>
          <a:blip r:embed="rId2"/>
          <a:srcRect/>
          <a:stretch>
            <a:fillRect/>
          </a:stretch>
        </p:blipFill>
        <p:spPr bwMode="auto">
          <a:xfrm>
            <a:off x="5227601" y="2537994"/>
            <a:ext cx="6408808" cy="3096559"/>
          </a:xfrm>
          <a:prstGeom prst="rect">
            <a:avLst/>
          </a:prstGeom>
          <a:noFill/>
          <a:ln w="9525">
            <a:noFill/>
            <a:miter lim="800000"/>
            <a:headEnd/>
            <a:tailEnd/>
          </a:ln>
        </p:spPr>
      </p:pic>
      <p:graphicFrame>
        <p:nvGraphicFramePr>
          <p:cNvPr id="4" name="Content Placeholder 4"/>
          <p:cNvGraphicFramePr>
            <a:graphicFrameLocks/>
          </p:cNvGraphicFramePr>
          <p:nvPr>
            <p:extLst>
              <p:ext uri="{D42A27DB-BD31-4B8C-83A1-F6EECF244321}">
                <p14:modId xmlns:p14="http://schemas.microsoft.com/office/powerpoint/2010/main" val="2486149819"/>
              </p:ext>
            </p:extLst>
          </p:nvPr>
        </p:nvGraphicFramePr>
        <p:xfrm>
          <a:off x="609443" y="2448608"/>
          <a:ext cx="4340724" cy="3159744"/>
        </p:xfrm>
        <a:graphic>
          <a:graphicData uri="http://schemas.openxmlformats.org/drawingml/2006/table">
            <a:tbl>
              <a:tblPr bandRow="1">
                <a:tableStyleId>{073A0DAA-6AF3-43AB-8588-CEC1D06C72B9}</a:tableStyleId>
              </a:tblPr>
              <a:tblGrid>
                <a:gridCol w="4340724">
                  <a:extLst>
                    <a:ext uri="{9D8B030D-6E8A-4147-A177-3AD203B41FA5}">
                      <a16:colId xmlns:a16="http://schemas.microsoft.com/office/drawing/2014/main" val="20000"/>
                    </a:ext>
                  </a:extLst>
                </a:gridCol>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500" b="1" dirty="0"/>
                        <a:t>Highly</a:t>
                      </a:r>
                      <a:r>
                        <a:rPr lang="en-US" sz="1500" b="1" baseline="0" dirty="0"/>
                        <a:t> Secure</a:t>
                      </a:r>
                      <a:endParaRPr lang="en-US" sz="1500" b="1" dirty="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a:t>Pin Protected</a:t>
                      </a:r>
                      <a:r>
                        <a:rPr lang="en-US" sz="1200" baseline="0" dirty="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a:latin typeface="+mn-lt"/>
                          <a:cs typeface="Arial Narrow" pitchFamily="34" charset="0"/>
                        </a:rPr>
                        <a:t>Brute</a:t>
                      </a:r>
                      <a:r>
                        <a:rPr lang="en-US" sz="1200" baseline="0" dirty="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a:latin typeface="+mn-lt"/>
                          <a:cs typeface="Arial Narrow" pitchFamily="34" charset="0"/>
                        </a:rPr>
                        <a:t>Encrypted Seed Storage</a:t>
                      </a:r>
                      <a:endParaRPr lang="en-US" sz="1200" dirty="0">
                        <a:latin typeface="+mn-lt"/>
                        <a:cs typeface="Arial Narrow" pitchFamily="34" charset="0"/>
                      </a:endParaRPr>
                    </a:p>
                  </a:txBody>
                  <a:tcPr marL="239938" marR="121888" marB="144000">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50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FortiAuthenticator (FAC 1.4 and later)</a:t>
                      </a:r>
                      <a:endParaRPr kumimoji="0" lang="en-US" sz="1200" u="none" strike="noStrike" kern="1200" cap="none" spc="0" normalizeH="0" baseline="0" noProof="0" dirty="0">
                        <a:ln>
                          <a:noFill/>
                        </a:ln>
                        <a:effectLst/>
                        <a:uLnTx/>
                        <a:uFillTx/>
                        <a:latin typeface="+mn-lt"/>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iOS (iPhone, </a:t>
                      </a:r>
                      <a:r>
                        <a:rPr kumimoji="0" lang="en-US" sz="1200" u="none" strike="noStrike" kern="1200" cap="none" spc="0" normalizeH="0" baseline="0" noProof="0" dirty="0" err="1">
                          <a:ln>
                            <a:noFill/>
                          </a:ln>
                          <a:effectLst/>
                          <a:uLnTx/>
                          <a:uFillTx/>
                        </a:rPr>
                        <a:t>iPad</a:t>
                      </a:r>
                      <a:r>
                        <a:rPr kumimoji="0" lang="en-US" sz="1200" u="none" strike="noStrike" kern="1200" cap="none" spc="0" normalizeH="0" baseline="0" noProof="0" dirty="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latin typeface="+mn-lt"/>
                        </a:rPr>
                        <a:t>BlackBerry (TBD)</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pSp>
        <p:nvGrpSpPr>
          <p:cNvPr id="5" name="Group 4"/>
          <p:cNvGrpSpPr/>
          <p:nvPr/>
        </p:nvGrpSpPr>
        <p:grpSpPr>
          <a:xfrm>
            <a:off x="597515" y="1198107"/>
            <a:ext cx="11038895" cy="846744"/>
            <a:chOff x="448252" y="898580"/>
            <a:chExt cx="8281328" cy="635058"/>
          </a:xfrm>
        </p:grpSpPr>
        <p:sp>
          <p:nvSpPr>
            <p:cNvPr id="6" name="Rectangle 5"/>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Oath Compliant Time Based One Time Password Soft Token</a:t>
              </a: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579130763"/>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7352" y="2189020"/>
            <a:ext cx="586800" cy="586953"/>
          </a:xfrm>
          <a:prstGeom prst="rect">
            <a:avLst/>
          </a:prstGeom>
        </p:spPr>
      </p:pic>
    </p:spTree>
    <p:extLst>
      <p:ext uri="{BB962C8B-B14F-4D97-AF65-F5344CB8AC3E}">
        <p14:creationId xmlns:p14="http://schemas.microsoft.com/office/powerpoint/2010/main" val="2616743873"/>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FortiAnalyzer</a:t>
            </a:r>
          </a:p>
        </p:txBody>
      </p:sp>
      <p:graphicFrame>
        <p:nvGraphicFramePr>
          <p:cNvPr id="5" name="Content Placeholder 4"/>
          <p:cNvGraphicFramePr>
            <a:graphicFrameLocks/>
          </p:cNvGraphicFramePr>
          <p:nvPr>
            <p:extLst>
              <p:ext uri="{D42A27DB-BD31-4B8C-83A1-F6EECF244321}">
                <p14:modId xmlns:p14="http://schemas.microsoft.com/office/powerpoint/2010/main" val="4266705427"/>
              </p:ext>
            </p:extLst>
          </p:nvPr>
        </p:nvGraphicFramePr>
        <p:xfrm>
          <a:off x="609443" y="2423819"/>
          <a:ext cx="4829198" cy="3684960"/>
        </p:xfrm>
        <a:graphic>
          <a:graphicData uri="http://schemas.openxmlformats.org/drawingml/2006/table">
            <a:tbl>
              <a:tblPr bandRow="1">
                <a:tableStyleId>{073A0DAA-6AF3-43AB-8588-CEC1D06C72B9}</a:tableStyleId>
              </a:tblPr>
              <a:tblGrid>
                <a:gridCol w="4829198">
                  <a:extLst>
                    <a:ext uri="{9D8B030D-6E8A-4147-A177-3AD203B41FA5}">
                      <a16:colId xmlns:a16="http://schemas.microsoft.com/office/drawing/2014/main" val="20000"/>
                    </a:ext>
                  </a:extLst>
                </a:gridCol>
              </a:tblGrid>
              <a:tr h="9669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Malicious File Quarantine</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Hundreds of Customizable Charts &amp; Graphs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Network &amp; Log Analysis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1149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Support for Internal or External SQL Databases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pic>
        <p:nvPicPr>
          <p:cNvPr id="6"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725234" y="3147959"/>
            <a:ext cx="3971815" cy="1560895"/>
          </a:xfrm>
          <a:prstGeom prst="rect">
            <a:avLst/>
          </a:prstGeom>
          <a:ln>
            <a:noFill/>
          </a:ln>
          <a:effectLst>
            <a:outerShdw blurRad="292100" dist="139700" dir="2700000" algn="tl" rotWithShape="0">
              <a:srgbClr val="333333">
                <a:alpha val="65000"/>
              </a:srgbClr>
            </a:outerShdw>
          </a:effectLst>
        </p:spPr>
      </p:pic>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696369" y="3843740"/>
            <a:ext cx="3940040" cy="1589979"/>
          </a:xfrm>
          <a:prstGeom prst="rect">
            <a:avLst/>
          </a:prstGeom>
          <a:ln>
            <a:noFill/>
          </a:ln>
          <a:effectLst>
            <a:outerShdw blurRad="292100" dist="139700" dir="2700000" algn="tl" rotWithShape="0">
              <a:srgbClr val="333333">
                <a:alpha val="65000"/>
              </a:srgbClr>
            </a:outerShdw>
          </a:effectLst>
        </p:spPr>
      </p:pic>
      <p:grpSp>
        <p:nvGrpSpPr>
          <p:cNvPr id="8" name="Group 7"/>
          <p:cNvGrpSpPr/>
          <p:nvPr/>
        </p:nvGrpSpPr>
        <p:grpSpPr>
          <a:xfrm>
            <a:off x="597515" y="1198107"/>
            <a:ext cx="11038895" cy="846744"/>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Logging, reporting and analysis from multiple Fortinet devices</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192387172"/>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51"/>
          <p:cNvGraphicFramePr>
            <a:graphicFrameLocks noGrp="1"/>
          </p:cNvGraphicFramePr>
          <p:nvPr>
            <p:extLst>
              <p:ext uri="{D42A27DB-BD31-4B8C-83A1-F6EECF244321}">
                <p14:modId xmlns:p14="http://schemas.microsoft.com/office/powerpoint/2010/main" val="152178266"/>
              </p:ext>
            </p:extLst>
          </p:nvPr>
        </p:nvGraphicFramePr>
        <p:xfrm>
          <a:off x="335915" y="1440000"/>
          <a:ext cx="11517001" cy="4447053"/>
        </p:xfrm>
        <a:graphic>
          <a:graphicData uri="http://schemas.openxmlformats.org/drawingml/2006/table">
            <a:tbl>
              <a:tblPr firstRow="1" bandRow="1">
                <a:tableStyleId>{5202B0CA-FC54-4496-8BCA-5EF66A818D29}</a:tableStyleId>
              </a:tblPr>
              <a:tblGrid>
                <a:gridCol w="1934973">
                  <a:extLst>
                    <a:ext uri="{9D8B030D-6E8A-4147-A177-3AD203B41FA5}">
                      <a16:colId xmlns:a16="http://schemas.microsoft.com/office/drawing/2014/main" val="20000"/>
                    </a:ext>
                  </a:extLst>
                </a:gridCol>
                <a:gridCol w="2395507">
                  <a:extLst>
                    <a:ext uri="{9D8B030D-6E8A-4147-A177-3AD203B41FA5}">
                      <a16:colId xmlns:a16="http://schemas.microsoft.com/office/drawing/2014/main" val="20001"/>
                    </a:ext>
                  </a:extLst>
                </a:gridCol>
                <a:gridCol w="2395507">
                  <a:extLst>
                    <a:ext uri="{9D8B030D-6E8A-4147-A177-3AD203B41FA5}">
                      <a16:colId xmlns:a16="http://schemas.microsoft.com/office/drawing/2014/main" val="20002"/>
                    </a:ext>
                  </a:extLst>
                </a:gridCol>
                <a:gridCol w="2395507">
                  <a:extLst>
                    <a:ext uri="{9D8B030D-6E8A-4147-A177-3AD203B41FA5}">
                      <a16:colId xmlns:a16="http://schemas.microsoft.com/office/drawing/2014/main" val="20003"/>
                    </a:ext>
                  </a:extLst>
                </a:gridCol>
                <a:gridCol w="2395507">
                  <a:extLst>
                    <a:ext uri="{9D8B030D-6E8A-4147-A177-3AD203B41FA5}">
                      <a16:colId xmlns:a16="http://schemas.microsoft.com/office/drawing/2014/main" val="20004"/>
                    </a:ext>
                  </a:extLst>
                </a:gridCol>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FAZ-400E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FAZ-1000E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FAZ-2000E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FAZ-3000F</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chemeClr val="accent6"/>
                    </a:solidFill>
                  </a:tcPr>
                </a:tc>
                <a:extLst>
                  <a:ext uri="{0D108BD9-81ED-4DB2-BD59-A6C34878D82A}">
                    <a16:rowId xmlns:a16="http://schemas.microsoft.com/office/drawing/2014/main" val="10000"/>
                  </a:ext>
                </a:extLst>
              </a:tr>
              <a:tr h="304071">
                <a:tc>
                  <a:txBody>
                    <a:bodyPr/>
                    <a:lstStyle/>
                    <a:p>
                      <a:r>
                        <a:rPr lang="en-US" sz="1300" b="1" dirty="0"/>
                        <a:t>GB/Day</a:t>
                      </a:r>
                      <a:endParaRPr lang="en-US" sz="1300" b="1" dirty="0">
                        <a:solidFill>
                          <a:srgbClr val="FFFFFF"/>
                        </a:solidFill>
                        <a:latin typeface="Arial"/>
                        <a:cs typeface="Arial"/>
                      </a:endParaRPr>
                    </a:p>
                  </a:txBody>
                  <a:tcPr marL="121888" marR="121888" anchor="ctr"/>
                </a:tc>
                <a:tc>
                  <a:txBody>
                    <a:bodyPr/>
                    <a:lstStyle/>
                    <a:p>
                      <a:pPr algn="ctr"/>
                      <a:r>
                        <a:rPr lang="en-US" sz="1300" dirty="0"/>
                        <a:t>75</a:t>
                      </a:r>
                      <a:endParaRPr lang="en-US" sz="1300" dirty="0">
                        <a:latin typeface="Arial"/>
                        <a:cs typeface="Arial"/>
                      </a:endParaRPr>
                    </a:p>
                  </a:txBody>
                  <a:tcPr marL="121888" marR="121888" anchor="ctr"/>
                </a:tc>
                <a:tc>
                  <a:txBody>
                    <a:bodyPr/>
                    <a:lstStyle/>
                    <a:p>
                      <a:pPr algn="ctr"/>
                      <a:r>
                        <a:rPr lang="en-US" sz="1300" dirty="0"/>
                        <a:t>300</a:t>
                      </a:r>
                      <a:endParaRPr lang="en-US" sz="1300" dirty="0">
                        <a:latin typeface="Arial"/>
                        <a:cs typeface="Arial"/>
                      </a:endParaRPr>
                    </a:p>
                  </a:txBody>
                  <a:tcPr marL="121888" marR="121888" anchor="ctr"/>
                </a:tc>
                <a:tc>
                  <a:txBody>
                    <a:bodyPr/>
                    <a:lstStyle/>
                    <a:p>
                      <a:pPr algn="ctr"/>
                      <a:r>
                        <a:rPr lang="en-US" sz="1300" dirty="0"/>
                        <a:t>500</a:t>
                      </a:r>
                      <a:endParaRPr lang="en-US" sz="1300" dirty="0">
                        <a:latin typeface="Arial"/>
                        <a:cs typeface="Arial"/>
                      </a:endParaRPr>
                    </a:p>
                  </a:txBody>
                  <a:tcPr marL="121888" marR="121888" anchor="ctr"/>
                </a:tc>
                <a:tc>
                  <a:txBody>
                    <a:bodyPr/>
                    <a:lstStyle/>
                    <a:p>
                      <a:pPr algn="ctr"/>
                      <a:r>
                        <a:rPr lang="en-US" sz="1300" dirty="0"/>
                        <a:t>1,600</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591669">
                <a:tc>
                  <a:txBody>
                    <a:bodyPr/>
                    <a:lstStyle/>
                    <a:p>
                      <a:r>
                        <a:rPr lang="en-US" sz="1300" b="1" dirty="0"/>
                        <a:t>Analytic Sustained Rate (logs/sec)</a:t>
                      </a:r>
                      <a:endParaRPr lang="en-US" sz="1300" b="1" dirty="0">
                        <a:solidFill>
                          <a:srgbClr val="FFFFFF"/>
                        </a:solidFill>
                        <a:latin typeface="Arial"/>
                        <a:cs typeface="Arial"/>
                      </a:endParaRPr>
                    </a:p>
                  </a:txBody>
                  <a:tcPr marL="121888" marR="121888" anchor="ctr"/>
                </a:tc>
                <a:tc>
                  <a:txBody>
                    <a:bodyPr/>
                    <a:lstStyle/>
                    <a:p>
                      <a:pPr algn="ctr"/>
                      <a:r>
                        <a:rPr lang="en-US" sz="1300" dirty="0"/>
                        <a:t>500</a:t>
                      </a:r>
                      <a:endParaRPr lang="en-US" sz="1300" dirty="0">
                        <a:latin typeface="Arial"/>
                        <a:cs typeface="Arial"/>
                      </a:endParaRPr>
                    </a:p>
                  </a:txBody>
                  <a:tcPr marL="121888" marR="121888" anchor="ctr"/>
                </a:tc>
                <a:tc>
                  <a:txBody>
                    <a:bodyPr/>
                    <a:lstStyle/>
                    <a:p>
                      <a:pPr algn="ctr"/>
                      <a:r>
                        <a:rPr lang="en-US" sz="1300" dirty="0"/>
                        <a:t>4,000</a:t>
                      </a:r>
                      <a:endParaRPr lang="en-US" sz="1300" dirty="0">
                        <a:latin typeface="Arial"/>
                        <a:cs typeface="Arial"/>
                      </a:endParaRPr>
                    </a:p>
                  </a:txBody>
                  <a:tcPr marL="121888" marR="121888" anchor="ctr"/>
                </a:tc>
                <a:tc>
                  <a:txBody>
                    <a:bodyPr/>
                    <a:lstStyle/>
                    <a:p>
                      <a:pPr algn="ctr"/>
                      <a:r>
                        <a:rPr lang="en-US" sz="1300" dirty="0"/>
                        <a:t>7,500</a:t>
                      </a:r>
                      <a:endParaRPr lang="en-US" sz="1300" dirty="0">
                        <a:latin typeface="Arial"/>
                        <a:cs typeface="Arial"/>
                      </a:endParaRPr>
                    </a:p>
                  </a:txBody>
                  <a:tcPr marL="121888" marR="121888" anchor="ctr"/>
                </a:tc>
                <a:tc>
                  <a:txBody>
                    <a:bodyPr/>
                    <a:lstStyle/>
                    <a:p>
                      <a:pPr algn="ctr"/>
                      <a:r>
                        <a:rPr lang="en-US" sz="1300" dirty="0"/>
                        <a:t>35,000</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Collector Sustained Rate (logs/sec)</a:t>
                      </a:r>
                      <a:endParaRPr lang="en-US" sz="1300" b="1" dirty="0">
                        <a:solidFill>
                          <a:srgbClr val="FFFFFF"/>
                        </a:solidFill>
                        <a:latin typeface="Arial"/>
                        <a:cs typeface="Arial"/>
                      </a:endParaRPr>
                    </a:p>
                  </a:txBody>
                  <a:tcPr marL="121888" marR="121888" anchor="ctr"/>
                </a:tc>
                <a:tc>
                  <a:txBody>
                    <a:bodyPr/>
                    <a:lstStyle/>
                    <a:p>
                      <a:pPr algn="ctr"/>
                      <a:r>
                        <a:rPr lang="en-US" sz="1300" dirty="0"/>
                        <a:t>725</a:t>
                      </a:r>
                      <a:endParaRPr lang="en-US" sz="1300" dirty="0">
                        <a:latin typeface="Arial"/>
                        <a:cs typeface="Arial"/>
                      </a:endParaRPr>
                    </a:p>
                  </a:txBody>
                  <a:tcPr marL="121888" marR="121888" anchor="ctr"/>
                </a:tc>
                <a:tc>
                  <a:txBody>
                    <a:bodyPr/>
                    <a:lstStyle/>
                    <a:p>
                      <a:pPr algn="ctr"/>
                      <a:r>
                        <a:rPr lang="en-US" sz="1300" dirty="0"/>
                        <a:t>6,000</a:t>
                      </a:r>
                      <a:endParaRPr lang="en-US" sz="1300" dirty="0">
                        <a:latin typeface="Arial"/>
                        <a:cs typeface="Arial"/>
                      </a:endParaRPr>
                    </a:p>
                  </a:txBody>
                  <a:tcPr marL="121888" marR="121888" anchor="ctr"/>
                </a:tc>
                <a:tc>
                  <a:txBody>
                    <a:bodyPr/>
                    <a:lstStyle/>
                    <a:p>
                      <a:pPr algn="ctr"/>
                      <a:r>
                        <a:rPr lang="en-US" sz="1300" dirty="0"/>
                        <a:t>11,250</a:t>
                      </a:r>
                      <a:endParaRPr lang="en-US" sz="1300" dirty="0">
                        <a:latin typeface="Arial"/>
                        <a:cs typeface="Arial"/>
                      </a:endParaRPr>
                    </a:p>
                  </a:txBody>
                  <a:tcPr marL="121888" marR="121888" anchor="ctr"/>
                </a:tc>
                <a:tc>
                  <a:txBody>
                    <a:bodyPr/>
                    <a:lstStyle/>
                    <a:p>
                      <a:pPr algn="ctr"/>
                      <a:r>
                        <a:rPr lang="en-US" sz="1300" dirty="0"/>
                        <a:t>52,500</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685800">
                <a:tc>
                  <a:txBody>
                    <a:bodyPr/>
                    <a:lstStyle/>
                    <a:p>
                      <a:r>
                        <a:rPr lang="en-US" sz="1300" b="1" dirty="0"/>
                        <a:t>Max.</a:t>
                      </a:r>
                      <a:r>
                        <a:rPr lang="en-US" sz="1300" b="1" baseline="0" dirty="0"/>
                        <a:t> Devices/ADOMs</a:t>
                      </a:r>
                      <a:endParaRPr lang="en-US" sz="1300" b="1" dirty="0">
                        <a:solidFill>
                          <a:srgbClr val="FFFFFF"/>
                        </a:solidFill>
                        <a:latin typeface="Arial"/>
                        <a:cs typeface="Arial"/>
                      </a:endParaRPr>
                    </a:p>
                  </a:txBody>
                  <a:tcPr marL="121888" marR="121888" anchor="ctr"/>
                </a:tc>
                <a:tc>
                  <a:txBody>
                    <a:bodyPr/>
                    <a:lstStyle/>
                    <a:p>
                      <a:pPr algn="ctr"/>
                      <a:r>
                        <a:rPr lang="en-US" sz="1300" dirty="0"/>
                        <a:t>200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2,000</a:t>
                      </a:r>
                      <a:endParaRPr lang="en-US" sz="1300" dirty="0">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kern="1200" cap="none" spc="0" normalizeH="0" baseline="0" noProof="0" dirty="0">
                          <a:ln>
                            <a:noFill/>
                          </a:ln>
                          <a:effectLst/>
                          <a:uLnTx/>
                          <a:uFillTx/>
                        </a:rPr>
                        <a:t>4,000</a:t>
                      </a:r>
                      <a:endParaRPr kumimoji="0" lang="en-US" sz="1300" b="0" i="0" u="none" strike="noStrike" kern="1200" cap="none" spc="0" normalizeH="0" baseline="0" noProof="0" dirty="0">
                        <a:ln>
                          <a:noFill/>
                        </a:ln>
                        <a:solidFill>
                          <a:srgbClr val="36424A"/>
                        </a:solidFill>
                        <a:effectLst/>
                        <a:uLnTx/>
                        <a:uFillTx/>
                        <a:latin typeface="Arial"/>
                        <a:ea typeface="+mn-ea"/>
                        <a:cs typeface="Arial"/>
                      </a:endParaRPr>
                    </a:p>
                  </a:txBody>
                  <a:tcPr marL="121888" marR="121888" anchor="ctr"/>
                </a:tc>
                <a:extLst>
                  <a:ext uri="{0D108BD9-81ED-4DB2-BD59-A6C34878D82A}">
                    <a16:rowId xmlns:a16="http://schemas.microsoft.com/office/drawing/2014/main" val="10004"/>
                  </a:ext>
                </a:extLst>
              </a:tr>
              <a:tr h="685800">
                <a:tc>
                  <a:txBody>
                    <a:bodyPr/>
                    <a:lstStyle/>
                    <a:p>
                      <a:r>
                        <a:rPr lang="en-US" sz="1300" b="1" dirty="0"/>
                        <a:t>Total Interfaces</a:t>
                      </a:r>
                      <a:endParaRPr lang="en-US" sz="1300" b="1" dirty="0">
                        <a:solidFill>
                          <a:srgbClr val="FFFFFF"/>
                        </a:solidFill>
                        <a:latin typeface="Arial"/>
                        <a:cs typeface="Arial"/>
                      </a:endParaRPr>
                    </a:p>
                  </a:txBody>
                  <a:tcPr marL="121888" marR="121888" anchor="ctr"/>
                </a:tc>
                <a:tc>
                  <a:txBody>
                    <a:bodyPr/>
                    <a:lstStyle/>
                    <a:p>
                      <a:pPr algn="ctr"/>
                      <a:r>
                        <a:rPr lang="fr-FR" sz="1300" dirty="0"/>
                        <a:t>4x GE RJ45</a:t>
                      </a:r>
                      <a:endParaRPr lang="en-US" sz="1300" dirty="0">
                        <a:latin typeface="+mn-lt"/>
                        <a:cs typeface="Arial"/>
                      </a:endParaRPr>
                    </a:p>
                  </a:txBody>
                  <a:tcPr marL="121888" marR="121888" anchor="ctr"/>
                </a:tc>
                <a:tc>
                  <a:txBody>
                    <a:bodyPr/>
                    <a:lstStyle/>
                    <a:p>
                      <a:pPr algn="ctr"/>
                      <a:r>
                        <a:rPr lang="fr-FR" sz="1300" dirty="0"/>
                        <a:t>2x GE RJ45</a:t>
                      </a:r>
                      <a:endParaRPr lang="en-US" sz="1300" dirty="0">
                        <a:latin typeface="+mn-lt"/>
                        <a:cs typeface="Arial"/>
                      </a:endParaRPr>
                    </a:p>
                  </a:txBody>
                  <a:tcPr marL="121888" marR="121888" anchor="ctr"/>
                </a:tc>
                <a:tc>
                  <a:txBody>
                    <a:bodyPr/>
                    <a:lstStyle/>
                    <a:p>
                      <a:pPr algn="ctr"/>
                      <a:r>
                        <a:rPr lang="en-US" sz="1300" dirty="0"/>
                        <a:t>4x GE RJ45, 2x GE SFP</a:t>
                      </a:r>
                      <a:endParaRPr lang="en-US"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4x GE RJ45, 2x GE SFP</a:t>
                      </a:r>
                      <a:endParaRPr lang="en-US" sz="1300" dirty="0">
                        <a:latin typeface="+mn-lt"/>
                        <a:cs typeface="Arial"/>
                      </a:endParaRPr>
                    </a:p>
                  </a:txBody>
                  <a:tcPr marL="121888" marR="121888" anchor="ctr"/>
                </a:tc>
                <a:extLst>
                  <a:ext uri="{0D108BD9-81ED-4DB2-BD59-A6C34878D82A}">
                    <a16:rowId xmlns:a16="http://schemas.microsoft.com/office/drawing/2014/main" val="10005"/>
                  </a:ext>
                </a:extLst>
              </a:tr>
              <a:tr h="68580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algn="ctr"/>
                      <a:r>
                        <a:rPr lang="en-US" sz="1300" dirty="0"/>
                        <a:t>4x 3</a:t>
                      </a:r>
                      <a:r>
                        <a:rPr lang="en-US" sz="1300" baseline="0" dirty="0"/>
                        <a:t> TB</a:t>
                      </a:r>
                      <a:endParaRPr lang="en-US" sz="1300" dirty="0">
                        <a:latin typeface="Arial"/>
                        <a:cs typeface="Arial"/>
                      </a:endParaRPr>
                    </a:p>
                  </a:txBody>
                  <a:tcPr marL="121888" marR="121888" anchor="ctr"/>
                </a:tc>
                <a:tc>
                  <a:txBody>
                    <a:bodyPr/>
                    <a:lstStyle/>
                    <a:p>
                      <a:pPr algn="ctr"/>
                      <a:r>
                        <a:rPr lang="en-US" sz="1300" dirty="0"/>
                        <a:t>8x 3TB </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12x 3TB </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16x 3TB </a:t>
                      </a:r>
                      <a:endParaRPr lang="en-US" sz="1300" dirty="0">
                        <a:latin typeface="+mn-lt"/>
                        <a:cs typeface="Arial"/>
                      </a:endParaRPr>
                    </a:p>
                  </a:txBody>
                  <a:tcPr marL="121888" marR="121888" anchor="ctr"/>
                </a:tc>
                <a:extLst>
                  <a:ext uri="{0D108BD9-81ED-4DB2-BD59-A6C34878D82A}">
                    <a16:rowId xmlns:a16="http://schemas.microsoft.com/office/drawing/2014/main" val="10006"/>
                  </a:ext>
                </a:extLst>
              </a:tr>
              <a:tr h="685800">
                <a:tc>
                  <a:txBody>
                    <a:bodyPr/>
                    <a:lstStyle/>
                    <a:p>
                      <a:r>
                        <a:rPr lang="en-US" sz="1300" b="1" dirty="0"/>
                        <a:t>RAID support</a:t>
                      </a:r>
                      <a:endParaRPr lang="en-US" sz="1300" b="1" dirty="0">
                        <a:solidFill>
                          <a:srgbClr val="FFFFFF"/>
                        </a:solidFill>
                        <a:latin typeface="Arial"/>
                        <a:cs typeface="Arial"/>
                      </a:endParaRPr>
                    </a:p>
                  </a:txBody>
                  <a:tcPr marL="121888" marR="121888" anchor="ctr"/>
                </a:tc>
                <a:tc>
                  <a:txBody>
                    <a:bodyPr/>
                    <a:lstStyle/>
                    <a:p>
                      <a:pPr algn="ctr"/>
                      <a:r>
                        <a:rPr lang="en-US" sz="1300" dirty="0"/>
                        <a:t>Yes (0,1,5,10)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 (RAID 0, 1, 5, 6, 10,</a:t>
                      </a:r>
                      <a:r>
                        <a:rPr lang="en-US" sz="1300" baseline="0" dirty="0"/>
                        <a:t> 50, 60)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 (RAID 0, 1, 5, 6, 10,</a:t>
                      </a:r>
                      <a:r>
                        <a:rPr lang="en-US" sz="1300" baseline="0" dirty="0"/>
                        <a:t> 50, 60)</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 (RAID 0, 1, 5, 6, 10,</a:t>
                      </a:r>
                      <a:r>
                        <a:rPr lang="en-US" sz="1300" baseline="0" dirty="0"/>
                        <a:t> 50, 60)</a:t>
                      </a:r>
                      <a:endParaRPr lang="en-US" sz="1300" dirty="0">
                        <a:latin typeface="+mn-lt"/>
                        <a:cs typeface="Arial"/>
                      </a:endParaRPr>
                    </a:p>
                  </a:txBody>
                  <a:tcPr marL="121888" marR="121888" anchor="ctr"/>
                </a:tc>
                <a:extLst>
                  <a:ext uri="{0D108BD9-81ED-4DB2-BD59-A6C34878D82A}">
                    <a16:rowId xmlns:a16="http://schemas.microsoft.com/office/drawing/2014/main" val="10007"/>
                  </a:ext>
                </a:extLst>
              </a:tr>
            </a:tbl>
          </a:graphicData>
        </a:graphic>
      </p:graphicFrame>
      <p:sp>
        <p:nvSpPr>
          <p:cNvPr id="3" name="Rectangle 2"/>
          <p:cNvSpPr/>
          <p:nvPr/>
        </p:nvSpPr>
        <p:spPr>
          <a:xfrm>
            <a:off x="2850828" y="6479749"/>
            <a:ext cx="8633751" cy="287259"/>
          </a:xfrm>
          <a:prstGeom prst="rect">
            <a:avLst/>
          </a:prstGeom>
        </p:spPr>
        <p:txBody>
          <a:bodyPr wrap="square" lIns="121893" tIns="60947" rIns="121893" bIns="60947">
            <a:spAutoFit/>
          </a:bodyPr>
          <a:lstStyle/>
          <a:p>
            <a:pPr algn="r"/>
            <a:r>
              <a:rPr lang="en-GB" sz="1600" baseline="30000" dirty="0"/>
              <a:t>* Only restricted to the hardware platform performance (e.g. there are no software licensing limitations)</a:t>
            </a:r>
          </a:p>
        </p:txBody>
      </p:sp>
      <p:sp>
        <p:nvSpPr>
          <p:cNvPr id="5" name="Title 4"/>
          <p:cNvSpPr>
            <a:spLocks noGrp="1"/>
          </p:cNvSpPr>
          <p:nvPr>
            <p:ph type="title"/>
          </p:nvPr>
        </p:nvSpPr>
        <p:spPr/>
        <p:txBody>
          <a:bodyPr/>
          <a:lstStyle/>
          <a:p>
            <a:r>
              <a:rPr lang="en-US" dirty="0"/>
              <a:t>FortiAnalyzer Series</a:t>
            </a:r>
          </a:p>
        </p:txBody>
      </p:sp>
    </p:spTree>
    <p:extLst>
      <p:ext uri="{BB962C8B-B14F-4D97-AF65-F5344CB8AC3E}">
        <p14:creationId xmlns:p14="http://schemas.microsoft.com/office/powerpoint/2010/main" val="231797594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51E</a:t>
            </a:r>
          </a:p>
        </p:txBody>
      </p:sp>
      <p:pic>
        <p:nvPicPr>
          <p:cNvPr id="3" name="Picture 2" descr="Firewall-Sym-D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4" name="TextBox 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1.8 Million</a:t>
            </a:r>
          </a:p>
          <a:p>
            <a:r>
              <a:rPr lang="en-US" sz="1100" dirty="0">
                <a:solidFill>
                  <a:srgbClr val="7F7F7F"/>
                </a:solidFill>
              </a:rPr>
              <a:t>Concurrent Sessions</a:t>
            </a:r>
          </a:p>
          <a:p>
            <a:endParaRPr lang="en-US" sz="1100" dirty="0">
              <a:solidFill>
                <a:srgbClr val="7F7F7F"/>
              </a:solidFill>
            </a:endParaRPr>
          </a:p>
          <a:p>
            <a:r>
              <a:rPr lang="en-US" sz="2400" b="1" dirty="0"/>
              <a:t>21,000</a:t>
            </a:r>
          </a:p>
          <a:p>
            <a:r>
              <a:rPr lang="en-US" sz="1100" dirty="0">
                <a:solidFill>
                  <a:srgbClr val="7F7F7F"/>
                </a:solidFill>
              </a:rPr>
              <a:t>New Sessions/Sec</a:t>
            </a:r>
          </a:p>
        </p:txBody>
      </p:sp>
      <p:cxnSp>
        <p:nvCxnSpPr>
          <p:cNvPr id="5" name="Straight Connector 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3"/>
          <a:stretch>
            <a:fillRect/>
          </a:stretch>
        </p:blipFill>
        <p:spPr>
          <a:xfrm>
            <a:off x="9859823" y="5417255"/>
            <a:ext cx="674314" cy="671119"/>
          </a:xfrm>
          <a:prstGeom prst="rect">
            <a:avLst/>
          </a:prstGeom>
        </p:spPr>
      </p:pic>
      <p:pic>
        <p:nvPicPr>
          <p:cNvPr id="8" name="Picture 7"/>
          <p:cNvPicPr>
            <a:picLocks noChangeAspect="1"/>
          </p:cNvPicPr>
          <p:nvPr/>
        </p:nvPicPr>
        <p:blipFill>
          <a:blip r:embed="rId4"/>
          <a:stretch>
            <a:fillRect/>
          </a:stretch>
        </p:blipFill>
        <p:spPr>
          <a:xfrm>
            <a:off x="8935284" y="5472802"/>
            <a:ext cx="624060" cy="584711"/>
          </a:xfrm>
          <a:prstGeom prst="rect">
            <a:avLst/>
          </a:prstGeom>
        </p:spPr>
      </p:pic>
      <p:pic>
        <p:nvPicPr>
          <p:cNvPr id="9" name="Picture 8"/>
          <p:cNvPicPr>
            <a:picLocks noChangeAspect="1"/>
          </p:cNvPicPr>
          <p:nvPr/>
        </p:nvPicPr>
        <p:blipFill>
          <a:blip r:embed="rId5"/>
          <a:stretch>
            <a:fillRect/>
          </a:stretch>
        </p:blipFill>
        <p:spPr>
          <a:xfrm>
            <a:off x="10793734" y="5482460"/>
            <a:ext cx="817408" cy="569685"/>
          </a:xfrm>
          <a:prstGeom prst="rect">
            <a:avLst/>
          </a:prstGeom>
        </p:spPr>
      </p:pic>
      <p:grpSp>
        <p:nvGrpSpPr>
          <p:cNvPr id="10" name="Group 9"/>
          <p:cNvGrpSpPr/>
          <p:nvPr/>
        </p:nvGrpSpPr>
        <p:grpSpPr>
          <a:xfrm>
            <a:off x="7977837" y="5455084"/>
            <a:ext cx="642610" cy="612273"/>
            <a:chOff x="5818638" y="4203821"/>
            <a:chExt cx="467667" cy="445474"/>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2" name="Picture 11"/>
            <p:cNvPicPr>
              <a:picLocks noChangeAspect="1"/>
            </p:cNvPicPr>
            <p:nvPr/>
          </p:nvPicPr>
          <p:blipFill>
            <a:blip r:embed="rId7"/>
            <a:stretch>
              <a:fillRect/>
            </a:stretch>
          </p:blipFill>
          <p:spPr>
            <a:xfrm flipH="1">
              <a:off x="5869115" y="4203821"/>
              <a:ext cx="417190" cy="445474"/>
            </a:xfrm>
            <a:prstGeom prst="rect">
              <a:avLst/>
            </a:prstGeom>
          </p:spPr>
        </p:pic>
      </p:grpSp>
      <p:sp>
        <p:nvSpPr>
          <p:cNvPr id="13" name="Rounded Rectangle 12"/>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14" name="Rounded Rectangle 13"/>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15" name="Rounded Rectangle 14"/>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cxnSp>
        <p:nvCxnSpPr>
          <p:cNvPr id="16" name="Straight Connector 1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UTM / DEFW </a:t>
            </a:r>
          </a:p>
        </p:txBody>
      </p:sp>
      <p:pic>
        <p:nvPicPr>
          <p:cNvPr id="18" name="Picture 17"/>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9" name="Picture 18" descr="FG-50E_51E+Front.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0388" y="1666887"/>
            <a:ext cx="4558813" cy="750000"/>
          </a:xfrm>
          <a:prstGeom prst="rect">
            <a:avLst/>
          </a:prstGeom>
        </p:spPr>
      </p:pic>
      <p:pic>
        <p:nvPicPr>
          <p:cNvPr id="20" name="Picture 19" descr="FWF-50E_51E+Ba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80388" y="2641079"/>
            <a:ext cx="4558813" cy="751292"/>
          </a:xfrm>
          <a:prstGeom prst="rect">
            <a:avLst/>
          </a:prstGeom>
        </p:spPr>
      </p:pic>
      <p:pic>
        <p:nvPicPr>
          <p:cNvPr id="21" name="Picture 2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22"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5 x GE RJ45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23" name="Oval 22"/>
          <p:cNvSpPr/>
          <p:nvPr/>
        </p:nvSpPr>
        <p:spPr bwMode="auto">
          <a:xfrm>
            <a:off x="332619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4" name="Oval 23"/>
          <p:cNvSpPr/>
          <p:nvPr/>
        </p:nvSpPr>
        <p:spPr bwMode="auto">
          <a:xfrm>
            <a:off x="467705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25" name="Straight Connector 24"/>
          <p:cNvCxnSpPr/>
          <p:nvPr/>
        </p:nvCxnSpPr>
        <p:spPr bwMode="auto">
          <a:xfrm>
            <a:off x="8790814"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884428" y="3062788"/>
            <a:ext cx="495399" cy="729600"/>
          </a:xfrm>
          <a:prstGeom prst="rect">
            <a:avLst/>
          </a:prstGeom>
        </p:spPr>
      </p:pic>
      <p:sp>
        <p:nvSpPr>
          <p:cNvPr id="27" name="Oval 26"/>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28" name="Picture 27" descr="Storage-32GB.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250668" y="3062788"/>
            <a:ext cx="495399" cy="729600"/>
          </a:xfrm>
          <a:prstGeom prst="rect">
            <a:avLst/>
          </a:prstGeom>
        </p:spPr>
      </p:pic>
      <p:cxnSp>
        <p:nvCxnSpPr>
          <p:cNvPr id="29" name="Straight Connector 2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270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220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160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4" name="Picture 33"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35685662"/>
      </p:ext>
    </p:extLst>
  </p:cSld>
  <p:clrMapOvr>
    <a:masterClrMapping/>
  </p:clrMapOvr>
  <p:transition spd="slow">
    <p:wip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FortiAnalyzer Series</a:t>
            </a:r>
          </a:p>
        </p:txBody>
      </p:sp>
      <p:graphicFrame>
        <p:nvGraphicFramePr>
          <p:cNvPr id="3" name="Group 51"/>
          <p:cNvGraphicFramePr>
            <a:graphicFrameLocks noGrp="1"/>
          </p:cNvGraphicFramePr>
          <p:nvPr>
            <p:extLst>
              <p:ext uri="{D42A27DB-BD31-4B8C-83A1-F6EECF244321}">
                <p14:modId xmlns:p14="http://schemas.microsoft.com/office/powerpoint/2010/main" val="3215272167"/>
              </p:ext>
            </p:extLst>
          </p:nvPr>
        </p:nvGraphicFramePr>
        <p:xfrm>
          <a:off x="335915" y="1440000"/>
          <a:ext cx="11517000" cy="4447053"/>
        </p:xfrm>
        <a:graphic>
          <a:graphicData uri="http://schemas.openxmlformats.org/drawingml/2006/table">
            <a:tbl>
              <a:tblPr firstRow="1" bandRow="1">
                <a:tableStyleId>{5202B0CA-FC54-4496-8BCA-5EF66A818D29}</a:tableStyleId>
              </a:tblPr>
              <a:tblGrid>
                <a:gridCol w="1921174">
                  <a:extLst>
                    <a:ext uri="{9D8B030D-6E8A-4147-A177-3AD203B41FA5}">
                      <a16:colId xmlns:a16="http://schemas.microsoft.com/office/drawing/2014/main" val="20000"/>
                    </a:ext>
                  </a:extLst>
                </a:gridCol>
                <a:gridCol w="4797913">
                  <a:extLst>
                    <a:ext uri="{9D8B030D-6E8A-4147-A177-3AD203B41FA5}">
                      <a16:colId xmlns:a16="http://schemas.microsoft.com/office/drawing/2014/main" val="20001"/>
                    </a:ext>
                  </a:extLst>
                </a:gridCol>
                <a:gridCol w="4797913">
                  <a:extLst>
                    <a:ext uri="{9D8B030D-6E8A-4147-A177-3AD203B41FA5}">
                      <a16:colId xmlns:a16="http://schemas.microsoft.com/office/drawing/2014/main" val="20002"/>
                    </a:ext>
                  </a:extLst>
                </a:gridCol>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FAZ-3500F</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FAZ-3900E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04071">
                <a:tc>
                  <a:txBody>
                    <a:bodyPr/>
                    <a:lstStyle/>
                    <a:p>
                      <a:r>
                        <a:rPr lang="en-US" sz="1300" b="1" dirty="0"/>
                        <a:t>GB/Day</a:t>
                      </a:r>
                      <a:endParaRPr lang="en-US" sz="1300" b="1" dirty="0">
                        <a:solidFill>
                          <a:srgbClr val="FFFFFF"/>
                        </a:solidFill>
                        <a:latin typeface="Arial"/>
                        <a:cs typeface="Arial"/>
                      </a:endParaRPr>
                    </a:p>
                  </a:txBody>
                  <a:tcPr marL="121888" marR="121888" anchor="ctr"/>
                </a:tc>
                <a:tc>
                  <a:txBody>
                    <a:bodyPr/>
                    <a:lstStyle/>
                    <a:p>
                      <a:pPr algn="ctr"/>
                      <a:r>
                        <a:rPr lang="en-US" sz="1200" dirty="0"/>
                        <a:t>5,000</a:t>
                      </a:r>
                      <a:endParaRPr lang="en-US" sz="1200" dirty="0">
                        <a:latin typeface="Arial"/>
                        <a:cs typeface="Arial"/>
                      </a:endParaRPr>
                    </a:p>
                  </a:txBody>
                  <a:tcPr marL="121888" marR="121888" anchor="ctr"/>
                </a:tc>
                <a:tc>
                  <a:txBody>
                    <a:bodyPr/>
                    <a:lstStyle/>
                    <a:p>
                      <a:pPr algn="ctr"/>
                      <a:r>
                        <a:rPr lang="en-US" sz="1200" dirty="0"/>
                        <a:t>4,000</a:t>
                      </a:r>
                      <a:endParaRPr lang="en-US" sz="1200" dirty="0">
                        <a:latin typeface="+mn-lt"/>
                        <a:cs typeface="Arial"/>
                      </a:endParaRPr>
                    </a:p>
                  </a:txBody>
                  <a:tcPr marL="121888" marR="121888" anchor="ctr"/>
                </a:tc>
                <a:extLst>
                  <a:ext uri="{0D108BD9-81ED-4DB2-BD59-A6C34878D82A}">
                    <a16:rowId xmlns:a16="http://schemas.microsoft.com/office/drawing/2014/main" val="10001"/>
                  </a:ext>
                </a:extLst>
              </a:tr>
              <a:tr h="591669">
                <a:tc>
                  <a:txBody>
                    <a:bodyPr/>
                    <a:lstStyle/>
                    <a:p>
                      <a:r>
                        <a:rPr lang="en-US" sz="1300" b="1" dirty="0"/>
                        <a:t>Analytic Sustained Rate (logs/sec)</a:t>
                      </a:r>
                      <a:endParaRPr lang="en-US" sz="1300" b="1" dirty="0">
                        <a:solidFill>
                          <a:srgbClr val="FFFFFF"/>
                        </a:solidFill>
                        <a:latin typeface="Arial"/>
                        <a:cs typeface="Arial"/>
                      </a:endParaRPr>
                    </a:p>
                  </a:txBody>
                  <a:tcPr marL="121888" marR="121888" anchor="ctr"/>
                </a:tc>
                <a:tc>
                  <a:txBody>
                    <a:bodyPr/>
                    <a:lstStyle/>
                    <a:p>
                      <a:pPr algn="ctr"/>
                      <a:r>
                        <a:rPr lang="en-US" sz="1200" dirty="0"/>
                        <a:t>60,000</a:t>
                      </a:r>
                      <a:endParaRPr lang="en-US" sz="1200" dirty="0">
                        <a:latin typeface="+mn-lt"/>
                        <a:cs typeface="Arial"/>
                      </a:endParaRPr>
                    </a:p>
                  </a:txBody>
                  <a:tcPr marL="121888" marR="121888" anchor="ctr"/>
                </a:tc>
                <a:tc>
                  <a:txBody>
                    <a:bodyPr/>
                    <a:lstStyle/>
                    <a:p>
                      <a:pPr algn="ctr"/>
                      <a:r>
                        <a:rPr lang="en-US" sz="1200" dirty="0"/>
                        <a:t>48,000</a:t>
                      </a:r>
                      <a:endParaRPr lang="en-US" sz="1200" dirty="0">
                        <a:latin typeface="+mn-lt"/>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Collector Sustained Rate (logs/sec)</a:t>
                      </a:r>
                      <a:endParaRPr lang="en-US" sz="1300" b="1" dirty="0">
                        <a:solidFill>
                          <a:srgbClr val="FFFFFF"/>
                        </a:solidFill>
                        <a:latin typeface="Arial"/>
                        <a:cs typeface="Arial"/>
                      </a:endParaRPr>
                    </a:p>
                  </a:txBody>
                  <a:tcPr marL="121888" marR="121888" anchor="ctr"/>
                </a:tc>
                <a:tc>
                  <a:txBody>
                    <a:bodyPr/>
                    <a:lstStyle/>
                    <a:p>
                      <a:pPr algn="ctr"/>
                      <a:r>
                        <a:rPr lang="en-US" sz="1300" dirty="0"/>
                        <a:t>90,000</a:t>
                      </a:r>
                      <a:endParaRPr lang="en-US" sz="1300" dirty="0">
                        <a:latin typeface="Arial"/>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75,000</a:t>
                      </a:r>
                      <a:endParaRPr lang="en-US" sz="1300" dirty="0">
                        <a:latin typeface="+mn-lt"/>
                        <a:cs typeface="Arial"/>
                      </a:endParaRPr>
                    </a:p>
                  </a:txBody>
                  <a:tcPr marL="121888" marR="121888" anchor="ctr"/>
                </a:tc>
                <a:extLst>
                  <a:ext uri="{0D108BD9-81ED-4DB2-BD59-A6C34878D82A}">
                    <a16:rowId xmlns:a16="http://schemas.microsoft.com/office/drawing/2014/main" val="10003"/>
                  </a:ext>
                </a:extLst>
              </a:tr>
              <a:tr h="685800">
                <a:tc>
                  <a:txBody>
                    <a:bodyPr/>
                    <a:lstStyle/>
                    <a:p>
                      <a:r>
                        <a:rPr lang="en-US" sz="1300" b="1" dirty="0"/>
                        <a:t>Max.</a:t>
                      </a:r>
                      <a:r>
                        <a:rPr lang="en-US" sz="1300" b="1" baseline="0" dirty="0"/>
                        <a:t> Devices/ADOMs</a:t>
                      </a:r>
                      <a:endParaRPr lang="en-US" sz="1300" b="1" dirty="0">
                        <a:solidFill>
                          <a:srgbClr val="FFFFFF"/>
                        </a:solidFill>
                        <a:latin typeface="Arial"/>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kern="1200" cap="none" spc="0" normalizeH="0" baseline="0" noProof="0" dirty="0">
                          <a:ln>
                            <a:noFill/>
                          </a:ln>
                          <a:effectLst/>
                          <a:uLnTx/>
                          <a:uFillTx/>
                        </a:rPr>
                        <a:t>10,000</a:t>
                      </a:r>
                      <a:endParaRPr kumimoji="0" lang="en-US" sz="1300" b="0" i="0" u="none" strike="noStrike" kern="1200" cap="none" spc="0" normalizeH="0" baseline="0" noProof="0" dirty="0">
                        <a:ln>
                          <a:noFill/>
                        </a:ln>
                        <a:solidFill>
                          <a:srgbClr val="36424A"/>
                        </a:solidFill>
                        <a:effectLst/>
                        <a:uLnTx/>
                        <a:uFillTx/>
                        <a:latin typeface="Arial"/>
                        <a:ea typeface="+mn-ea"/>
                        <a:cs typeface="Arial"/>
                      </a:endParaRPr>
                    </a:p>
                  </a:txBody>
                  <a:tcPr marL="121888" marR="12188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kern="1200" cap="none" spc="0" normalizeH="0" baseline="0" noProof="0" dirty="0">
                          <a:ln>
                            <a:noFill/>
                          </a:ln>
                          <a:effectLst/>
                          <a:uLnTx/>
                          <a:uFillTx/>
                        </a:rPr>
                        <a:t>10,000</a:t>
                      </a:r>
                      <a:endParaRPr kumimoji="0" lang="en-US" sz="1300" b="0" i="0" u="none" strike="noStrike" kern="1200" cap="none" spc="0" normalizeH="0" baseline="0" noProof="0" dirty="0">
                        <a:ln>
                          <a:noFill/>
                        </a:ln>
                        <a:solidFill>
                          <a:srgbClr val="36424A"/>
                        </a:solidFill>
                        <a:effectLst/>
                        <a:uLnTx/>
                        <a:uFillTx/>
                        <a:latin typeface="+mn-lt"/>
                        <a:ea typeface="+mn-ea"/>
                        <a:cs typeface="Arial"/>
                      </a:endParaRPr>
                    </a:p>
                  </a:txBody>
                  <a:tcPr marL="121888" marR="121888" anchor="ctr"/>
                </a:tc>
                <a:extLst>
                  <a:ext uri="{0D108BD9-81ED-4DB2-BD59-A6C34878D82A}">
                    <a16:rowId xmlns:a16="http://schemas.microsoft.com/office/drawing/2014/main" val="10004"/>
                  </a:ext>
                </a:extLst>
              </a:tr>
              <a:tr h="685800">
                <a:tc>
                  <a:txBody>
                    <a:bodyPr/>
                    <a:lstStyle/>
                    <a:p>
                      <a:r>
                        <a:rPr lang="en-US" sz="1300" b="1" dirty="0"/>
                        <a:t>Total Interfaces</a:t>
                      </a:r>
                      <a:endParaRPr lang="en-US" sz="1300" b="1" dirty="0">
                        <a:solidFill>
                          <a:srgbClr val="FFFFFF"/>
                        </a:solidFill>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4x GE RJ45, 2x GE SFP</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a:t>2x GE RJ45, 2x GE SFP+</a:t>
                      </a:r>
                      <a:endParaRPr lang="en-US" sz="1300" dirty="0">
                        <a:latin typeface="+mn-lt"/>
                        <a:cs typeface="Arial"/>
                      </a:endParaRPr>
                    </a:p>
                  </a:txBody>
                  <a:tcPr marL="121888" marR="121888" anchor="ctr"/>
                </a:tc>
                <a:extLst>
                  <a:ext uri="{0D108BD9-81ED-4DB2-BD59-A6C34878D82A}">
                    <a16:rowId xmlns:a16="http://schemas.microsoft.com/office/drawing/2014/main" val="10005"/>
                  </a:ext>
                </a:extLst>
              </a:tr>
              <a:tr h="68580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24x 3TB </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a:t>15x 1TB</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r h="685800">
                <a:tc>
                  <a:txBody>
                    <a:bodyPr/>
                    <a:lstStyle/>
                    <a:p>
                      <a:r>
                        <a:rPr lang="en-US" sz="1300" b="1" dirty="0"/>
                        <a:t>RAID support</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 (RAID 0, 1, 5, 6, 10,</a:t>
                      </a:r>
                      <a:r>
                        <a:rPr lang="en-US" sz="1300" baseline="0" dirty="0"/>
                        <a:t> 50, 60)</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 (RAID 0, 1, 5, 6, 10,</a:t>
                      </a:r>
                      <a:r>
                        <a:rPr lang="en-US" sz="1300" baseline="0" dirty="0"/>
                        <a:t> 50, 60)</a:t>
                      </a:r>
                      <a:endParaRPr lang="en-US" sz="1300" dirty="0">
                        <a:latin typeface="+mn-lt"/>
                        <a:cs typeface="Arial"/>
                      </a:endParaRPr>
                    </a:p>
                  </a:txBody>
                  <a:tcPr marL="121888" marR="121888"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13649071"/>
      </p:ext>
    </p:extLst>
  </p:cSld>
  <p:clrMapOvr>
    <a:masterClrMapping/>
  </p:clrMapOvr>
  <p:transitio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FortiAnalyzer VM-Series</a:t>
            </a:r>
          </a:p>
        </p:txBody>
      </p:sp>
      <p:graphicFrame>
        <p:nvGraphicFramePr>
          <p:cNvPr id="3" name="Group 51"/>
          <p:cNvGraphicFramePr>
            <a:graphicFrameLocks noGrp="1"/>
          </p:cNvGraphicFramePr>
          <p:nvPr>
            <p:extLst>
              <p:ext uri="{D42A27DB-BD31-4B8C-83A1-F6EECF244321}">
                <p14:modId xmlns:p14="http://schemas.microsoft.com/office/powerpoint/2010/main" val="1619009323"/>
              </p:ext>
            </p:extLst>
          </p:nvPr>
        </p:nvGraphicFramePr>
        <p:xfrm>
          <a:off x="335915" y="1440000"/>
          <a:ext cx="11516994" cy="2158726"/>
        </p:xfrm>
        <a:graphic>
          <a:graphicData uri="http://schemas.openxmlformats.org/drawingml/2006/table">
            <a:tbl>
              <a:tblPr firstRow="1" bandRow="1">
                <a:tableStyleId>{5202B0CA-FC54-4496-8BCA-5EF66A818D29}</a:tableStyleId>
              </a:tblPr>
              <a:tblGrid>
                <a:gridCol w="1575832">
                  <a:extLst>
                    <a:ext uri="{9D8B030D-6E8A-4147-A177-3AD203B41FA5}">
                      <a16:colId xmlns:a16="http://schemas.microsoft.com/office/drawing/2014/main" val="20000"/>
                    </a:ext>
                  </a:extLst>
                </a:gridCol>
                <a:gridCol w="1420166">
                  <a:extLst>
                    <a:ext uri="{9D8B030D-6E8A-4147-A177-3AD203B41FA5}">
                      <a16:colId xmlns:a16="http://schemas.microsoft.com/office/drawing/2014/main" val="20001"/>
                    </a:ext>
                  </a:extLst>
                </a:gridCol>
                <a:gridCol w="1420166">
                  <a:extLst>
                    <a:ext uri="{9D8B030D-6E8A-4147-A177-3AD203B41FA5}">
                      <a16:colId xmlns:a16="http://schemas.microsoft.com/office/drawing/2014/main" val="20002"/>
                    </a:ext>
                  </a:extLst>
                </a:gridCol>
                <a:gridCol w="1420166">
                  <a:extLst>
                    <a:ext uri="{9D8B030D-6E8A-4147-A177-3AD203B41FA5}">
                      <a16:colId xmlns:a16="http://schemas.microsoft.com/office/drawing/2014/main" val="20003"/>
                    </a:ext>
                  </a:extLst>
                </a:gridCol>
                <a:gridCol w="1420166">
                  <a:extLst>
                    <a:ext uri="{9D8B030D-6E8A-4147-A177-3AD203B41FA5}">
                      <a16:colId xmlns:a16="http://schemas.microsoft.com/office/drawing/2014/main" val="20004"/>
                    </a:ext>
                  </a:extLst>
                </a:gridCol>
                <a:gridCol w="1420166">
                  <a:extLst>
                    <a:ext uri="{9D8B030D-6E8A-4147-A177-3AD203B41FA5}">
                      <a16:colId xmlns:a16="http://schemas.microsoft.com/office/drawing/2014/main" val="20005"/>
                    </a:ext>
                  </a:extLst>
                </a:gridCol>
                <a:gridCol w="1420166">
                  <a:extLst>
                    <a:ext uri="{9D8B030D-6E8A-4147-A177-3AD203B41FA5}">
                      <a16:colId xmlns:a16="http://schemas.microsoft.com/office/drawing/2014/main" val="20006"/>
                    </a:ext>
                  </a:extLst>
                </a:gridCol>
                <a:gridCol w="1420166">
                  <a:extLst>
                    <a:ext uri="{9D8B030D-6E8A-4147-A177-3AD203B41FA5}">
                      <a16:colId xmlns:a16="http://schemas.microsoft.com/office/drawing/2014/main" val="20007"/>
                    </a:ext>
                  </a:extLst>
                </a:gridCol>
              </a:tblGrid>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FAZ-VM-BASE</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FAZ-VM-GB1</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FAZ-VM-GB5</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FAZ-VM-GB25</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FAZ-VM-GB100</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FAZ-VM-GB500</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FAZ-VM-GB2000</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GB/Day</a:t>
                      </a:r>
                      <a:endParaRPr lang="en-US" sz="1300" b="1" dirty="0">
                        <a:solidFill>
                          <a:srgbClr val="FFFFFF"/>
                        </a:solidFill>
                        <a:latin typeface="Arial"/>
                        <a:cs typeface="Arial"/>
                      </a:endParaRPr>
                    </a:p>
                  </a:txBody>
                  <a:tcPr marL="121888" marR="121888" anchor="ctr"/>
                </a:tc>
                <a:tc>
                  <a:txBody>
                    <a:bodyPr/>
                    <a:lstStyle/>
                    <a:p>
                      <a:pPr algn="ctr"/>
                      <a:r>
                        <a:rPr lang="en-US" sz="1300" dirty="0"/>
                        <a:t>1</a:t>
                      </a:r>
                      <a:endParaRPr lang="en-US" sz="1300" dirty="0">
                        <a:latin typeface="Arial"/>
                        <a:cs typeface="Arial"/>
                      </a:endParaRPr>
                    </a:p>
                  </a:txBody>
                  <a:tcPr marL="121888" marR="121888" anchor="ctr"/>
                </a:tc>
                <a:tc>
                  <a:txBody>
                    <a:bodyPr/>
                    <a:lstStyle/>
                    <a:p>
                      <a:pPr algn="ctr"/>
                      <a:r>
                        <a:rPr lang="en-US" sz="1300" dirty="0"/>
                        <a:t>+1</a:t>
                      </a:r>
                      <a:endParaRPr lang="en-US" sz="1300" dirty="0">
                        <a:latin typeface="Arial"/>
                        <a:cs typeface="Arial"/>
                      </a:endParaRPr>
                    </a:p>
                  </a:txBody>
                  <a:tcPr marL="121888" marR="121888" anchor="ctr"/>
                </a:tc>
                <a:tc>
                  <a:txBody>
                    <a:bodyPr/>
                    <a:lstStyle/>
                    <a:p>
                      <a:pPr algn="ctr"/>
                      <a:r>
                        <a:rPr lang="en-US" sz="1300" dirty="0"/>
                        <a:t>+5</a:t>
                      </a:r>
                      <a:endParaRPr lang="en-US" sz="1300" dirty="0">
                        <a:latin typeface="Arial"/>
                        <a:cs typeface="Arial"/>
                      </a:endParaRPr>
                    </a:p>
                  </a:txBody>
                  <a:tcPr marL="121888" marR="121888" anchor="ctr"/>
                </a:tc>
                <a:tc>
                  <a:txBody>
                    <a:bodyPr/>
                    <a:lstStyle/>
                    <a:p>
                      <a:pPr algn="ctr"/>
                      <a:r>
                        <a:rPr lang="en-US" sz="1300" dirty="0"/>
                        <a:t>+25</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+500</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+2,000</a:t>
                      </a:r>
                      <a:endParaRPr lang="en-US" sz="1300" dirty="0">
                        <a:latin typeface="+mn-lt"/>
                        <a:cs typeface="Arial"/>
                      </a:endParaRPr>
                    </a:p>
                  </a:txBody>
                  <a:tcPr marL="121888" marR="121888" anchor="ctr"/>
                </a:tc>
                <a:extLst>
                  <a:ext uri="{0D108BD9-81ED-4DB2-BD59-A6C34878D82A}">
                    <a16:rowId xmlns:a16="http://schemas.microsoft.com/office/drawing/2014/main" val="10001"/>
                  </a:ext>
                </a:extLst>
              </a:tr>
              <a:tr h="497840">
                <a:tc>
                  <a:txBody>
                    <a:bodyPr/>
                    <a:lstStyle/>
                    <a:p>
                      <a:r>
                        <a:rPr lang="en-US" sz="1300" b="1" dirty="0"/>
                        <a:t>Max.</a:t>
                      </a:r>
                      <a:r>
                        <a:rPr lang="en-US" sz="1300" b="1" baseline="0" dirty="0"/>
                        <a:t> Devices/ADOMs</a:t>
                      </a:r>
                      <a:endParaRPr lang="en-US" sz="1300" b="1" dirty="0">
                        <a:solidFill>
                          <a:srgbClr val="FFFFFF"/>
                        </a:solidFill>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10,000</a:t>
                      </a:r>
                      <a:endParaRPr lang="en-US" sz="1300" dirty="0">
                        <a:latin typeface="+mn-lt"/>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10,000</a:t>
                      </a:r>
                      <a:endParaRPr lang="en-US" sz="1300" dirty="0">
                        <a:latin typeface="+mn-lt"/>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200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+500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+3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+24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+48 TB</a:t>
                      </a:r>
                      <a:endParaRPr lang="en-US" sz="1300" baseline="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+100 TB</a:t>
                      </a:r>
                      <a:endParaRPr lang="en-US" sz="1300" baseline="0" dirty="0">
                        <a:latin typeface="+mn-lt"/>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RAID</a:t>
                      </a:r>
                      <a:r>
                        <a:rPr lang="en-US" sz="1300" b="1" baseline="0" dirty="0"/>
                        <a:t> Support</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10405821"/>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FortiManager</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1100" y="2209014"/>
            <a:ext cx="586647" cy="586800"/>
          </a:xfrm>
          <a:prstGeom prst="rect">
            <a:avLst/>
          </a:prstGeom>
        </p:spPr>
      </p:pic>
    </p:spTree>
    <p:extLst>
      <p:ext uri="{BB962C8B-B14F-4D97-AF65-F5344CB8AC3E}">
        <p14:creationId xmlns:p14="http://schemas.microsoft.com/office/powerpoint/2010/main" val="4157261191"/>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FortiManager</a:t>
            </a:r>
          </a:p>
        </p:txBody>
      </p:sp>
      <p:graphicFrame>
        <p:nvGraphicFramePr>
          <p:cNvPr id="5" name="Content Placeholder 4"/>
          <p:cNvGraphicFramePr>
            <a:graphicFrameLocks/>
          </p:cNvGraphicFramePr>
          <p:nvPr>
            <p:extLst>
              <p:ext uri="{D42A27DB-BD31-4B8C-83A1-F6EECF244321}">
                <p14:modId xmlns:p14="http://schemas.microsoft.com/office/powerpoint/2010/main" val="3382157140"/>
              </p:ext>
            </p:extLst>
          </p:nvPr>
        </p:nvGraphicFramePr>
        <p:xfrm>
          <a:off x="605880" y="2581565"/>
          <a:ext cx="5524176" cy="2885640"/>
        </p:xfrm>
        <a:graphic>
          <a:graphicData uri="http://schemas.openxmlformats.org/drawingml/2006/table">
            <a:tbl>
              <a:tblPr bandRow="1">
                <a:tableStyleId>{073A0DAA-6AF3-43AB-8588-CEC1D06C72B9}</a:tableStyleId>
              </a:tblPr>
              <a:tblGrid>
                <a:gridCol w="5524176">
                  <a:extLst>
                    <a:ext uri="{9D8B030D-6E8A-4147-A177-3AD203B41FA5}">
                      <a16:colId xmlns:a16="http://schemas.microsoft.com/office/drawing/2014/main" val="20000"/>
                    </a:ext>
                  </a:extLst>
                </a:gridCol>
              </a:tblGrid>
              <a:tr h="95172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500" b="1" u="none" strike="noStrike" kern="1200" cap="none" spc="0" normalizeH="0" baseline="0" noProof="0" dirty="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Enables the primary ‘admin’ to create Virtual Management Domains containing devices for other administrators to monitor and manage</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1149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Create device configuration templates to quickly configure a new Fortinet appliance</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JSON-based API allows MSSPs to offer administrative web portals to customers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7" name="Picture 7" descr="C:\Users\dfrey\Documents\PMM\Snapshots\FMG\400B\FMG-400B 4.2 System Settings-Dashboard.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17059" y="4019035"/>
            <a:ext cx="2543469"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C:\Users\dfrey\Documents\PMM\Snapshots\FMG\400B\FMG-400B 4.2 Device Manager-Web Portal.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082353" y="4378056"/>
            <a:ext cx="2197989"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C:\Users\dfrey\Documents\PMM\Snapshots\FMG\400B\FMG-400B 4.2 Device Manager-Fortigate (EMS).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79476" y="4873531"/>
            <a:ext cx="2716902" cy="11858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92282" y="5943260"/>
            <a:ext cx="2386036" cy="307776"/>
          </a:xfrm>
          <a:prstGeom prst="rect">
            <a:avLst/>
          </a:prstGeom>
          <a:noFill/>
        </p:spPr>
        <p:txBody>
          <a:bodyPr wrap="none" lIns="121893" tIns="60947" rIns="121893" bIns="60947" rtlCol="0">
            <a:spAutoFit/>
          </a:bodyPr>
          <a:lstStyle/>
          <a:p>
            <a:r>
              <a:rPr lang="en-US" sz="1200" i="1" dirty="0">
                <a:solidFill>
                  <a:srgbClr val="404040"/>
                </a:solidFill>
                <a:latin typeface="Helvetica 55 Roman"/>
                <a:cs typeface="Helvetica 55 Roman"/>
              </a:rPr>
              <a:t>* Capabilities varied by Models</a:t>
            </a:r>
          </a:p>
        </p:txBody>
      </p:sp>
      <p:graphicFrame>
        <p:nvGraphicFramePr>
          <p:cNvPr id="11" name="Content Placeholder 4"/>
          <p:cNvGraphicFramePr>
            <a:graphicFrameLocks/>
          </p:cNvGraphicFramePr>
          <p:nvPr>
            <p:extLst>
              <p:ext uri="{D42A27DB-BD31-4B8C-83A1-F6EECF244321}">
                <p14:modId xmlns:p14="http://schemas.microsoft.com/office/powerpoint/2010/main" val="155469255"/>
              </p:ext>
            </p:extLst>
          </p:nvPr>
        </p:nvGraphicFramePr>
        <p:xfrm>
          <a:off x="6343892" y="2581565"/>
          <a:ext cx="5292516" cy="1317480"/>
        </p:xfrm>
        <a:graphic>
          <a:graphicData uri="http://schemas.openxmlformats.org/drawingml/2006/table">
            <a:tbl>
              <a:tblPr bandRow="1">
                <a:tableStyleId>{073A0DAA-6AF3-43AB-8588-CEC1D06C72B9}</a:tableStyleId>
              </a:tblPr>
              <a:tblGrid>
                <a:gridCol w="5292516">
                  <a:extLst>
                    <a:ext uri="{9D8B030D-6E8A-4147-A177-3AD203B41FA5}">
                      <a16:colId xmlns:a16="http://schemas.microsoft.com/office/drawing/2014/main" val="20000"/>
                    </a:ext>
                  </a:extLst>
                </a:gridCol>
              </a:tblGrid>
              <a:tr h="13174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500" b="1" u="none" strike="noStrike" kern="1200" cap="none" spc="0" normalizeH="0" baseline="0" noProof="0" dirty="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a:ln>
                            <a:noFill/>
                          </a:ln>
                          <a:effectLst/>
                          <a:uLnTx/>
                          <a:uFillTx/>
                        </a:rPr>
                        <a:t>Run a local copy of AV, IPS, URL, A/S signature databases.*</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pSp>
        <p:nvGrpSpPr>
          <p:cNvPr id="12" name="Group 11"/>
          <p:cNvGrpSpPr/>
          <p:nvPr/>
        </p:nvGrpSpPr>
        <p:grpSpPr>
          <a:xfrm>
            <a:off x="597515" y="1200000"/>
            <a:ext cx="11038895" cy="846744"/>
            <a:chOff x="448252" y="900000"/>
            <a:chExt cx="8281328" cy="635058"/>
          </a:xfrm>
        </p:grpSpPr>
        <p:sp>
          <p:nvSpPr>
            <p:cNvPr id="13" name="Rectangle 12"/>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Tools that effectively manage any size Fortinet security infrastructure, from a few to thousands of appliances</a:t>
              </a: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617589418"/>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FortiManager Series</a:t>
            </a:r>
          </a:p>
        </p:txBody>
      </p:sp>
      <p:graphicFrame>
        <p:nvGraphicFramePr>
          <p:cNvPr id="3" name="Group 51"/>
          <p:cNvGraphicFramePr>
            <a:graphicFrameLocks noGrp="1"/>
          </p:cNvGraphicFramePr>
          <p:nvPr>
            <p:extLst>
              <p:ext uri="{D42A27DB-BD31-4B8C-83A1-F6EECF244321}">
                <p14:modId xmlns:p14="http://schemas.microsoft.com/office/powerpoint/2010/main" val="3348643487"/>
              </p:ext>
            </p:extLst>
          </p:nvPr>
        </p:nvGraphicFramePr>
        <p:xfrm>
          <a:off x="335911" y="1440000"/>
          <a:ext cx="11516996" cy="1776865"/>
        </p:xfrm>
        <a:graphic>
          <a:graphicData uri="http://schemas.openxmlformats.org/drawingml/2006/table">
            <a:tbl>
              <a:tblPr firstRow="1" bandRow="1">
                <a:tableStyleId>{5202B0CA-FC54-4496-8BCA-5EF66A818D29}</a:tableStyleId>
              </a:tblPr>
              <a:tblGrid>
                <a:gridCol w="2170760">
                  <a:extLst>
                    <a:ext uri="{9D8B030D-6E8A-4147-A177-3AD203B41FA5}">
                      <a16:colId xmlns:a16="http://schemas.microsoft.com/office/drawing/2014/main" val="20000"/>
                    </a:ext>
                  </a:extLst>
                </a:gridCol>
                <a:gridCol w="2336559">
                  <a:extLst>
                    <a:ext uri="{9D8B030D-6E8A-4147-A177-3AD203B41FA5}">
                      <a16:colId xmlns:a16="http://schemas.microsoft.com/office/drawing/2014/main" val="20001"/>
                    </a:ext>
                  </a:extLst>
                </a:gridCol>
                <a:gridCol w="2336559">
                  <a:extLst>
                    <a:ext uri="{9D8B030D-6E8A-4147-A177-3AD203B41FA5}">
                      <a16:colId xmlns:a16="http://schemas.microsoft.com/office/drawing/2014/main" val="20002"/>
                    </a:ext>
                  </a:extLst>
                </a:gridCol>
                <a:gridCol w="2336559">
                  <a:extLst>
                    <a:ext uri="{9D8B030D-6E8A-4147-A177-3AD203B41FA5}">
                      <a16:colId xmlns:a16="http://schemas.microsoft.com/office/drawing/2014/main" val="20003"/>
                    </a:ext>
                  </a:extLst>
                </a:gridCol>
                <a:gridCol w="2336559">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FMG-200D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FMG-300D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FMG-300E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FMG-400E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Max. Devices</a:t>
                      </a:r>
                      <a:endParaRPr lang="en-US" sz="1300" b="1" dirty="0">
                        <a:solidFill>
                          <a:srgbClr val="FFFFFF"/>
                        </a:solidFill>
                        <a:latin typeface="Arial"/>
                        <a:cs typeface="Arial"/>
                      </a:endParaRPr>
                    </a:p>
                  </a:txBody>
                  <a:tcPr marL="121888" marR="121888" anchor="ctr"/>
                </a:tc>
                <a:tc>
                  <a:txBody>
                    <a:bodyPr/>
                    <a:lstStyle/>
                    <a:p>
                      <a:pPr algn="ctr"/>
                      <a:r>
                        <a:rPr lang="en-US" sz="1300" dirty="0"/>
                        <a:t>30</a:t>
                      </a:r>
                      <a:endParaRPr lang="en-US" sz="1300" dirty="0">
                        <a:latin typeface="Arial"/>
                        <a:cs typeface="Arial"/>
                      </a:endParaRPr>
                    </a:p>
                  </a:txBody>
                  <a:tcPr marL="121888" marR="121888" anchor="ctr"/>
                </a:tc>
                <a:tc>
                  <a:txBody>
                    <a:bodyPr/>
                    <a:lstStyle/>
                    <a:p>
                      <a:pPr algn="ctr"/>
                      <a:r>
                        <a:rPr lang="en-US" sz="1300" dirty="0"/>
                        <a:t>300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300</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329339">
                <a:tc>
                  <a:txBody>
                    <a:bodyPr/>
                    <a:lstStyle/>
                    <a:p>
                      <a:r>
                        <a:rPr lang="en-US" sz="1300" b="1" dirty="0"/>
                        <a:t>Max.</a:t>
                      </a:r>
                      <a:r>
                        <a:rPr lang="en-US" sz="1300" b="1" baseline="0" dirty="0"/>
                        <a:t> ADOMs</a:t>
                      </a:r>
                      <a:endParaRPr lang="en-US" sz="1300" b="1" dirty="0">
                        <a:solidFill>
                          <a:srgbClr val="FFFFFF"/>
                        </a:solidFill>
                        <a:latin typeface="Arial"/>
                        <a:cs typeface="Arial"/>
                      </a:endParaRPr>
                    </a:p>
                  </a:txBody>
                  <a:tcPr marL="121888" marR="121888" anchor="ctr"/>
                </a:tc>
                <a:tc>
                  <a:txBody>
                    <a:bodyPr/>
                    <a:lstStyle/>
                    <a:p>
                      <a:pPr algn="ctr"/>
                      <a:r>
                        <a:rPr lang="en-US" sz="1300" dirty="0"/>
                        <a:t>30</a:t>
                      </a:r>
                      <a:endParaRPr lang="en-US" sz="1300" dirty="0">
                        <a:latin typeface="Arial"/>
                        <a:cs typeface="Arial"/>
                      </a:endParaRPr>
                    </a:p>
                  </a:txBody>
                  <a:tcPr marL="121888" marR="121888" anchor="ctr"/>
                </a:tc>
                <a:tc>
                  <a:txBody>
                    <a:bodyPr/>
                    <a:lstStyle/>
                    <a:p>
                      <a:pPr algn="ctr"/>
                      <a:r>
                        <a:rPr lang="en-US" sz="1300" dirty="0"/>
                        <a:t>300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300</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487680">
                <a:tc>
                  <a:txBody>
                    <a:bodyPr/>
                    <a:lstStyle/>
                    <a:p>
                      <a:r>
                        <a:rPr lang="en-US" sz="1300" b="1" dirty="0"/>
                        <a:t>Interfaces</a:t>
                      </a:r>
                      <a:endParaRPr lang="en-US" sz="1300" b="1" dirty="0">
                        <a:solidFill>
                          <a:srgbClr val="FFFFFF"/>
                        </a:solidFill>
                        <a:latin typeface="Arial"/>
                        <a:cs typeface="Arial"/>
                      </a:endParaRPr>
                    </a:p>
                  </a:txBody>
                  <a:tcPr marL="121888" marR="121888" anchor="ctr"/>
                </a:tc>
                <a:tc>
                  <a:txBody>
                    <a:bodyPr/>
                    <a:lstStyle/>
                    <a:p>
                      <a:pPr algn="ctr"/>
                      <a:r>
                        <a:rPr lang="en-US" sz="1300" dirty="0"/>
                        <a:t>4x GE RJ45</a:t>
                      </a:r>
                      <a:endParaRPr lang="en-US" sz="1300" dirty="0">
                        <a:latin typeface="Arial"/>
                        <a:cs typeface="Arial"/>
                      </a:endParaRPr>
                    </a:p>
                  </a:txBody>
                  <a:tcPr marL="121888" marR="121888" anchor="ctr"/>
                </a:tc>
                <a:tc>
                  <a:txBody>
                    <a:bodyPr/>
                    <a:lstStyle/>
                    <a:p>
                      <a:pPr algn="ctr"/>
                      <a:r>
                        <a:rPr lang="en-US" sz="1300" dirty="0"/>
                        <a:t>4x GE RJ45</a:t>
                      </a:r>
                      <a:endParaRPr lang="en-US" sz="1300" dirty="0">
                        <a:latin typeface="Arial"/>
                        <a:cs typeface="Arial"/>
                      </a:endParaRPr>
                    </a:p>
                  </a:txBody>
                  <a:tcPr marL="121888" marR="121888" anchor="ctr"/>
                </a:tc>
                <a:tc>
                  <a:txBody>
                    <a:bodyPr/>
                    <a:lstStyle/>
                    <a:p>
                      <a:pPr algn="ctr"/>
                      <a:r>
                        <a:rPr lang="en-US" sz="1300" dirty="0"/>
                        <a:t>4x GE RJ45</a:t>
                      </a:r>
                      <a:endParaRPr lang="en-US" sz="1300" dirty="0">
                        <a:latin typeface="Arial"/>
                        <a:cs typeface="Arial"/>
                      </a:endParaRPr>
                    </a:p>
                  </a:txBody>
                  <a:tcPr marL="121888" marR="121888" anchor="ctr"/>
                </a:tc>
                <a:tc>
                  <a:txBody>
                    <a:bodyPr/>
                    <a:lstStyle/>
                    <a:p>
                      <a:pPr algn="ctr"/>
                      <a:r>
                        <a:rPr lang="en-US" sz="1300" dirty="0"/>
                        <a:t>2x GE RJ45</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1x 1TB</a:t>
                      </a:r>
                      <a:endParaRPr lang="en-US" sz="1300" baseline="0" dirty="0">
                        <a:latin typeface="Arial"/>
                        <a:cs typeface="Arial"/>
                      </a:endParaRPr>
                    </a:p>
                  </a:txBody>
                  <a:tcPr marL="121888" marR="121888" anchor="ctr"/>
                </a:tc>
                <a:tc>
                  <a:txBody>
                    <a:bodyPr/>
                    <a:lstStyle/>
                    <a:p>
                      <a:pPr algn="ctr"/>
                      <a:r>
                        <a:rPr lang="en-US" sz="1300" dirty="0"/>
                        <a:t>2x 2</a:t>
                      </a:r>
                      <a:r>
                        <a:rPr lang="en-US" sz="1300" baseline="0" dirty="0"/>
                        <a:t>TB</a:t>
                      </a:r>
                      <a:endParaRPr lang="en-US" sz="1300" baseline="0" dirty="0">
                        <a:latin typeface="Arial"/>
                        <a:cs typeface="Arial"/>
                      </a:endParaRPr>
                    </a:p>
                  </a:txBody>
                  <a:tcPr marL="121888" marR="121888" anchor="ctr"/>
                </a:tc>
                <a:tc>
                  <a:txBody>
                    <a:bodyPr/>
                    <a:lstStyle/>
                    <a:p>
                      <a:pPr algn="ctr"/>
                      <a:r>
                        <a:rPr lang="en-US" sz="1300" dirty="0"/>
                        <a:t>4x 3</a:t>
                      </a:r>
                      <a:r>
                        <a:rPr lang="en-US" sz="1300" baseline="0" dirty="0"/>
                        <a:t>TB</a:t>
                      </a:r>
                      <a:endParaRPr lang="en-US" sz="1300" baseline="0" dirty="0">
                        <a:latin typeface="Arial"/>
                        <a:cs typeface="Arial"/>
                      </a:endParaRPr>
                    </a:p>
                  </a:txBody>
                  <a:tcPr marL="121888" marR="121888" anchor="ctr"/>
                </a:tc>
                <a:tc>
                  <a:txBody>
                    <a:bodyPr/>
                    <a:lstStyle/>
                    <a:p>
                      <a:pPr algn="ctr"/>
                      <a:r>
                        <a:rPr lang="en-US" sz="1300" dirty="0"/>
                        <a:t>8x 3</a:t>
                      </a:r>
                      <a:r>
                        <a:rPr lang="en-US" sz="1300" baseline="0" dirty="0"/>
                        <a:t>TB</a:t>
                      </a:r>
                      <a:endParaRPr lang="en-US" sz="1300" baseline="0" dirty="0">
                        <a:latin typeface="Arial"/>
                        <a:cs typeface="Arial"/>
                      </a:endParaRPr>
                    </a:p>
                  </a:txBody>
                  <a:tcPr marL="121888" marR="121888" anchor="ctr"/>
                </a:tc>
                <a:extLst>
                  <a:ext uri="{0D108BD9-81ED-4DB2-BD59-A6C34878D82A}">
                    <a16:rowId xmlns:a16="http://schemas.microsoft.com/office/drawing/2014/main" val="10004"/>
                  </a:ext>
                </a:extLst>
              </a:tr>
            </a:tbl>
          </a:graphicData>
        </a:graphic>
      </p:graphicFrame>
      <p:graphicFrame>
        <p:nvGraphicFramePr>
          <p:cNvPr id="4" name="Group 51"/>
          <p:cNvGraphicFramePr>
            <a:graphicFrameLocks noGrp="1"/>
          </p:cNvGraphicFramePr>
          <p:nvPr>
            <p:extLst>
              <p:ext uri="{D42A27DB-BD31-4B8C-83A1-F6EECF244321}">
                <p14:modId xmlns:p14="http://schemas.microsoft.com/office/powerpoint/2010/main" val="280446434"/>
              </p:ext>
            </p:extLst>
          </p:nvPr>
        </p:nvGraphicFramePr>
        <p:xfrm>
          <a:off x="335917" y="3753208"/>
          <a:ext cx="11516997" cy="1776865"/>
        </p:xfrm>
        <a:graphic>
          <a:graphicData uri="http://schemas.openxmlformats.org/drawingml/2006/table">
            <a:tbl>
              <a:tblPr firstRow="1" bandRow="1">
                <a:tableStyleId>{5202B0CA-FC54-4496-8BCA-5EF66A818D29}</a:tableStyleId>
              </a:tblPr>
              <a:tblGrid>
                <a:gridCol w="2175709">
                  <a:extLst>
                    <a:ext uri="{9D8B030D-6E8A-4147-A177-3AD203B41FA5}">
                      <a16:colId xmlns:a16="http://schemas.microsoft.com/office/drawing/2014/main" val="20000"/>
                    </a:ext>
                  </a:extLst>
                </a:gridCol>
                <a:gridCol w="2335322">
                  <a:extLst>
                    <a:ext uri="{9D8B030D-6E8A-4147-A177-3AD203B41FA5}">
                      <a16:colId xmlns:a16="http://schemas.microsoft.com/office/drawing/2014/main" val="20001"/>
                    </a:ext>
                  </a:extLst>
                </a:gridCol>
                <a:gridCol w="2335322">
                  <a:extLst>
                    <a:ext uri="{9D8B030D-6E8A-4147-A177-3AD203B41FA5}">
                      <a16:colId xmlns:a16="http://schemas.microsoft.com/office/drawing/2014/main" val="20002"/>
                    </a:ext>
                  </a:extLst>
                </a:gridCol>
                <a:gridCol w="2335322">
                  <a:extLst>
                    <a:ext uri="{9D8B030D-6E8A-4147-A177-3AD203B41FA5}">
                      <a16:colId xmlns:a16="http://schemas.microsoft.com/office/drawing/2014/main" val="20003"/>
                    </a:ext>
                  </a:extLst>
                </a:gridCol>
                <a:gridCol w="2335322">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FMG-1000D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FMG-2000E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FMG-3000F</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FMG-3900E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Max. Devices</a:t>
                      </a:r>
                      <a:endParaRPr lang="en-US" sz="1300" b="1" dirty="0">
                        <a:solidFill>
                          <a:srgbClr val="FFFFFF"/>
                        </a:solidFill>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algn="ctr"/>
                      <a:r>
                        <a:rPr lang="en-US" sz="1300" dirty="0"/>
                        <a:t>1,200</a:t>
                      </a:r>
                      <a:endParaRPr lang="en-US" sz="1300" dirty="0">
                        <a:latin typeface="Arial"/>
                        <a:cs typeface="Arial"/>
                      </a:endParaRPr>
                    </a:p>
                  </a:txBody>
                  <a:tcPr marL="121888" marR="121888" anchor="ctr"/>
                </a:tc>
                <a:tc>
                  <a:txBody>
                    <a:bodyPr/>
                    <a:lstStyle/>
                    <a:p>
                      <a:pPr algn="ctr"/>
                      <a:r>
                        <a:rPr lang="en-US" sz="1300" dirty="0"/>
                        <a:t>4,000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329339">
                <a:tc>
                  <a:txBody>
                    <a:bodyPr/>
                    <a:lstStyle/>
                    <a:p>
                      <a:r>
                        <a:rPr lang="en-US" sz="1300" b="1" dirty="0"/>
                        <a:t>Max.</a:t>
                      </a:r>
                      <a:r>
                        <a:rPr lang="en-US" sz="1300" b="1" baseline="0" dirty="0"/>
                        <a:t> ADOMs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a:t>
                      </a:r>
                      <a:endParaRPr lang="en-US" sz="1300" dirty="0">
                        <a:latin typeface="Arial"/>
                        <a:cs typeface="Arial"/>
                      </a:endParaRPr>
                    </a:p>
                  </a:txBody>
                  <a:tcPr marL="121888" marR="121888" anchor="ctr"/>
                </a:tc>
                <a:tc>
                  <a:txBody>
                    <a:bodyPr/>
                    <a:lstStyle/>
                    <a:p>
                      <a:pPr algn="ctr"/>
                      <a:r>
                        <a:rPr lang="en-US" sz="1300" dirty="0"/>
                        <a:t>1,200</a:t>
                      </a:r>
                      <a:endParaRPr lang="en-US" sz="1300" dirty="0">
                        <a:latin typeface="+mn-lt"/>
                        <a:cs typeface="Arial"/>
                      </a:endParaRPr>
                    </a:p>
                  </a:txBody>
                  <a:tcPr marL="121888" marR="121888" anchor="ctr"/>
                </a:tc>
                <a:tc>
                  <a:txBody>
                    <a:bodyPr/>
                    <a:lstStyle/>
                    <a:p>
                      <a:pPr algn="ctr"/>
                      <a:r>
                        <a:rPr lang="en-US" sz="1300" dirty="0"/>
                        <a:t>4,000</a:t>
                      </a:r>
                      <a:endParaRPr lang="en-US" sz="1300" dirty="0">
                        <a:latin typeface="+mn-lt"/>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10,000</a:t>
                      </a:r>
                      <a:endParaRPr lang="en-US" sz="1300" dirty="0">
                        <a:latin typeface="+mn-lt"/>
                        <a:cs typeface="Arial"/>
                      </a:endParaRPr>
                    </a:p>
                  </a:txBody>
                  <a:tcPr marL="121888" marR="121888" anchor="ctr"/>
                </a:tc>
                <a:extLst>
                  <a:ext uri="{0D108BD9-81ED-4DB2-BD59-A6C34878D82A}">
                    <a16:rowId xmlns:a16="http://schemas.microsoft.com/office/drawing/2014/main" val="10002"/>
                  </a:ext>
                </a:extLst>
              </a:tr>
              <a:tr h="487680">
                <a:tc>
                  <a:txBody>
                    <a:bodyPr/>
                    <a:lstStyle/>
                    <a:p>
                      <a:r>
                        <a:rPr lang="en-US" sz="1300" b="1" dirty="0"/>
                        <a:t>Interfaces</a:t>
                      </a:r>
                      <a:endParaRPr lang="en-US" sz="1300" b="1" dirty="0">
                        <a:solidFill>
                          <a:srgbClr val="FFFFFF"/>
                        </a:solidFill>
                        <a:latin typeface="Arial"/>
                        <a:cs typeface="Arial"/>
                      </a:endParaRPr>
                    </a:p>
                  </a:txBody>
                  <a:tcPr marL="121888" marR="121888" anchor="ctr"/>
                </a:tc>
                <a:tc>
                  <a:txBody>
                    <a:bodyPr/>
                    <a:lstStyle/>
                    <a:p>
                      <a:pPr algn="ctr"/>
                      <a:r>
                        <a:rPr lang="en-US" sz="1300" dirty="0"/>
                        <a:t>6x GE RJ45</a:t>
                      </a:r>
                      <a:r>
                        <a:rPr lang="en-US" sz="1300" baseline="0" dirty="0"/>
                        <a:t>, 2x SFP</a:t>
                      </a:r>
                      <a:endParaRPr lang="en-US" sz="1300" dirty="0">
                        <a:latin typeface="Arial"/>
                        <a:cs typeface="Arial"/>
                      </a:endParaRPr>
                    </a:p>
                  </a:txBody>
                  <a:tcPr marL="121888" marR="121888" anchor="ctr"/>
                </a:tc>
                <a:tc>
                  <a:txBody>
                    <a:bodyPr/>
                    <a:lstStyle/>
                    <a:p>
                      <a:pPr algn="ctr"/>
                      <a:r>
                        <a:rPr lang="en-US" sz="1300" dirty="0"/>
                        <a:t>4x GE RJ45</a:t>
                      </a:r>
                      <a:r>
                        <a:rPr lang="en-US" sz="1300" baseline="0" dirty="0"/>
                        <a:t>, 2x SFP+</a:t>
                      </a:r>
                      <a:endParaRPr lang="en-US" sz="1300" dirty="0">
                        <a:latin typeface="+mn-lt"/>
                        <a:cs typeface="Arial"/>
                      </a:endParaRPr>
                    </a:p>
                  </a:txBody>
                  <a:tcPr marL="121888" marR="121888" anchor="ctr"/>
                </a:tc>
                <a:tc>
                  <a:txBody>
                    <a:bodyPr/>
                    <a:lstStyle/>
                    <a:p>
                      <a:pPr algn="ctr"/>
                      <a:r>
                        <a:rPr lang="en-US" sz="1300" dirty="0"/>
                        <a:t>4x GE RJ45</a:t>
                      </a:r>
                      <a:r>
                        <a:rPr lang="en-US" sz="1300" baseline="0" dirty="0"/>
                        <a:t>, 2x SFP+</a:t>
                      </a:r>
                      <a:endParaRPr lang="en-US" sz="1300" dirty="0">
                        <a:latin typeface="+mn-lt"/>
                        <a:cs typeface="Arial"/>
                      </a:endParaRPr>
                    </a:p>
                  </a:txBody>
                  <a:tcPr marL="121888" marR="121888" anchor="ctr"/>
                </a:tc>
                <a:tc>
                  <a:txBody>
                    <a:bodyPr/>
                    <a:lstStyle/>
                    <a:p>
                      <a:pPr algn="ctr"/>
                      <a:r>
                        <a:rPr lang="fr-FR" sz="1300" dirty="0"/>
                        <a:t>2x GE, 2x GE SFP+</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algn="ctr"/>
                      <a:r>
                        <a:rPr lang="en-US" sz="1300" dirty="0"/>
                        <a:t>4x 2TB</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12x 3TB</a:t>
                      </a:r>
                      <a:endParaRPr lang="en-US" sz="1300" baseline="0" dirty="0">
                        <a:latin typeface="Arial"/>
                        <a:cs typeface="Arial"/>
                      </a:endParaRPr>
                    </a:p>
                  </a:txBody>
                  <a:tcPr marL="121888" marR="121888" anchor="ctr"/>
                </a:tc>
                <a:tc>
                  <a:txBody>
                    <a:bodyPr/>
                    <a:lstStyle/>
                    <a:p>
                      <a:pPr algn="ctr"/>
                      <a:r>
                        <a:rPr lang="en-US" sz="1300" dirty="0"/>
                        <a:t>16x 3</a:t>
                      </a:r>
                      <a:r>
                        <a:rPr lang="en-US" sz="1300" baseline="0" dirty="0"/>
                        <a:t>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15x 1TB</a:t>
                      </a:r>
                      <a:endParaRPr lang="en-US" sz="1300" dirty="0">
                        <a:latin typeface="Arial"/>
                        <a:cs typeface="Arial"/>
                      </a:endParaRPr>
                    </a:p>
                  </a:txBody>
                  <a:tcPr marL="121888" marR="121888"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55275200"/>
      </p:ext>
    </p:extLst>
  </p:cSld>
  <p:clrMapOvr>
    <a:masterClrMapping/>
  </p:clrMapOvr>
  <p:transitio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FortiManager-VM Series</a:t>
            </a:r>
          </a:p>
        </p:txBody>
      </p:sp>
      <p:graphicFrame>
        <p:nvGraphicFramePr>
          <p:cNvPr id="3" name="Group 51"/>
          <p:cNvGraphicFramePr>
            <a:graphicFrameLocks noGrp="1"/>
          </p:cNvGraphicFramePr>
          <p:nvPr>
            <p:extLst>
              <p:ext uri="{D42A27DB-BD31-4B8C-83A1-F6EECF244321}">
                <p14:modId xmlns:p14="http://schemas.microsoft.com/office/powerpoint/2010/main" val="1775295825"/>
              </p:ext>
            </p:extLst>
          </p:nvPr>
        </p:nvGraphicFramePr>
        <p:xfrm>
          <a:off x="335917" y="1440000"/>
          <a:ext cx="11516998" cy="3503478"/>
        </p:xfrm>
        <a:graphic>
          <a:graphicData uri="http://schemas.openxmlformats.org/drawingml/2006/table">
            <a:tbl>
              <a:tblPr firstRow="1" bandRow="1">
                <a:tableStyleId>{5202B0CA-FC54-4496-8BCA-5EF66A818D29}</a:tableStyleId>
              </a:tblPr>
              <a:tblGrid>
                <a:gridCol w="1946284">
                  <a:extLst>
                    <a:ext uri="{9D8B030D-6E8A-4147-A177-3AD203B41FA5}">
                      <a16:colId xmlns:a16="http://schemas.microsoft.com/office/drawing/2014/main" val="20000"/>
                    </a:ext>
                  </a:extLst>
                </a:gridCol>
                <a:gridCol w="1595119">
                  <a:extLst>
                    <a:ext uri="{9D8B030D-6E8A-4147-A177-3AD203B41FA5}">
                      <a16:colId xmlns:a16="http://schemas.microsoft.com/office/drawing/2014/main" val="20001"/>
                    </a:ext>
                  </a:extLst>
                </a:gridCol>
                <a:gridCol w="1595119">
                  <a:extLst>
                    <a:ext uri="{9D8B030D-6E8A-4147-A177-3AD203B41FA5}">
                      <a16:colId xmlns:a16="http://schemas.microsoft.com/office/drawing/2014/main" val="20002"/>
                    </a:ext>
                  </a:extLst>
                </a:gridCol>
                <a:gridCol w="1595119">
                  <a:extLst>
                    <a:ext uri="{9D8B030D-6E8A-4147-A177-3AD203B41FA5}">
                      <a16:colId xmlns:a16="http://schemas.microsoft.com/office/drawing/2014/main" val="20003"/>
                    </a:ext>
                  </a:extLst>
                </a:gridCol>
                <a:gridCol w="1595119">
                  <a:extLst>
                    <a:ext uri="{9D8B030D-6E8A-4147-A177-3AD203B41FA5}">
                      <a16:colId xmlns:a16="http://schemas.microsoft.com/office/drawing/2014/main" val="20004"/>
                    </a:ext>
                  </a:extLst>
                </a:gridCol>
                <a:gridCol w="1595119">
                  <a:extLst>
                    <a:ext uri="{9D8B030D-6E8A-4147-A177-3AD203B41FA5}">
                      <a16:colId xmlns:a16="http://schemas.microsoft.com/office/drawing/2014/main" val="20005"/>
                    </a:ext>
                  </a:extLst>
                </a:gridCol>
                <a:gridCol w="1595119">
                  <a:extLst>
                    <a:ext uri="{9D8B030D-6E8A-4147-A177-3AD203B41FA5}">
                      <a16:colId xmlns:a16="http://schemas.microsoft.com/office/drawing/2014/main" val="20006"/>
                    </a:ext>
                  </a:extLst>
                </a:gridCol>
              </a:tblGrid>
              <a:tr h="329339">
                <a:tc>
                  <a:txBody>
                    <a:bodyPr/>
                    <a:lstStyle/>
                    <a:p>
                      <a:r>
                        <a:rPr lang="en-US" sz="1300" dirty="0"/>
                        <a:t>Max. Devices</a:t>
                      </a:r>
                      <a:endParaRPr lang="en-US" sz="1300" dirty="0">
                        <a:latin typeface="Arial"/>
                        <a:cs typeface="Arial"/>
                      </a:endParaRPr>
                    </a:p>
                  </a:txBody>
                  <a:tcPr marL="121888" marR="121888" anchor="ctr">
                    <a:solidFill>
                      <a:srgbClr val="A12D2D"/>
                    </a:solidFill>
                  </a:tcPr>
                </a:tc>
                <a:tc>
                  <a:txBody>
                    <a:bodyPr/>
                    <a:lstStyle/>
                    <a:p>
                      <a:pPr algn="ctr"/>
                      <a:r>
                        <a:rPr lang="en-US" sz="1300" dirty="0"/>
                        <a:t>10</a:t>
                      </a:r>
                      <a:endParaRPr lang="en-US" sz="1300" dirty="0">
                        <a:latin typeface="Arial"/>
                        <a:cs typeface="Arial"/>
                      </a:endParaRPr>
                    </a:p>
                  </a:txBody>
                  <a:tcPr marL="121888" marR="121888" anchor="ctr">
                    <a:solidFill>
                      <a:srgbClr val="A12D2D"/>
                    </a:solidFill>
                  </a:tcPr>
                </a:tc>
                <a:tc>
                  <a:txBody>
                    <a:bodyPr/>
                    <a:lstStyle/>
                    <a:p>
                      <a:pPr algn="ctr"/>
                      <a:r>
                        <a:rPr lang="en-US" sz="1300" dirty="0"/>
                        <a:t>+10</a:t>
                      </a:r>
                      <a:endParaRPr lang="en-US" sz="1300" dirty="0">
                        <a:latin typeface="Arial"/>
                        <a:cs typeface="Arial"/>
                      </a:endParaRPr>
                    </a:p>
                  </a:txBody>
                  <a:tcPr marL="121888" marR="121888" anchor="ctr">
                    <a:solidFill>
                      <a:srgbClr val="A12D2D"/>
                    </a:solidFill>
                  </a:tcPr>
                </a:tc>
                <a:tc>
                  <a:txBody>
                    <a:bodyPr/>
                    <a:lstStyle/>
                    <a:p>
                      <a:pPr algn="ctr"/>
                      <a:r>
                        <a:rPr lang="en-US" sz="1300" dirty="0"/>
                        <a:t>+100</a:t>
                      </a:r>
                      <a:endParaRPr lang="en-US" sz="1300" dirty="0">
                        <a:latin typeface="Arial"/>
                        <a:cs typeface="Arial"/>
                      </a:endParaRPr>
                    </a:p>
                  </a:txBody>
                  <a:tcPr marL="121888" marR="121888" anchor="ctr">
                    <a:solidFill>
                      <a:srgbClr val="A12D2D"/>
                    </a:solidFill>
                  </a:tcPr>
                </a:tc>
                <a:tc>
                  <a:txBody>
                    <a:bodyPr/>
                    <a:lstStyle/>
                    <a:p>
                      <a:pPr algn="ctr"/>
                      <a:r>
                        <a:rPr lang="en-US" sz="1300" dirty="0"/>
                        <a:t>+1,000</a:t>
                      </a:r>
                      <a:endParaRPr lang="en-US" sz="1300" dirty="0">
                        <a:latin typeface="Arial"/>
                        <a:cs typeface="Arial"/>
                      </a:endParaRPr>
                    </a:p>
                  </a:txBody>
                  <a:tcPr marL="121888" marR="121888" anchor="ctr">
                    <a:solidFill>
                      <a:srgbClr val="A12D2D"/>
                    </a:solidFill>
                  </a:tcPr>
                </a:tc>
                <a:tc>
                  <a:txBody>
                    <a:bodyPr/>
                    <a:lstStyle/>
                    <a:p>
                      <a:pPr algn="ctr"/>
                      <a:r>
                        <a:rPr lang="en-US" sz="1300" dirty="0"/>
                        <a:t>+5,000</a:t>
                      </a:r>
                      <a:endParaRPr lang="en-US" sz="1300" dirty="0">
                        <a:latin typeface="Arial"/>
                        <a:cs typeface="Arial"/>
                      </a:endParaRPr>
                    </a:p>
                  </a:txBody>
                  <a:tcPr marL="121888" marR="121888" anchor="ctr">
                    <a:solidFill>
                      <a:srgbClr val="A12D2D"/>
                    </a:solidFill>
                  </a:tcPr>
                </a:tc>
                <a:tc>
                  <a:txBody>
                    <a:bodyPr/>
                    <a:lstStyle/>
                    <a:p>
                      <a:pPr algn="ctr"/>
                      <a:r>
                        <a:rPr lang="en-US" sz="1300" dirty="0"/>
                        <a:t>Unlimited</a:t>
                      </a:r>
                      <a:endParaRPr lang="en-US" sz="1300" dirty="0">
                        <a:latin typeface="Arial"/>
                        <a:cs typeface="Arial"/>
                      </a:endParaRPr>
                    </a:p>
                  </a:txBody>
                  <a:tcPr marL="121888" marR="121888" anchor="ctr">
                    <a:solidFill>
                      <a:srgbClr val="A12D2D"/>
                    </a:solidFill>
                  </a:tcPr>
                </a:tc>
                <a:extLst>
                  <a:ext uri="{0D108BD9-81ED-4DB2-BD59-A6C34878D82A}">
                    <a16:rowId xmlns:a16="http://schemas.microsoft.com/office/drawing/2014/main" val="10000"/>
                  </a:ext>
                </a:extLst>
              </a:tr>
              <a:tr h="497840">
                <a:tc>
                  <a:txBody>
                    <a:bodyPr/>
                    <a:lstStyle/>
                    <a:p>
                      <a:r>
                        <a:rPr lang="en-US" sz="1300" b="1" dirty="0"/>
                        <a:t>Max.</a:t>
                      </a:r>
                      <a:r>
                        <a:rPr lang="en-US" sz="1300" b="1" baseline="0" dirty="0"/>
                        <a:t> ADOMs (default/Max)</a:t>
                      </a:r>
                      <a:endParaRPr lang="en-US" sz="1300" b="1" dirty="0">
                        <a:solidFill>
                          <a:srgbClr val="FFFFFF"/>
                        </a:solidFill>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algn="ctr"/>
                      <a:r>
                        <a:rPr lang="en-US" sz="1300" dirty="0"/>
                        <a:t>+5,000</a:t>
                      </a:r>
                      <a:endParaRPr lang="en-US" sz="1300" dirty="0">
                        <a:latin typeface="Arial"/>
                        <a:cs typeface="Arial"/>
                      </a:endParaRPr>
                    </a:p>
                  </a:txBody>
                  <a:tcPr marL="121888" marR="121888" anchor="ctr"/>
                </a:tc>
                <a:tc>
                  <a:txBody>
                    <a:bodyPr/>
                    <a:lstStyle/>
                    <a:p>
                      <a:pPr algn="ctr"/>
                      <a:r>
                        <a:rPr lang="en-US" sz="1300" dirty="0"/>
                        <a:t>Unlimited</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487680">
                <a:tc>
                  <a:txBody>
                    <a:bodyPr/>
                    <a:lstStyle/>
                    <a:p>
                      <a:r>
                        <a:rPr lang="en-US" sz="1300" b="1" dirty="0"/>
                        <a:t>Max. Web</a:t>
                      </a:r>
                      <a:r>
                        <a:rPr lang="en-US" sz="1300" b="1" baseline="0" dirty="0"/>
                        <a:t> Portals</a:t>
                      </a:r>
                      <a:endParaRPr lang="en-US" sz="1300" b="1" dirty="0">
                        <a:solidFill>
                          <a:srgbClr val="FFFFFF"/>
                        </a:solidFill>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algn="ctr"/>
                      <a:r>
                        <a:rPr lang="en-US" sz="1300" dirty="0"/>
                        <a:t>+5,000</a:t>
                      </a:r>
                      <a:endParaRPr lang="en-US" sz="1300" dirty="0">
                        <a:latin typeface="Arial"/>
                        <a:cs typeface="Arial"/>
                      </a:endParaRPr>
                    </a:p>
                  </a:txBody>
                  <a:tcPr marL="121888" marR="121888" anchor="ctr"/>
                </a:tc>
                <a:tc>
                  <a:txBody>
                    <a:bodyPr/>
                    <a:lstStyle/>
                    <a:p>
                      <a:pPr algn="ctr"/>
                      <a:r>
                        <a:rPr lang="en-US" sz="1300" dirty="0"/>
                        <a:t>Unlimited</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487680">
                <a:tc>
                  <a:txBody>
                    <a:bodyPr/>
                    <a:lstStyle/>
                    <a:p>
                      <a:r>
                        <a:rPr lang="en-US" sz="1300" b="1" dirty="0"/>
                        <a:t>Max. Portal Users</a:t>
                      </a:r>
                      <a:endParaRPr lang="en-US" sz="1300" b="1" dirty="0">
                        <a:solidFill>
                          <a:srgbClr val="FFFFFF"/>
                        </a:solidFill>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+5,000</a:t>
                      </a:r>
                      <a:endParaRPr lang="en-US" sz="1300" dirty="0">
                        <a:latin typeface="Arial"/>
                        <a:cs typeface="Arial"/>
                      </a:endParaRPr>
                    </a:p>
                  </a:txBody>
                  <a:tcPr marL="121888" marR="121888" anchor="ctr"/>
                </a:tc>
                <a:tc>
                  <a:txBody>
                    <a:bodyPr/>
                    <a:lstStyle/>
                    <a:p>
                      <a:pPr algn="ctr"/>
                      <a:r>
                        <a:rPr lang="en-US" sz="1300" dirty="0"/>
                        <a:t>Unlimited</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GB Logs/day</a:t>
                      </a:r>
                      <a:endParaRPr lang="en-US" sz="1300" b="1" dirty="0">
                        <a:solidFill>
                          <a:srgbClr val="FFFFFF"/>
                        </a:solidFill>
                        <a:latin typeface="Arial"/>
                        <a:cs typeface="Arial"/>
                      </a:endParaRPr>
                    </a:p>
                  </a:txBody>
                  <a:tcPr marL="121888" marR="121888" anchor="ctr"/>
                </a:tc>
                <a:tc>
                  <a:txBody>
                    <a:bodyPr/>
                    <a:lstStyle/>
                    <a:p>
                      <a:pPr algn="ctr"/>
                      <a:r>
                        <a:rPr lang="en-US" sz="1300" dirty="0"/>
                        <a:t>1</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25</a:t>
                      </a:r>
                      <a:endParaRPr lang="en-US" sz="1300" dirty="0">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extLst>
                  <a:ext uri="{0D108BD9-81ED-4DB2-BD59-A6C34878D82A}">
                    <a16:rowId xmlns:a16="http://schemas.microsoft.com/office/drawing/2014/main" val="10004"/>
                  </a:ext>
                </a:extLst>
              </a:tr>
              <a:tr h="685800">
                <a:tc>
                  <a:txBody>
                    <a:bodyPr/>
                    <a:lstStyle/>
                    <a:p>
                      <a:r>
                        <a:rPr lang="en-US" sz="1300" b="1" dirty="0"/>
                        <a:t>Max. Virtual NICs</a:t>
                      </a:r>
                    </a:p>
                    <a:p>
                      <a:r>
                        <a:rPr lang="en-US" sz="1300" b="1" dirty="0"/>
                        <a:t>(Min/Max)</a:t>
                      </a:r>
                      <a:endParaRPr lang="en-US" sz="1300" b="1" dirty="0">
                        <a:solidFill>
                          <a:srgbClr val="FFFFFF"/>
                        </a:solidFill>
                        <a:latin typeface="Arial"/>
                        <a:cs typeface="Arial"/>
                      </a:endParaRPr>
                    </a:p>
                  </a:txBody>
                  <a:tcPr marL="121888" marR="121888" anchor="ctr"/>
                </a:tc>
                <a:tc gridSpan="6">
                  <a:txBody>
                    <a:bodyPr/>
                    <a:lstStyle/>
                    <a:p>
                      <a:pPr algn="ctr"/>
                      <a:r>
                        <a:rPr lang="en-US" sz="1300" dirty="0"/>
                        <a:t>1</a:t>
                      </a:r>
                      <a:r>
                        <a:rPr lang="en-US" sz="1300" baseline="0" dirty="0"/>
                        <a:t> / 4</a:t>
                      </a:r>
                      <a:endParaRPr lang="en-US" sz="1300" dirty="0">
                        <a:latin typeface="Arial"/>
                        <a:cs typeface="Arial"/>
                      </a:endParaRPr>
                    </a:p>
                  </a:txBody>
                  <a:tcPr marL="121888" marR="121888" anchor="ct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extLst>
                  <a:ext uri="{0D108BD9-81ED-4DB2-BD59-A6C34878D82A}">
                    <a16:rowId xmlns:a16="http://schemas.microsoft.com/office/drawing/2014/main" val="10005"/>
                  </a:ext>
                </a:extLst>
              </a:tr>
              <a:tr h="685800">
                <a:tc>
                  <a:txBody>
                    <a:bodyPr/>
                    <a:lstStyle/>
                    <a:p>
                      <a:r>
                        <a:rPr lang="en-US" sz="1300" b="1" dirty="0"/>
                        <a:t>Storage capacity </a:t>
                      </a:r>
                    </a:p>
                    <a:p>
                      <a:r>
                        <a:rPr lang="en-US" sz="1300" b="1" dirty="0"/>
                        <a:t>(Min/Max)</a:t>
                      </a:r>
                      <a:endParaRPr lang="en-US" sz="1300" b="1" dirty="0">
                        <a:solidFill>
                          <a:srgbClr val="FFFFFF"/>
                        </a:solidFill>
                        <a:latin typeface="Arial"/>
                        <a:cs typeface="Arial"/>
                      </a:endParaRPr>
                    </a:p>
                  </a:txBody>
                  <a:tcPr marL="121888" marR="121888" anchor="ct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80 GB / 16 TB</a:t>
                      </a:r>
                      <a:endParaRPr lang="en-US" sz="1300" baseline="0" dirty="0">
                        <a:latin typeface="Arial"/>
                        <a:cs typeface="Arial"/>
                      </a:endParaRPr>
                    </a:p>
                  </a:txBody>
                  <a:tcPr marL="121888" marR="121888" anchor="ct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a:latin typeface="+mn-lt"/>
                        <a:cs typeface="Arial"/>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06795918"/>
      </p:ext>
    </p:extLst>
  </p:cSld>
  <p:clrMapOvr>
    <a:masterClrMapping/>
  </p:clrMapOvr>
  <p:transition spd="slow">
    <p:wip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FortiSandbox</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1628" y="2185712"/>
            <a:ext cx="586647" cy="586800"/>
          </a:xfrm>
          <a:prstGeom prst="rect">
            <a:avLst/>
          </a:prstGeom>
        </p:spPr>
      </p:pic>
    </p:spTree>
    <p:extLst>
      <p:ext uri="{BB962C8B-B14F-4D97-AF65-F5344CB8AC3E}">
        <p14:creationId xmlns:p14="http://schemas.microsoft.com/office/powerpoint/2010/main" val="4049758785"/>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FortiSandbox</a:t>
            </a:r>
          </a:p>
        </p:txBody>
      </p:sp>
      <p:graphicFrame>
        <p:nvGraphicFramePr>
          <p:cNvPr id="3" name="Content Placeholder 4"/>
          <p:cNvGraphicFramePr>
            <a:graphicFrameLocks/>
          </p:cNvGraphicFramePr>
          <p:nvPr>
            <p:extLst>
              <p:ext uri="{D42A27DB-BD31-4B8C-83A1-F6EECF244321}">
                <p14:modId xmlns:p14="http://schemas.microsoft.com/office/powerpoint/2010/main" val="3958803669"/>
              </p:ext>
            </p:extLst>
          </p:nvPr>
        </p:nvGraphicFramePr>
        <p:xfrm>
          <a:off x="597514" y="2457728"/>
          <a:ext cx="4866114" cy="360192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515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a:solidFill>
                            <a:schemeClr val="bg2">
                              <a:lumMod val="25000"/>
                            </a:schemeClr>
                          </a:solidFill>
                          <a:latin typeface="+mn-lt"/>
                          <a:ea typeface="宋体" pitchFamily="2" charset="-122"/>
                        </a:rPr>
                        <a:t>Examine files from various protocols, included those that uses SSL encryption</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13174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a:solidFill>
                            <a:schemeClr val="bg2">
                              <a:lumMod val="25000"/>
                            </a:schemeClr>
                          </a:solidFill>
                          <a:latin typeface="+mn-lt"/>
                          <a:cs typeface="HelveticaNeue Condensed"/>
                        </a:rPr>
                        <a:t>Receives file sample using integration with FortiGate</a:t>
                      </a:r>
                      <a:r>
                        <a:rPr lang="en-US" sz="1200" kern="0" baseline="0" dirty="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a:ln>
                          <a:noFill/>
                        </a:ln>
                        <a:effectLst/>
                        <a:uLnTx/>
                        <a:uFillTx/>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768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Detailed analysis reports and real-time monitoring and alerting</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pSp>
        <p:nvGrpSpPr>
          <p:cNvPr id="4" name="Group 3"/>
          <p:cNvGrpSpPr/>
          <p:nvPr/>
        </p:nvGrpSpPr>
        <p:grpSpPr>
          <a:xfrm>
            <a:off x="6543742" y="3099962"/>
            <a:ext cx="5060210" cy="2686487"/>
            <a:chOff x="4165286" y="2214733"/>
            <a:chExt cx="4535055" cy="2290269"/>
          </a:xfrm>
        </p:grpSpPr>
        <p:pic>
          <p:nvPicPr>
            <p:cNvPr id="5" name="Picture 4" descr="Cloud-Blue.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HQ_R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4" descr="FortiGate_Icon_2U_L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Elbow Connector 7"/>
            <p:cNvCxnSpPr>
              <a:stCxn id="7"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9" name="TextBox 8"/>
            <p:cNvSpPr txBox="1"/>
            <p:nvPr/>
          </p:nvSpPr>
          <p:spPr>
            <a:xfrm>
              <a:off x="4165286" y="4216380"/>
              <a:ext cx="2216728" cy="288622"/>
            </a:xfrm>
            <a:prstGeom prst="rect">
              <a:avLst/>
            </a:prstGeom>
            <a:noFill/>
          </p:spPr>
          <p:txBody>
            <a:bodyPr wrap="square" rtlCol="0">
              <a:spAutoFit/>
            </a:bodyPr>
            <a:lstStyle/>
            <a:p>
              <a:pPr algn="ctr"/>
              <a:r>
                <a:rPr lang="en-US" sz="1600" i="1" dirty="0">
                  <a:solidFill>
                    <a:srgbClr val="404040"/>
                  </a:solidFill>
                  <a:latin typeface="Helvetica 55 Roman"/>
                  <a:cs typeface="Helvetica 55 Roman"/>
                </a:rPr>
                <a:t>File Submission</a:t>
              </a:r>
            </a:p>
          </p:txBody>
        </p:sp>
        <p:grpSp>
          <p:nvGrpSpPr>
            <p:cNvPr id="10" name="Group 9"/>
            <p:cNvGrpSpPr/>
            <p:nvPr/>
          </p:nvGrpSpPr>
          <p:grpSpPr>
            <a:xfrm>
              <a:off x="5874777" y="3601343"/>
              <a:ext cx="1271289" cy="662664"/>
              <a:chOff x="4736709" y="3604167"/>
              <a:chExt cx="1271289" cy="883552"/>
            </a:xfrm>
          </p:grpSpPr>
          <p:pic>
            <p:nvPicPr>
              <p:cNvPr id="25" name="Picture 24" descr="2U_Lt-s.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11" name="Picture 10" descr="Fortinet_Shield.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Elbow Connector 11"/>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13" name="Elbow Connector 12"/>
            <p:cNvCxnSpPr>
              <a:stCxn id="11" idx="1"/>
              <a:endCxn id="7"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14" name="TextBox 13"/>
            <p:cNvSpPr txBox="1"/>
            <p:nvPr/>
          </p:nvSpPr>
          <p:spPr>
            <a:xfrm>
              <a:off x="7010400" y="3200400"/>
              <a:ext cx="1385454" cy="734675"/>
            </a:xfrm>
            <a:prstGeom prst="rect">
              <a:avLst/>
            </a:prstGeom>
            <a:noFill/>
          </p:spPr>
          <p:txBody>
            <a:bodyPr wrap="square" rtlCol="0">
              <a:spAutoFit/>
            </a:bodyPr>
            <a:lstStyle/>
            <a:p>
              <a:pPr algn="ctr"/>
              <a:r>
                <a:rPr lang="en-US" sz="1600" i="1" dirty="0">
                  <a:solidFill>
                    <a:srgbClr val="404040"/>
                  </a:solidFill>
                  <a:latin typeface="Helvetica 55 Roman"/>
                  <a:cs typeface="Helvetica 55 Roman"/>
                </a:rPr>
                <a:t>Malicious Analysis output</a:t>
              </a:r>
            </a:p>
          </p:txBody>
        </p:sp>
        <p:sp>
          <p:nvSpPr>
            <p:cNvPr id="15" name="TextBox 14"/>
            <p:cNvSpPr txBox="1"/>
            <p:nvPr/>
          </p:nvSpPr>
          <p:spPr>
            <a:xfrm>
              <a:off x="4191001" y="2228850"/>
              <a:ext cx="3158520" cy="288622"/>
            </a:xfrm>
            <a:prstGeom prst="rect">
              <a:avLst/>
            </a:prstGeom>
            <a:noFill/>
          </p:spPr>
          <p:txBody>
            <a:bodyPr wrap="square" rtlCol="0">
              <a:spAutoFit/>
            </a:bodyPr>
            <a:lstStyle/>
            <a:p>
              <a:pPr algn="ctr"/>
              <a:r>
                <a:rPr lang="en-US" sz="1600" i="1" dirty="0">
                  <a:solidFill>
                    <a:srgbClr val="404040"/>
                  </a:solidFill>
                  <a:latin typeface="Helvetica 55 Roman"/>
                  <a:cs typeface="Helvetica 55 Roman"/>
                </a:rPr>
                <a:t>Latest AV Signature Update</a:t>
              </a:r>
            </a:p>
          </p:txBody>
        </p:sp>
        <p:cxnSp>
          <p:nvCxnSpPr>
            <p:cNvPr id="16" name="Elbow Connector 15"/>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17" name="Picture 6" descr="Virus1.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17"/>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600" b="1" dirty="0">
                  <a:solidFill>
                    <a:srgbClr val="FFFFFF"/>
                  </a:solidFill>
                  <a:latin typeface="Arial" charset="0"/>
                </a:rPr>
                <a:t>2</a:t>
              </a:r>
            </a:p>
          </p:txBody>
        </p:sp>
        <p:sp>
          <p:nvSpPr>
            <p:cNvPr id="19" name="Oval 18"/>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600" b="1" dirty="0">
                  <a:solidFill>
                    <a:srgbClr val="FFFFFF"/>
                  </a:solidFill>
                  <a:latin typeface="Arial" charset="0"/>
                </a:rPr>
                <a:t>3</a:t>
              </a:r>
            </a:p>
          </p:txBody>
        </p:sp>
        <p:sp>
          <p:nvSpPr>
            <p:cNvPr id="20" name="Oval 19"/>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600" b="1" dirty="0">
                  <a:solidFill>
                    <a:srgbClr val="FFFFFF"/>
                  </a:solidFill>
                  <a:latin typeface="Arial" charset="0"/>
                </a:rPr>
                <a:t>4</a:t>
              </a:r>
            </a:p>
          </p:txBody>
        </p:sp>
        <p:sp>
          <p:nvSpPr>
            <p:cNvPr id="21" name="TextBox 20"/>
            <p:cNvSpPr txBox="1"/>
            <p:nvPr/>
          </p:nvSpPr>
          <p:spPr>
            <a:xfrm>
              <a:off x="6451286" y="4216380"/>
              <a:ext cx="2216728" cy="288622"/>
            </a:xfrm>
            <a:prstGeom prst="rect">
              <a:avLst/>
            </a:prstGeom>
            <a:noFill/>
          </p:spPr>
          <p:txBody>
            <a:bodyPr wrap="square" rtlCol="0">
              <a:spAutoFit/>
            </a:bodyPr>
            <a:lstStyle/>
            <a:p>
              <a:pPr algn="ctr"/>
              <a:r>
                <a:rPr lang="en-US" sz="1600" i="1" dirty="0">
                  <a:solidFill>
                    <a:srgbClr val="404040"/>
                  </a:solidFill>
                  <a:latin typeface="Helvetica 55 Roman"/>
                  <a:cs typeface="Helvetica 55 Roman"/>
                </a:rPr>
                <a:t>Centralized File Analysis</a:t>
              </a:r>
            </a:p>
          </p:txBody>
        </p:sp>
        <p:sp>
          <p:nvSpPr>
            <p:cNvPr id="22" name="Oval 21"/>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600" b="1" dirty="0">
                  <a:solidFill>
                    <a:srgbClr val="FFFFFF"/>
                  </a:solidFill>
                  <a:latin typeface="Arial" charset="0"/>
                </a:rPr>
                <a:t>1</a:t>
              </a:r>
            </a:p>
          </p:txBody>
        </p:sp>
        <p:pic>
          <p:nvPicPr>
            <p:cNvPr id="23" name="Picture 22"/>
            <p:cNvPicPr>
              <a:picLocks noChangeAspect="1"/>
            </p:cNvPicPr>
            <p:nvPr/>
          </p:nvPicPr>
          <p:blipFill>
            <a:blip r:embed="rId9"/>
            <a:stretch>
              <a:fillRect/>
            </a:stretch>
          </p:blipFill>
          <p:spPr>
            <a:xfrm>
              <a:off x="4497794" y="3729742"/>
              <a:ext cx="443345" cy="332509"/>
            </a:xfrm>
            <a:prstGeom prst="rect">
              <a:avLst/>
            </a:prstGeom>
          </p:spPr>
        </p:pic>
        <p:sp>
          <p:nvSpPr>
            <p:cNvPr id="24" name="TextBox 23"/>
            <p:cNvSpPr txBox="1"/>
            <p:nvPr/>
          </p:nvSpPr>
          <p:spPr>
            <a:xfrm>
              <a:off x="4546286" y="3702030"/>
              <a:ext cx="357909" cy="314861"/>
            </a:xfrm>
            <a:prstGeom prst="rect">
              <a:avLst/>
            </a:prstGeom>
            <a:noFill/>
          </p:spPr>
          <p:txBody>
            <a:bodyPr wrap="square" rtlCol="0">
              <a:spAutoFit/>
            </a:bodyPr>
            <a:lstStyle/>
            <a:p>
              <a:r>
                <a:rPr lang="en-US" b="1" dirty="0">
                  <a:solidFill>
                    <a:srgbClr val="404040"/>
                  </a:solidFill>
                  <a:latin typeface="Helvetica 55 Roman"/>
                  <a:cs typeface="Helvetica 55 Roman"/>
                </a:rPr>
                <a:t>?</a:t>
              </a:r>
            </a:p>
          </p:txBody>
        </p:sp>
      </p:grpSp>
      <p:grpSp>
        <p:nvGrpSpPr>
          <p:cNvPr id="27" name="Group 26"/>
          <p:cNvGrpSpPr/>
          <p:nvPr/>
        </p:nvGrpSpPr>
        <p:grpSpPr>
          <a:xfrm>
            <a:off x="597515" y="1200000"/>
            <a:ext cx="11038895" cy="846744"/>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Advanced Threat Protection solution designed to identify and thwart the highly targeted and tailored attacks </a:t>
              </a:r>
            </a:p>
          </p:txBody>
        </p:sp>
        <p:pic>
          <p:nvPicPr>
            <p:cNvPr id="29" name="Picture 2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2289129135"/>
      </p:ext>
    </p:extLst>
  </p:cSld>
  <p:clrMapOvr>
    <a:masterClrMapping/>
  </p:clrMapOvr>
  <p:transition spd="slow">
    <p:wip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FortiSandbox Series</a:t>
            </a:r>
          </a:p>
        </p:txBody>
      </p:sp>
      <p:graphicFrame>
        <p:nvGraphicFramePr>
          <p:cNvPr id="3" name="Group 51"/>
          <p:cNvGraphicFramePr>
            <a:graphicFrameLocks noGrp="1"/>
          </p:cNvGraphicFramePr>
          <p:nvPr>
            <p:extLst>
              <p:ext uri="{D42A27DB-BD31-4B8C-83A1-F6EECF244321}">
                <p14:modId xmlns:p14="http://schemas.microsoft.com/office/powerpoint/2010/main" val="2656416778"/>
              </p:ext>
            </p:extLst>
          </p:nvPr>
        </p:nvGraphicFramePr>
        <p:xfrm>
          <a:off x="335917" y="1440000"/>
          <a:ext cx="11516997" cy="2698928"/>
        </p:xfrm>
        <a:graphic>
          <a:graphicData uri="http://schemas.openxmlformats.org/drawingml/2006/table">
            <a:tbl>
              <a:tblPr firstRow="1" bandRow="1">
                <a:tableStyleId>{5202B0CA-FC54-4496-8BCA-5EF66A818D29}</a:tableStyleId>
              </a:tblPr>
              <a:tblGrid>
                <a:gridCol w="2007069">
                  <a:extLst>
                    <a:ext uri="{9D8B030D-6E8A-4147-A177-3AD203B41FA5}">
                      <a16:colId xmlns:a16="http://schemas.microsoft.com/office/drawing/2014/main" val="20000"/>
                    </a:ext>
                  </a:extLst>
                </a:gridCol>
                <a:gridCol w="2377482">
                  <a:extLst>
                    <a:ext uri="{9D8B030D-6E8A-4147-A177-3AD203B41FA5}">
                      <a16:colId xmlns:a16="http://schemas.microsoft.com/office/drawing/2014/main" val="20001"/>
                    </a:ext>
                  </a:extLst>
                </a:gridCol>
                <a:gridCol w="2377482">
                  <a:extLst>
                    <a:ext uri="{9D8B030D-6E8A-4147-A177-3AD203B41FA5}">
                      <a16:colId xmlns:a16="http://schemas.microsoft.com/office/drawing/2014/main" val="20002"/>
                    </a:ext>
                  </a:extLst>
                </a:gridCol>
                <a:gridCol w="2377482">
                  <a:extLst>
                    <a:ext uri="{9D8B030D-6E8A-4147-A177-3AD203B41FA5}">
                      <a16:colId xmlns:a16="http://schemas.microsoft.com/office/drawing/2014/main" val="20003"/>
                    </a:ext>
                  </a:extLst>
                </a:gridCol>
                <a:gridCol w="2377482">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a:t>FortiSandbox</a:t>
                      </a:r>
                      <a:endParaRPr kumimoji="0" lang="en-US" sz="1300" b="1" i="0" u="none" strike="noStrike" cap="none" normalizeH="0" baseline="0" noProof="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FSA-1000D</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FSA-3000E</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FSA-3500D</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FSA-VM</a:t>
                      </a:r>
                      <a:endParaRPr lang="en-US" sz="1300" noProof="0" dirty="0">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97840">
                <a:tc>
                  <a:txBody>
                    <a:bodyPr/>
                    <a:lstStyle/>
                    <a:p>
                      <a:r>
                        <a:rPr kumimoji="0" lang="en-US" sz="1300" b="1" u="none" strike="noStrike" cap="none" normalizeH="0" baseline="0" noProof="0" dirty="0">
                          <a:ln>
                            <a:noFill/>
                          </a:ln>
                          <a:effectLst/>
                        </a:rPr>
                        <a:t>VM Sandboxing (Files/Hour)</a:t>
                      </a:r>
                      <a:endParaRPr kumimoji="0" lang="en-US" sz="1300" b="1" u="none" strike="noStrike" cap="none" normalizeH="0" baseline="0" noProof="0" dirty="0">
                        <a:ln>
                          <a:noFill/>
                        </a:ln>
                        <a:solidFill>
                          <a:srgbClr val="FFFFFF"/>
                        </a:solidFill>
                        <a:effectLst/>
                      </a:endParaRPr>
                    </a:p>
                  </a:txBody>
                  <a:tcPr marL="121888" marR="121888" anchor="ctr"/>
                </a:tc>
                <a:tc>
                  <a:txBody>
                    <a:bodyPr/>
                    <a:lstStyle/>
                    <a:p>
                      <a:pPr algn="ctr"/>
                      <a:r>
                        <a:rPr lang="en-US" sz="1300" noProof="0"/>
                        <a:t>160</a:t>
                      </a:r>
                    </a:p>
                  </a:txBody>
                  <a:tcPr marL="121888" marR="121888" anchor="ctr"/>
                </a:tc>
                <a:tc>
                  <a:txBody>
                    <a:bodyPr/>
                    <a:lstStyle/>
                    <a:p>
                      <a:pPr algn="ctr"/>
                      <a:r>
                        <a:rPr lang="en-US" sz="1300" noProof="0" dirty="0"/>
                        <a:t>1,120</a:t>
                      </a:r>
                    </a:p>
                  </a:txBody>
                  <a:tcPr marL="121888" marR="121888" anchor="ctr"/>
                </a:tc>
                <a:tc>
                  <a:txBody>
                    <a:bodyPr/>
                    <a:lstStyle/>
                    <a:p>
                      <a:pPr algn="ctr"/>
                      <a:r>
                        <a:rPr lang="en-US" sz="1300" noProof="0" dirty="0"/>
                        <a:t>720* (Upgradable** to 1,200) (160 per node)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a:t>Hardware Dependent</a:t>
                      </a:r>
                    </a:p>
                  </a:txBody>
                  <a:tcPr marL="121888" marR="121888" anchor="ctr"/>
                </a:tc>
                <a:extLst>
                  <a:ext uri="{0D108BD9-81ED-4DB2-BD59-A6C34878D82A}">
                    <a16:rowId xmlns:a16="http://schemas.microsoft.com/office/drawing/2014/main" val="10001"/>
                  </a:ext>
                </a:extLst>
              </a:tr>
              <a:tr h="497840">
                <a:tc>
                  <a:txBody>
                    <a:bodyPr/>
                    <a:lstStyle/>
                    <a:p>
                      <a:r>
                        <a:rPr lang="en-US" sz="1300" b="1" noProof="0"/>
                        <a:t>AV Scanning (Files/Hour)</a:t>
                      </a:r>
                      <a:endParaRPr lang="en-US" sz="1300" b="1" noProof="0">
                        <a:solidFill>
                          <a:srgbClr val="FFFFFF"/>
                        </a:solidFill>
                        <a:latin typeface="+mn-lt"/>
                        <a:cs typeface="Arial"/>
                      </a:endParaRPr>
                    </a:p>
                  </a:txBody>
                  <a:tcPr marL="121888" marR="121888" anchor="ctr"/>
                </a:tc>
                <a:tc>
                  <a:txBody>
                    <a:bodyPr/>
                    <a:lstStyle/>
                    <a:p>
                      <a:pPr algn="ctr"/>
                      <a:r>
                        <a:rPr lang="en-US" sz="1300" noProof="0"/>
                        <a:t>6,000</a:t>
                      </a:r>
                    </a:p>
                  </a:txBody>
                  <a:tcPr marL="121888" marR="121888" anchor="ctr"/>
                </a:tc>
                <a:tc>
                  <a:txBody>
                    <a:bodyPr/>
                    <a:lstStyle/>
                    <a:p>
                      <a:pPr algn="ctr"/>
                      <a:r>
                        <a:rPr lang="en-US" sz="1300" noProof="0" dirty="0"/>
                        <a:t>15,000</a:t>
                      </a:r>
                    </a:p>
                  </a:txBody>
                  <a:tcPr marL="121888" marR="121888" anchor="ctr"/>
                </a:tc>
                <a:tc>
                  <a:txBody>
                    <a:bodyPr/>
                    <a:lstStyle/>
                    <a:p>
                      <a:pPr algn="ctr"/>
                      <a:r>
                        <a:rPr lang="en-US" sz="1300" noProof="0" dirty="0"/>
                        <a:t>30,000* (Upgradable** to 48,000) (6,000 per node)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a:t>Hardware Dependent</a:t>
                      </a:r>
                    </a:p>
                  </a:txBody>
                  <a:tcPr marL="121888" marR="121888" anchor="ctr"/>
                </a:tc>
                <a:extLst>
                  <a:ext uri="{0D108BD9-81ED-4DB2-BD59-A6C34878D82A}">
                    <a16:rowId xmlns:a16="http://schemas.microsoft.com/office/drawing/2014/main" val="10002"/>
                  </a:ext>
                </a:extLst>
              </a:tr>
              <a:tr h="497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a:t>Number of VMs</a:t>
                      </a:r>
                      <a:r>
                        <a:rPr lang="en-US" sz="1300" b="1" baseline="0" noProof="0"/>
                        <a:t> (WinXP, 32-bit)</a:t>
                      </a:r>
                      <a:endParaRPr lang="en-US" sz="1300" b="1" noProof="0">
                        <a:solidFill>
                          <a:srgbClr val="FFFFFF"/>
                        </a:solidFill>
                        <a:latin typeface="+mn-lt"/>
                        <a:cs typeface="Arial"/>
                      </a:endParaRPr>
                    </a:p>
                  </a:txBody>
                  <a:tcPr marL="121888" marR="121888" anchor="ctr"/>
                </a:tc>
                <a:tc>
                  <a:txBody>
                    <a:bodyPr/>
                    <a:lstStyle/>
                    <a:p>
                      <a:pPr algn="ctr"/>
                      <a:r>
                        <a:rPr lang="en-US" sz="1300" noProof="0" dirty="0"/>
                        <a:t>8</a:t>
                      </a:r>
                    </a:p>
                  </a:txBody>
                  <a:tcPr marL="121888" marR="121888" anchor="ctr"/>
                </a:tc>
                <a:tc>
                  <a:txBody>
                    <a:bodyPr/>
                    <a:lstStyle/>
                    <a:p>
                      <a:pPr algn="ctr"/>
                      <a:r>
                        <a:rPr lang="en-US" sz="1300" noProof="0" dirty="0"/>
                        <a:t>8 + 48 optional</a:t>
                      </a:r>
                    </a:p>
                  </a:txBody>
                  <a:tcPr marL="121888" marR="121888" anchor="ctr"/>
                </a:tc>
                <a:tc>
                  <a:txBody>
                    <a:bodyPr/>
                    <a:lstStyle/>
                    <a:p>
                      <a:pPr algn="ctr"/>
                      <a:r>
                        <a:rPr lang="en-US" sz="1300" noProof="0" dirty="0"/>
                        <a:t>36* (Upgradable** to 60) (8 per node) </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a:t>Total: 2 to 54</a:t>
                      </a:r>
                    </a:p>
                  </a:txBody>
                  <a:tcPr marL="121888" marR="121888" anchor="ctr"/>
                </a:tc>
                <a:extLst>
                  <a:ext uri="{0D108BD9-81ED-4DB2-BD59-A6C34878D82A}">
                    <a16:rowId xmlns:a16="http://schemas.microsoft.com/office/drawing/2014/main" val="10003"/>
                  </a:ext>
                </a:extLst>
              </a:tr>
              <a:tr h="904240">
                <a:tc>
                  <a:txBody>
                    <a:bodyPr/>
                    <a:lstStyle/>
                    <a:p>
                      <a:r>
                        <a:rPr lang="en-US" sz="1300" b="1" noProof="0" dirty="0"/>
                        <a:t>Interfaces</a:t>
                      </a:r>
                      <a:endParaRPr lang="en-US" sz="1300" b="1" noProof="0" dirty="0">
                        <a:solidFill>
                          <a:srgbClr val="FFFFFF"/>
                        </a:solidFill>
                        <a:latin typeface="+mn-lt"/>
                        <a:cs typeface="Arial"/>
                      </a:endParaRPr>
                    </a:p>
                  </a:txBody>
                  <a:tcPr marL="121888" marR="121888" anchor="ctr"/>
                </a:tc>
                <a:tc>
                  <a:txBody>
                    <a:bodyPr/>
                    <a:lstStyle/>
                    <a:p>
                      <a:pPr algn="ctr"/>
                      <a:r>
                        <a:rPr lang="en-US" sz="1300" noProof="0"/>
                        <a:t>6x GE RJ45 ports, 2x GE SFP slots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a:t>4x GE RJ45 ports, 2x 10GE SFP+ slots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a:t>20x GE RJ45 ports,</a:t>
                      </a:r>
                      <a:br>
                        <a:rPr lang="en-US" sz="1300" noProof="0" dirty="0"/>
                      </a:br>
                      <a:r>
                        <a:rPr lang="en-US" sz="1300" noProof="0" dirty="0"/>
                        <a:t>10x 10 GE SFP+ slots</a:t>
                      </a:r>
                      <a:br>
                        <a:rPr lang="en-US" sz="1300" noProof="0" dirty="0"/>
                      </a:br>
                      <a:r>
                        <a:rPr lang="en-US" sz="1300" noProof="0" dirty="0"/>
                        <a:t>(4x GE RJ45 ports, 2x 10 GE SFP+ slots per node)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a:t>Hardware Dependent</a:t>
                      </a:r>
                    </a:p>
                  </a:txBody>
                  <a:tcPr marL="121888" marR="121888" anchor="ctr"/>
                </a:tc>
                <a:extLst>
                  <a:ext uri="{0D108BD9-81ED-4DB2-BD59-A6C34878D82A}">
                    <a16:rowId xmlns:a16="http://schemas.microsoft.com/office/drawing/2014/main" val="10004"/>
                  </a:ext>
                </a:extLst>
              </a:tr>
            </a:tbl>
          </a:graphicData>
        </a:graphic>
      </p:graphicFrame>
      <p:sp>
        <p:nvSpPr>
          <p:cNvPr id="4" name="TextBox 3"/>
          <p:cNvSpPr txBox="1"/>
          <p:nvPr/>
        </p:nvSpPr>
        <p:spPr>
          <a:xfrm>
            <a:off x="335917" y="5093094"/>
            <a:ext cx="7475537" cy="984863"/>
          </a:xfrm>
          <a:prstGeom prst="rect">
            <a:avLst/>
          </a:prstGeom>
          <a:noFill/>
        </p:spPr>
        <p:txBody>
          <a:bodyPr wrap="square" lIns="121899" tIns="60949" rIns="121899" bIns="60949" rtlCol="0">
            <a:spAutoFit/>
          </a:bodyPr>
          <a:lstStyle/>
          <a:p>
            <a:endParaRPr lang="en-US" sz="1200" dirty="0"/>
          </a:p>
          <a:p>
            <a:r>
              <a:rPr lang="en-US" sz="1100" dirty="0"/>
              <a:t>FSA-3500D: comes with default 5 nodes, up to 8 maximum </a:t>
            </a:r>
          </a:p>
          <a:p>
            <a:r>
              <a:rPr lang="en-US" sz="1100" dirty="0"/>
              <a:t>* Based on the assumption that 1 blade will be used as master in HA-cluster mode. </a:t>
            </a:r>
            <a:br>
              <a:rPr lang="en-US" sz="1100" dirty="0"/>
            </a:br>
            <a:r>
              <a:rPr lang="en-US" sz="1100" dirty="0"/>
              <a:t>** By adding 3 more SAM-3500D nodes to the same chassis.. </a:t>
            </a:r>
          </a:p>
          <a:p>
            <a:endParaRPr lang="en-US" sz="1100" dirty="0"/>
          </a:p>
        </p:txBody>
      </p:sp>
    </p:spTree>
    <p:extLst>
      <p:ext uri="{BB962C8B-B14F-4D97-AF65-F5344CB8AC3E}">
        <p14:creationId xmlns:p14="http://schemas.microsoft.com/office/powerpoint/2010/main" val="3728135303"/>
      </p:ext>
    </p:extLst>
  </p:cSld>
  <p:clrMapOvr>
    <a:masterClrMapping/>
  </p:clrMapOvr>
  <p:transition spd="slow">
    <p:wipe/>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FortiSandbox Series</a:t>
            </a:r>
          </a:p>
        </p:txBody>
      </p:sp>
      <p:graphicFrame>
        <p:nvGraphicFramePr>
          <p:cNvPr id="3" name="Group 51"/>
          <p:cNvGraphicFramePr>
            <a:graphicFrameLocks noGrp="1"/>
          </p:cNvGraphicFramePr>
          <p:nvPr>
            <p:extLst>
              <p:ext uri="{D42A27DB-BD31-4B8C-83A1-F6EECF244321}">
                <p14:modId xmlns:p14="http://schemas.microsoft.com/office/powerpoint/2010/main" val="1509634121"/>
              </p:ext>
            </p:extLst>
          </p:nvPr>
        </p:nvGraphicFramePr>
        <p:xfrm>
          <a:off x="335914" y="1274133"/>
          <a:ext cx="11517001" cy="4914923"/>
        </p:xfrm>
        <a:graphic>
          <a:graphicData uri="http://schemas.openxmlformats.org/drawingml/2006/table">
            <a:tbl>
              <a:tblPr firstRow="1" bandRow="1">
                <a:tableStyleId>{5202B0CA-FC54-4496-8BCA-5EF66A818D29}</a:tableStyleId>
              </a:tblPr>
              <a:tblGrid>
                <a:gridCol w="2309313">
                  <a:extLst>
                    <a:ext uri="{9D8B030D-6E8A-4147-A177-3AD203B41FA5}">
                      <a16:colId xmlns:a16="http://schemas.microsoft.com/office/drawing/2014/main" val="20000"/>
                    </a:ext>
                  </a:extLst>
                </a:gridCol>
                <a:gridCol w="2301922">
                  <a:extLst>
                    <a:ext uri="{9D8B030D-6E8A-4147-A177-3AD203B41FA5}">
                      <a16:colId xmlns:a16="http://schemas.microsoft.com/office/drawing/2014/main" val="20001"/>
                    </a:ext>
                  </a:extLst>
                </a:gridCol>
                <a:gridCol w="2301922">
                  <a:extLst>
                    <a:ext uri="{9D8B030D-6E8A-4147-A177-3AD203B41FA5}">
                      <a16:colId xmlns:a16="http://schemas.microsoft.com/office/drawing/2014/main" val="20002"/>
                    </a:ext>
                  </a:extLst>
                </a:gridCol>
                <a:gridCol w="2301922">
                  <a:extLst>
                    <a:ext uri="{9D8B030D-6E8A-4147-A177-3AD203B41FA5}">
                      <a16:colId xmlns:a16="http://schemas.microsoft.com/office/drawing/2014/main" val="20003"/>
                    </a:ext>
                  </a:extLst>
                </a:gridCol>
                <a:gridCol w="2301922">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FSA-1000D</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FSA-3000D</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FSA-VM</a:t>
                      </a:r>
                      <a:endParaRPr lang="en-US" sz="1300" noProof="0" dirty="0">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a:t>FSA-CLOUD</a:t>
                      </a:r>
                      <a:endParaRPr lang="en-US" sz="1300" noProof="0" dirty="0">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57200">
                <a:tc>
                  <a:txBody>
                    <a:bodyPr/>
                    <a:lstStyle/>
                    <a:p>
                      <a:r>
                        <a:rPr kumimoji="0" lang="en-US" sz="1200" b="1" u="none" strike="noStrike" cap="none" normalizeH="0" baseline="0" noProof="0" dirty="0">
                          <a:ln>
                            <a:noFill/>
                          </a:ln>
                          <a:effectLst/>
                        </a:rPr>
                        <a:t>VM Sandboxing </a:t>
                      </a:r>
                      <a:br>
                        <a:rPr kumimoji="0" lang="en-US" sz="1200" b="1" u="none" strike="noStrike" cap="none" normalizeH="0" baseline="0" noProof="0" dirty="0">
                          <a:ln>
                            <a:noFill/>
                          </a:ln>
                          <a:effectLst/>
                        </a:rPr>
                      </a:br>
                      <a:r>
                        <a:rPr kumimoji="0" lang="en-US" sz="1200" b="1" u="none" strike="noStrike" cap="none" normalizeH="0" baseline="0" noProof="0" dirty="0">
                          <a:ln>
                            <a:noFill/>
                          </a:ln>
                          <a:effectLst/>
                        </a:rPr>
                        <a:t>(Files/Hour)</a:t>
                      </a:r>
                      <a:endParaRPr kumimoji="0" lang="en-US" sz="1200" b="1" u="none" strike="noStrike" cap="none" normalizeH="0" baseline="0" noProof="0" dirty="0">
                        <a:ln>
                          <a:noFill/>
                        </a:ln>
                        <a:solidFill>
                          <a:srgbClr val="FFFFFF"/>
                        </a:solidFill>
                        <a:effectLst/>
                      </a:endParaRPr>
                    </a:p>
                  </a:txBody>
                  <a:tcPr marL="121888" marR="121888" anchor="ctr"/>
                </a:tc>
                <a:tc>
                  <a:txBody>
                    <a:bodyPr/>
                    <a:lstStyle/>
                    <a:p>
                      <a:pPr algn="ctr"/>
                      <a:r>
                        <a:rPr lang="en-US" sz="1200" noProof="0" dirty="0"/>
                        <a:t>160</a:t>
                      </a:r>
                    </a:p>
                  </a:txBody>
                  <a:tcPr marL="121888" marR="121888" anchor="ctr"/>
                </a:tc>
                <a:tc>
                  <a:txBody>
                    <a:bodyPr/>
                    <a:lstStyle/>
                    <a:p>
                      <a:pPr algn="ctr"/>
                      <a:r>
                        <a:rPr lang="en-US" sz="1200" noProof="0" dirty="0"/>
                        <a:t>1,120</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Hardware Dependent</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Unrestricted</a:t>
                      </a:r>
                    </a:p>
                  </a:txBody>
                  <a:tcPr marL="121888" marR="121888" anchor="ctr"/>
                </a:tc>
                <a:extLst>
                  <a:ext uri="{0D108BD9-81ED-4DB2-BD59-A6C34878D82A}">
                    <a16:rowId xmlns:a16="http://schemas.microsoft.com/office/drawing/2014/main" val="10001"/>
                  </a:ext>
                </a:extLst>
              </a:tr>
              <a:tr h="457200">
                <a:tc>
                  <a:txBody>
                    <a:bodyPr/>
                    <a:lstStyle/>
                    <a:p>
                      <a:r>
                        <a:rPr lang="en-US" sz="1200" b="1" noProof="0" dirty="0"/>
                        <a:t>AV Scanning </a:t>
                      </a:r>
                      <a:br>
                        <a:rPr lang="en-US" sz="1200" b="1" noProof="0" dirty="0"/>
                      </a:br>
                      <a:r>
                        <a:rPr lang="en-US" sz="1200" b="1" noProof="0" dirty="0"/>
                        <a:t>(Files/Hour)</a:t>
                      </a:r>
                      <a:endParaRPr lang="en-US" sz="1200" b="1" noProof="0" dirty="0">
                        <a:solidFill>
                          <a:srgbClr val="FFFFFF"/>
                        </a:solidFill>
                        <a:latin typeface="+mn-lt"/>
                        <a:cs typeface="Arial"/>
                      </a:endParaRPr>
                    </a:p>
                  </a:txBody>
                  <a:tcPr marL="121888" marR="121888" anchor="ctr"/>
                </a:tc>
                <a:tc>
                  <a:txBody>
                    <a:bodyPr/>
                    <a:lstStyle/>
                    <a:p>
                      <a:pPr algn="ctr"/>
                      <a:r>
                        <a:rPr lang="en-US" sz="1200" noProof="0"/>
                        <a:t>6,000</a:t>
                      </a:r>
                    </a:p>
                  </a:txBody>
                  <a:tcPr marL="121888" marR="121888" anchor="ctr"/>
                </a:tc>
                <a:tc>
                  <a:txBody>
                    <a:bodyPr/>
                    <a:lstStyle/>
                    <a:p>
                      <a:pPr algn="ctr"/>
                      <a:r>
                        <a:rPr lang="en-US" sz="1200" noProof="0" dirty="0"/>
                        <a:t>15,000</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Hardware Dependent</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Unrestricted</a:t>
                      </a:r>
                    </a:p>
                  </a:txBody>
                  <a:tcPr marL="121888" marR="121888" anchor="ctr"/>
                </a:tc>
                <a:extLst>
                  <a:ext uri="{0D108BD9-81ED-4DB2-BD59-A6C34878D82A}">
                    <a16:rowId xmlns:a16="http://schemas.microsoft.com/office/drawing/2014/main" val="10002"/>
                  </a:ext>
                </a:extLst>
              </a:tr>
              <a:tr h="2743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noProof="0" dirty="0"/>
                        <a:t>Number of VMs</a:t>
                      </a:r>
                      <a:r>
                        <a:rPr lang="en-US" sz="1200" b="1" baseline="0" noProof="0" dirty="0"/>
                        <a:t> </a:t>
                      </a:r>
                      <a:endParaRPr lang="en-US" sz="1200" b="1" noProof="0" dirty="0">
                        <a:solidFill>
                          <a:srgbClr val="FFFFFF"/>
                        </a:solidFill>
                        <a:latin typeface="+mn-lt"/>
                        <a:cs typeface="Arial"/>
                      </a:endParaRPr>
                    </a:p>
                  </a:txBody>
                  <a:tcPr marL="121888" marR="121888" anchor="ctr"/>
                </a:tc>
                <a:tc>
                  <a:txBody>
                    <a:bodyPr/>
                    <a:lstStyle/>
                    <a:p>
                      <a:pPr algn="ctr"/>
                      <a:r>
                        <a:rPr lang="en-US" sz="1200" noProof="0" dirty="0"/>
                        <a:t>8</a:t>
                      </a:r>
                    </a:p>
                  </a:txBody>
                  <a:tcPr marL="121888" marR="121888" anchor="ctr"/>
                </a:tc>
                <a:tc>
                  <a:txBody>
                    <a:bodyPr/>
                    <a:lstStyle/>
                    <a:p>
                      <a:pPr algn="ctr"/>
                      <a:r>
                        <a:rPr lang="en-US" sz="1200" noProof="0" dirty="0"/>
                        <a:t>8 + 48 optional</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noProof="0" dirty="0"/>
                        <a:t>4 </a:t>
                      </a:r>
                      <a:r>
                        <a:rPr lang="en-US" sz="1200" noProof="0"/>
                        <a:t>to 54</a:t>
                      </a:r>
                      <a:endParaRPr lang="en-US" sz="1200" noProof="0" dirty="0"/>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noProof="0" dirty="0"/>
                        <a:t>Not applicable</a:t>
                      </a:r>
                    </a:p>
                  </a:txBody>
                  <a:tcPr marL="121888" marR="121888" anchor="ctr"/>
                </a:tc>
                <a:extLst>
                  <a:ext uri="{0D108BD9-81ED-4DB2-BD59-A6C34878D82A}">
                    <a16:rowId xmlns:a16="http://schemas.microsoft.com/office/drawing/2014/main" val="10003"/>
                  </a:ext>
                </a:extLst>
              </a:tr>
              <a:tr h="546459">
                <a:tc>
                  <a:txBody>
                    <a:bodyPr/>
                    <a:lstStyle/>
                    <a:p>
                      <a:r>
                        <a:rPr lang="en-US" sz="1200" b="1" noProof="0" dirty="0"/>
                        <a:t>Interfaces</a:t>
                      </a:r>
                      <a:endParaRPr lang="en-US" sz="1200" b="1" noProof="0" dirty="0">
                        <a:solidFill>
                          <a:srgbClr val="FFFFFF"/>
                        </a:solidFill>
                        <a:latin typeface="+mn-lt"/>
                        <a:cs typeface="Arial"/>
                      </a:endParaRPr>
                    </a:p>
                  </a:txBody>
                  <a:tcPr marL="121888" marR="121888" anchor="ctr"/>
                </a:tc>
                <a:tc>
                  <a:txBody>
                    <a:bodyPr/>
                    <a:lstStyle/>
                    <a:p>
                      <a:pPr algn="ctr"/>
                      <a:r>
                        <a:rPr lang="en-US" sz="1200" noProof="0"/>
                        <a:t>6x GE RJ45 ports, 2x GE SFP slots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4x GE RJ45 ports, 2x GE SFP, 2x 10GE SFP+ slots </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Hardware Dependent</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Not applicable</a:t>
                      </a:r>
                    </a:p>
                  </a:txBody>
                  <a:tcPr marL="121888" marR="121888" anchor="ctr"/>
                </a:tc>
                <a:extLst>
                  <a:ext uri="{0D108BD9-81ED-4DB2-BD59-A6C34878D82A}">
                    <a16:rowId xmlns:a16="http://schemas.microsoft.com/office/drawing/2014/main" val="10004"/>
                  </a:ext>
                </a:extLst>
              </a:tr>
              <a:tr h="3476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noProof="0" dirty="0"/>
                        <a:t>Scan Engines</a:t>
                      </a:r>
                      <a:endParaRPr lang="en-US" sz="1200" b="1" noProof="0" dirty="0">
                        <a:solidFill>
                          <a:srgbClr val="FFFFFF"/>
                        </a:solidFill>
                        <a:latin typeface="+mn-lt"/>
                        <a:cs typeface="Arial"/>
                      </a:endParaRPr>
                    </a:p>
                  </a:txBody>
                  <a:tcPr marL="121888" marR="121888" anchor="ct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noProof="0" dirty="0"/>
                        <a:t>Similar scan engines across</a:t>
                      </a:r>
                      <a:r>
                        <a:rPr lang="en-US" sz="1200" baseline="0" noProof="0" dirty="0"/>
                        <a:t> all platforms (release dates may vary)</a:t>
                      </a:r>
                      <a:endParaRPr lang="en-US" sz="1200" noProof="0" dirty="0"/>
                    </a:p>
                  </a:txBody>
                  <a:tcPr marL="121888" marR="121888" anchor="ct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a:p>
                  </a:txBody>
                  <a:tcPr anchor="ctr">
                    <a:solidFill>
                      <a:srgbClr val="C9C9C9"/>
                    </a:solidFill>
                  </a:tcPr>
                </a:tc>
                <a:extLst>
                  <a:ext uri="{0D108BD9-81ED-4DB2-BD59-A6C34878D82A}">
                    <a16:rowId xmlns:a16="http://schemas.microsoft.com/office/drawing/2014/main" val="10005"/>
                  </a:ext>
                </a:extLst>
              </a:tr>
              <a:tr h="457200">
                <a:tc>
                  <a:txBody>
                    <a:bodyPr/>
                    <a:lstStyle/>
                    <a:p>
                      <a:r>
                        <a:rPr lang="en-US" sz="1200" b="1" noProof="0" dirty="0"/>
                        <a:t>Input methods </a:t>
                      </a:r>
                      <a:endParaRPr lang="en-US" sz="1200" b="1" noProof="0" dirty="0">
                        <a:solidFill>
                          <a:srgbClr val="FFFFFF"/>
                        </a:solidFill>
                        <a:latin typeface="+mn-lt"/>
                        <a:cs typeface="Arial"/>
                      </a:endParaRPr>
                    </a:p>
                  </a:txBody>
                  <a:tcPr marL="121888" marR="121888" anchor="ctr"/>
                </a:tc>
                <a:tc gridSpan="3">
                  <a:txBody>
                    <a:bodyPr/>
                    <a:lstStyle/>
                    <a:p>
                      <a:pPr algn="ctr"/>
                      <a:r>
                        <a:rPr lang="en-US" sz="1200" noProof="0" dirty="0"/>
                        <a:t>FortiGate, FortiMail Integration, Sniffer mode, manual on-demand file upload, submission API, network file share inspection</a:t>
                      </a:r>
                    </a:p>
                  </a:txBody>
                  <a:tcPr marL="121888" marR="121888" anchor="ct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FortiGate, FortiWeb, FortiMail Integration</a:t>
                      </a:r>
                    </a:p>
                  </a:txBody>
                  <a:tcPr marL="121888" marR="121888" anchor="ctr"/>
                </a:tc>
                <a:extLst>
                  <a:ext uri="{0D108BD9-81ED-4DB2-BD59-A6C34878D82A}">
                    <a16:rowId xmlns:a16="http://schemas.microsoft.com/office/drawing/2014/main" val="10006"/>
                  </a:ext>
                </a:extLst>
              </a:tr>
              <a:tr h="630101">
                <a:tc>
                  <a:txBody>
                    <a:bodyPr/>
                    <a:lstStyle/>
                    <a:p>
                      <a:r>
                        <a:rPr lang="en-US" sz="1200" b="1" noProof="0" dirty="0"/>
                        <a:t>Status &amp; Analysis</a:t>
                      </a:r>
                    </a:p>
                    <a:p>
                      <a:r>
                        <a:rPr lang="en-US" sz="1200" b="1" noProof="0" dirty="0"/>
                        <a:t>Visibility</a:t>
                      </a:r>
                      <a:endParaRPr lang="en-US" sz="1200" b="1" noProof="0" dirty="0">
                        <a:solidFill>
                          <a:srgbClr val="FFFFFF"/>
                        </a:solidFill>
                        <a:latin typeface="+mn-lt"/>
                        <a:cs typeface="Arial"/>
                      </a:endParaRPr>
                    </a:p>
                  </a:txBody>
                  <a:tcPr marL="121888" marR="121888"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noProof="0" dirty="0"/>
                        <a:t>Full (rating, source, destination, MD5/SHA, observed behaviors, full logs, </a:t>
                      </a:r>
                      <a:r>
                        <a:rPr lang="en-US" sz="1200" noProof="0" dirty="0" err="1"/>
                        <a:t>pcap</a:t>
                      </a:r>
                      <a:r>
                        <a:rPr lang="en-US" sz="1200" noProof="0" dirty="0"/>
                        <a:t>,</a:t>
                      </a:r>
                      <a:r>
                        <a:rPr lang="en-US" sz="1200" baseline="0" noProof="0" dirty="0"/>
                        <a:t> </a:t>
                      </a:r>
                      <a:r>
                        <a:rPr lang="en-US" sz="1200" baseline="0" noProof="0" dirty="0" err="1"/>
                        <a:t>etc</a:t>
                      </a:r>
                      <a:r>
                        <a:rPr lang="en-US" sz="1200" baseline="0" noProof="0" dirty="0"/>
                        <a:t>) on</a:t>
                      </a:r>
                      <a:r>
                        <a:rPr lang="en-US" sz="1200" noProof="0" dirty="0"/>
                        <a:t>-box, statistics overview on FGT</a:t>
                      </a:r>
                      <a:r>
                        <a:rPr lang="en-US" sz="1200" baseline="0" noProof="0" dirty="0"/>
                        <a:t> only</a:t>
                      </a:r>
                      <a:endParaRPr lang="en-US" sz="1200" noProof="0" dirty="0"/>
                    </a:p>
                  </a:txBody>
                  <a:tcPr marL="121888" marR="121888" anchor="ctr"/>
                </a:tc>
                <a:tc hMerge="1">
                  <a:txBody>
                    <a:bodyPr/>
                    <a:lstStyle/>
                    <a:p>
                      <a:pPr algn="ctr"/>
                      <a:endParaRPr lang="en-US" sz="1300" noProof="0" dirty="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FortiGate,</a:t>
                      </a:r>
                      <a:r>
                        <a:rPr lang="en-US" sz="1200" baseline="0" noProof="0" dirty="0"/>
                        <a:t> FortiWeb, FortiMail. Detailed reports on FG only.</a:t>
                      </a:r>
                      <a:endParaRPr lang="en-US" sz="1200" noProof="0" dirty="0"/>
                    </a:p>
                  </a:txBody>
                  <a:tcPr marL="121888" marR="121888" anchor="ctr"/>
                </a:tc>
                <a:extLst>
                  <a:ext uri="{0D108BD9-81ED-4DB2-BD59-A6C34878D82A}">
                    <a16:rowId xmlns:a16="http://schemas.microsoft.com/office/drawing/2014/main" val="10007"/>
                  </a:ext>
                </a:extLst>
              </a:tr>
              <a:tr h="457200">
                <a:tc>
                  <a:txBody>
                    <a:bodyPr/>
                    <a:lstStyle/>
                    <a:p>
                      <a:r>
                        <a:rPr lang="en-US" sz="1200" b="1" noProof="0" dirty="0"/>
                        <a:t>Info</a:t>
                      </a:r>
                      <a:r>
                        <a:rPr lang="en-US" sz="1200" b="1" baseline="0" noProof="0" dirty="0"/>
                        <a:t> submission to FortiGuard Labs</a:t>
                      </a:r>
                      <a:endParaRPr lang="en-US" sz="1200" b="1" noProof="0" dirty="0">
                        <a:solidFill>
                          <a:srgbClr val="FFFFFF"/>
                        </a:solidFill>
                        <a:latin typeface="+mn-lt"/>
                        <a:cs typeface="Arial"/>
                      </a:endParaRPr>
                    </a:p>
                  </a:txBody>
                  <a:tcPr marL="121888" marR="121888"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noProof="0" dirty="0"/>
                        <a:t>None or all information related to analysis of “low/medium/high risk” objects, based on customer configuration</a:t>
                      </a:r>
                    </a:p>
                  </a:txBody>
                  <a:tcPr marL="121888" marR="121888" anchor="ct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All info if rated with risk</a:t>
                      </a:r>
                      <a:r>
                        <a:rPr lang="en-US" sz="1200" baseline="0" noProof="0" dirty="0"/>
                        <a:t> levels</a:t>
                      </a:r>
                      <a:endParaRPr lang="en-US" sz="1200" noProof="0" dirty="0"/>
                    </a:p>
                  </a:txBody>
                  <a:tcPr marL="121888" marR="121888" anchor="ctr"/>
                </a:tc>
                <a:extLst>
                  <a:ext uri="{0D108BD9-81ED-4DB2-BD59-A6C34878D82A}">
                    <a16:rowId xmlns:a16="http://schemas.microsoft.com/office/drawing/2014/main" val="10008"/>
                  </a:ext>
                </a:extLst>
              </a:tr>
              <a:tr h="493216">
                <a:tc>
                  <a:txBody>
                    <a:bodyPr/>
                    <a:lstStyle/>
                    <a:p>
                      <a:r>
                        <a:rPr lang="en-US" sz="1200" b="1" noProof="0" dirty="0"/>
                        <a:t>File Quarantine</a:t>
                      </a:r>
                      <a:endParaRPr lang="en-US" sz="1200" b="1" noProof="0" dirty="0">
                        <a:solidFill>
                          <a:srgbClr val="FFFFFF"/>
                        </a:solidFill>
                        <a:latin typeface="+mn-lt"/>
                        <a:cs typeface="Arial"/>
                      </a:endParaRPr>
                    </a:p>
                  </a:txBody>
                  <a:tcPr marL="121888" marR="121888" anchor="ctr"/>
                </a:tc>
                <a:tc gridSpan="3">
                  <a:txBody>
                    <a:bodyPr/>
                    <a:lstStyle/>
                    <a:p>
                      <a:pPr algn="ctr"/>
                      <a:r>
                        <a:rPr lang="en-US" sz="1200" noProof="0" dirty="0"/>
                        <a:t>On-box file</a:t>
                      </a:r>
                      <a:r>
                        <a:rPr lang="en-US" sz="1200" baseline="0" noProof="0" dirty="0"/>
                        <a:t> quarantine for network file share scanning. FortiMail submits and queues mails for suspicious content</a:t>
                      </a:r>
                      <a:endParaRPr lang="en-US" sz="1200" noProof="0" dirty="0"/>
                    </a:p>
                  </a:txBody>
                  <a:tcPr marL="121888" marR="121888" anchor="ct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NIL</a:t>
                      </a:r>
                    </a:p>
                  </a:txBody>
                  <a:tcPr marL="121888" marR="121888" anchor="ctr"/>
                </a:tc>
                <a:extLst>
                  <a:ext uri="{0D108BD9-81ED-4DB2-BD59-A6C34878D82A}">
                    <a16:rowId xmlns:a16="http://schemas.microsoft.com/office/drawing/2014/main" val="10009"/>
                  </a:ext>
                </a:extLst>
              </a:tr>
              <a:tr h="493216">
                <a:tc>
                  <a:txBody>
                    <a:bodyPr/>
                    <a:lstStyle/>
                    <a:p>
                      <a:r>
                        <a:rPr lang="en-US" sz="1200" b="1" noProof="0" dirty="0"/>
                        <a:t>Protection</a:t>
                      </a:r>
                      <a:endParaRPr lang="en-US" sz="1200" b="1" noProof="0" dirty="0">
                        <a:solidFill>
                          <a:srgbClr val="FFFFFF"/>
                        </a:solidFill>
                        <a:latin typeface="+mn-lt"/>
                        <a:cs typeface="Arial"/>
                      </a:endParaRPr>
                    </a:p>
                  </a:txBody>
                  <a:tcPr marL="121888" marR="121888" anchor="ctr"/>
                </a:tc>
                <a:tc gridSpan="3">
                  <a:txBody>
                    <a:bodyPr/>
                    <a:lstStyle/>
                    <a:p>
                      <a:pPr algn="ctr"/>
                      <a:r>
                        <a:rPr lang="en-US" sz="1200" noProof="0" dirty="0"/>
                        <a:t>Manual policy</a:t>
                      </a:r>
                      <a:r>
                        <a:rPr lang="en-US" sz="1200" baseline="0" noProof="0" dirty="0"/>
                        <a:t> </a:t>
                      </a:r>
                      <a:r>
                        <a:rPr lang="en-US" sz="1200" noProof="0" dirty="0"/>
                        <a:t>configuration,</a:t>
                      </a:r>
                      <a:r>
                        <a:rPr lang="en-US" sz="1200" baseline="0" noProof="0" dirty="0"/>
                        <a:t> </a:t>
                      </a:r>
                      <a:r>
                        <a:rPr lang="en-US" sz="1200" noProof="0" dirty="0"/>
                        <a:t>FortiGuard AV signature update, requires FortiGuard premium service for SLA</a:t>
                      </a:r>
                    </a:p>
                  </a:txBody>
                  <a:tcPr marL="121888" marR="121888" anchor="ct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noProof="0" dirty="0"/>
                        <a:t>Source Quarantine on FGT (*V5.2.3+)</a:t>
                      </a:r>
                    </a:p>
                  </a:txBody>
                  <a:tcPr marL="121888" marR="121888" anchor="ctr"/>
                </a:tc>
                <a:extLst>
                  <a:ext uri="{0D108BD9-81ED-4DB2-BD59-A6C34878D82A}">
                    <a16:rowId xmlns:a16="http://schemas.microsoft.com/office/drawing/2014/main" val="10010"/>
                  </a:ext>
                </a:extLst>
              </a:tr>
            </a:tbl>
          </a:graphicData>
        </a:graphic>
      </p:graphicFrame>
      <p:sp>
        <p:nvSpPr>
          <p:cNvPr id="4" name="TextBox 3"/>
          <p:cNvSpPr txBox="1"/>
          <p:nvPr/>
        </p:nvSpPr>
        <p:spPr>
          <a:xfrm>
            <a:off x="5101954" y="6421582"/>
            <a:ext cx="6348770" cy="292367"/>
          </a:xfrm>
          <a:prstGeom prst="rect">
            <a:avLst/>
          </a:prstGeom>
          <a:noFill/>
        </p:spPr>
        <p:txBody>
          <a:bodyPr wrap="square" lIns="121893" tIns="60947" rIns="121893" bIns="60947" rtlCol="0">
            <a:spAutoFit/>
          </a:bodyPr>
          <a:lstStyle/>
          <a:p>
            <a:pPr algn="r"/>
            <a:r>
              <a:rPr lang="en-US" sz="1100" dirty="0"/>
              <a:t>*roadmap, may subject to changes</a:t>
            </a:r>
          </a:p>
        </p:txBody>
      </p:sp>
    </p:spTree>
    <p:extLst>
      <p:ext uri="{BB962C8B-B14F-4D97-AF65-F5344CB8AC3E}">
        <p14:creationId xmlns:p14="http://schemas.microsoft.com/office/powerpoint/2010/main" val="104662303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52E</a:t>
            </a:r>
          </a:p>
        </p:txBody>
      </p:sp>
      <p:pic>
        <p:nvPicPr>
          <p:cNvPr id="3" name="Picture 2" descr="Firewall-Sym-D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4" name="TextBox 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1.8 Million</a:t>
            </a:r>
          </a:p>
          <a:p>
            <a:r>
              <a:rPr lang="en-US" sz="1100" dirty="0">
                <a:solidFill>
                  <a:srgbClr val="7F7F7F"/>
                </a:solidFill>
              </a:rPr>
              <a:t>Concurrent Sessions</a:t>
            </a:r>
          </a:p>
          <a:p>
            <a:endParaRPr lang="en-US" sz="1100" dirty="0">
              <a:solidFill>
                <a:srgbClr val="7F7F7F"/>
              </a:solidFill>
            </a:endParaRPr>
          </a:p>
          <a:p>
            <a:r>
              <a:rPr lang="en-US" sz="2400" b="1" dirty="0"/>
              <a:t>21,000</a:t>
            </a:r>
          </a:p>
          <a:p>
            <a:r>
              <a:rPr lang="en-US" sz="1100" dirty="0">
                <a:solidFill>
                  <a:srgbClr val="7F7F7F"/>
                </a:solidFill>
              </a:rPr>
              <a:t>New Sessions/Sec</a:t>
            </a:r>
          </a:p>
        </p:txBody>
      </p:sp>
      <p:cxnSp>
        <p:nvCxnSpPr>
          <p:cNvPr id="5" name="Straight Connector 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3"/>
          <a:stretch>
            <a:fillRect/>
          </a:stretch>
        </p:blipFill>
        <p:spPr>
          <a:xfrm>
            <a:off x="9859823" y="5417255"/>
            <a:ext cx="674314" cy="671119"/>
          </a:xfrm>
          <a:prstGeom prst="rect">
            <a:avLst/>
          </a:prstGeom>
        </p:spPr>
      </p:pic>
      <p:pic>
        <p:nvPicPr>
          <p:cNvPr id="8" name="Picture 7"/>
          <p:cNvPicPr>
            <a:picLocks noChangeAspect="1"/>
          </p:cNvPicPr>
          <p:nvPr/>
        </p:nvPicPr>
        <p:blipFill>
          <a:blip r:embed="rId4"/>
          <a:stretch>
            <a:fillRect/>
          </a:stretch>
        </p:blipFill>
        <p:spPr>
          <a:xfrm>
            <a:off x="8935284" y="5472802"/>
            <a:ext cx="624060" cy="584711"/>
          </a:xfrm>
          <a:prstGeom prst="rect">
            <a:avLst/>
          </a:prstGeom>
        </p:spPr>
      </p:pic>
      <p:pic>
        <p:nvPicPr>
          <p:cNvPr id="9" name="Picture 8"/>
          <p:cNvPicPr>
            <a:picLocks noChangeAspect="1"/>
          </p:cNvPicPr>
          <p:nvPr/>
        </p:nvPicPr>
        <p:blipFill>
          <a:blip r:embed="rId5"/>
          <a:stretch>
            <a:fillRect/>
          </a:stretch>
        </p:blipFill>
        <p:spPr>
          <a:xfrm>
            <a:off x="10793734" y="5482460"/>
            <a:ext cx="817408" cy="569685"/>
          </a:xfrm>
          <a:prstGeom prst="rect">
            <a:avLst/>
          </a:prstGeom>
        </p:spPr>
      </p:pic>
      <p:grpSp>
        <p:nvGrpSpPr>
          <p:cNvPr id="10" name="Group 9"/>
          <p:cNvGrpSpPr/>
          <p:nvPr/>
        </p:nvGrpSpPr>
        <p:grpSpPr>
          <a:xfrm>
            <a:off x="7977837" y="5455084"/>
            <a:ext cx="642610" cy="612273"/>
            <a:chOff x="5818638" y="4203821"/>
            <a:chExt cx="467667" cy="445474"/>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2" name="Picture 11"/>
            <p:cNvPicPr>
              <a:picLocks noChangeAspect="1"/>
            </p:cNvPicPr>
            <p:nvPr/>
          </p:nvPicPr>
          <p:blipFill>
            <a:blip r:embed="rId7"/>
            <a:stretch>
              <a:fillRect/>
            </a:stretch>
          </p:blipFill>
          <p:spPr>
            <a:xfrm flipH="1">
              <a:off x="5869115" y="4203821"/>
              <a:ext cx="417190" cy="445474"/>
            </a:xfrm>
            <a:prstGeom prst="rect">
              <a:avLst/>
            </a:prstGeom>
          </p:spPr>
        </p:pic>
      </p:grpSp>
      <p:sp>
        <p:nvSpPr>
          <p:cNvPr id="13" name="Rounded Rectangle 12"/>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14" name="Rounded Rectangle 13"/>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15" name="Rounded Rectangle 14"/>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cxnSp>
        <p:nvCxnSpPr>
          <p:cNvPr id="16" name="Straight Connector 1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18" name="Picture 17"/>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9" name="Picture 18" descr="FG-50E_51E+Front.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0388" y="1666887"/>
            <a:ext cx="4558813" cy="750000"/>
          </a:xfrm>
          <a:prstGeom prst="rect">
            <a:avLst/>
          </a:prstGeom>
        </p:spPr>
      </p:pic>
      <p:pic>
        <p:nvPicPr>
          <p:cNvPr id="20" name="Picture 19" descr="FWF-50E_51E+Ba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80388" y="2641079"/>
            <a:ext cx="4558813" cy="751292"/>
          </a:xfrm>
          <a:prstGeom prst="rect">
            <a:avLst/>
          </a:prstGeom>
        </p:spPr>
      </p:pic>
      <p:pic>
        <p:nvPicPr>
          <p:cNvPr id="21" name="Picture 2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22"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5 x GE RJ45 Ports</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23" name="Oval 22"/>
          <p:cNvSpPr/>
          <p:nvPr/>
        </p:nvSpPr>
        <p:spPr bwMode="auto">
          <a:xfrm>
            <a:off x="332619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4" name="Oval 23"/>
          <p:cNvSpPr/>
          <p:nvPr/>
        </p:nvSpPr>
        <p:spPr bwMode="auto">
          <a:xfrm>
            <a:off x="467705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25" name="Oval 24"/>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26" name="Straight Connector 2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descr="Storage-64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8250668" y="3062788"/>
            <a:ext cx="495399" cy="729600"/>
          </a:xfrm>
          <a:prstGeom prst="rect">
            <a:avLst/>
          </a:prstGeom>
        </p:spPr>
      </p:pic>
      <p:sp>
        <p:nvSpPr>
          <p:cNvPr id="28" name="Rounded Rectangle 27"/>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29" name="TextBox 28"/>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270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220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160 Mbps</a:t>
            </a:r>
          </a:p>
          <a:p>
            <a:r>
              <a:rPr lang="en-US" sz="1100" dirty="0">
                <a:solidFill>
                  <a:srgbClr val="7F7F7F"/>
                </a:solidFill>
              </a:rPr>
              <a:t>Threat Protection Throughput</a:t>
            </a:r>
          </a:p>
          <a:p>
            <a:endParaRPr lang="en-US" sz="1100" dirty="0">
              <a:solidFill>
                <a:srgbClr val="7F7F7F"/>
              </a:solidFill>
            </a:endParaRPr>
          </a:p>
        </p:txBody>
      </p:sp>
      <p:pic>
        <p:nvPicPr>
          <p:cNvPr id="30" name="Picture 29"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1" name="Picture 30"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2" name="Picture 31"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354122600"/>
      </p:ext>
    </p:extLst>
  </p:cSld>
  <p:clrMapOvr>
    <a:masterClrMapping/>
  </p:clrMapOvr>
  <p:transitio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FortiAuthenticator</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35259" y="2190256"/>
            <a:ext cx="586647" cy="586800"/>
          </a:xfrm>
          <a:prstGeom prst="rect">
            <a:avLst/>
          </a:prstGeom>
        </p:spPr>
      </p:pic>
    </p:spTree>
    <p:extLst>
      <p:ext uri="{BB962C8B-B14F-4D97-AF65-F5344CB8AC3E}">
        <p14:creationId xmlns:p14="http://schemas.microsoft.com/office/powerpoint/2010/main" val="582185962"/>
      </p:ext>
    </p:extLst>
  </p:cSld>
  <p:clrMapOvr>
    <a:masterClrMapping/>
  </p:clrMapOvr>
  <p:transition spd="slow">
    <p:wip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FortiAuthenticator </a:t>
            </a:r>
          </a:p>
        </p:txBody>
      </p:sp>
      <p:graphicFrame>
        <p:nvGraphicFramePr>
          <p:cNvPr id="3" name="Content Placeholder 4"/>
          <p:cNvGraphicFramePr>
            <a:graphicFrameLocks/>
          </p:cNvGraphicFramePr>
          <p:nvPr>
            <p:extLst>
              <p:ext uri="{D42A27DB-BD31-4B8C-83A1-F6EECF244321}">
                <p14:modId xmlns:p14="http://schemas.microsoft.com/office/powerpoint/2010/main" val="3172647161"/>
              </p:ext>
            </p:extLst>
          </p:nvPr>
        </p:nvGraphicFramePr>
        <p:xfrm>
          <a:off x="609442" y="2719118"/>
          <a:ext cx="4866114" cy="3177367"/>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6012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500" b="1" dirty="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a:t>RADIUS, LDAP, 802.1X</a:t>
                      </a:r>
                      <a:endParaRPr lang="en-US" sz="1200" dirty="0">
                        <a:latin typeface="+mn-lt"/>
                        <a:cs typeface="Arial Narrow" pitchFamily="34" charset="0"/>
                      </a:endParaRPr>
                    </a:p>
                  </a:txBody>
                  <a:tcPr marL="239938" marR="121888" marB="144000">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a:ln>
                            <a:noFill/>
                          </a:ln>
                          <a:effectLst/>
                          <a:uLnTx/>
                          <a:uFillTx/>
                        </a:rPr>
                        <a:t>Tokenless</a:t>
                      </a:r>
                      <a:r>
                        <a:rPr kumimoji="0" lang="en-US" sz="1200" u="none" strike="noStrike" kern="1200" cap="none" spc="0" normalizeH="0" baseline="0" noProof="0" dirty="0">
                          <a:ln>
                            <a:noFill/>
                          </a:ln>
                          <a:effectLst/>
                          <a:uLnTx/>
                          <a:uFillTx/>
                        </a:rPr>
                        <a:t>, via SMS and email</a:t>
                      </a:r>
                      <a:endParaRPr kumimoji="0" lang="en-US" sz="1200" u="none" strike="noStrike" kern="1200" cap="none" spc="0" normalizeH="0" baseline="0" noProof="0" dirty="0">
                        <a:ln>
                          <a:noFill/>
                        </a:ln>
                        <a:effectLst/>
                        <a:uLnTx/>
                        <a:uFillTx/>
                        <a:latin typeface="+mn-lt"/>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Remote Device / Unattended Authentication</a:t>
                      </a:r>
                      <a:endParaRPr kumimoji="0" lang="en-US" sz="1200" u="none" strike="noStrike" kern="1200" cap="none" spc="0" normalizeH="0" baseline="0" noProof="0" dirty="0">
                        <a:ln>
                          <a:noFill/>
                        </a:ln>
                        <a:effectLst/>
                        <a:uLnTx/>
                        <a:uFillTx/>
                        <a:latin typeface="+mn-lt"/>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RADIUS Integration</a:t>
                      </a:r>
                      <a:endParaRPr kumimoji="0" lang="en-US" sz="1200" u="none" strike="noStrike" kern="1200" cap="none" spc="0" normalizeH="0" baseline="0" noProof="0" dirty="0">
                        <a:ln>
                          <a:noFill/>
                        </a:ln>
                        <a:effectLst/>
                        <a:uLnTx/>
                        <a:uFillTx/>
                        <a:latin typeface="+mn-lt"/>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grpSp>
        <p:nvGrpSpPr>
          <p:cNvPr id="4" name="Group 3"/>
          <p:cNvGrpSpPr/>
          <p:nvPr/>
        </p:nvGrpSpPr>
        <p:grpSpPr>
          <a:xfrm>
            <a:off x="6180719" y="2976994"/>
            <a:ext cx="5823477" cy="3109402"/>
            <a:chOff x="3969304" y="1800039"/>
            <a:chExt cx="5523540" cy="2948484"/>
          </a:xfrm>
        </p:grpSpPr>
        <p:sp>
          <p:nvSpPr>
            <p:cNvPr id="5" name="Freeform 4"/>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6" name="Picture 24" descr="User-Green-Male_Lt-s.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Laptop-Wireless_L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8" name="Picture 63" descr="2U_Lt-s.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8"/>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0" name="Freeform 9"/>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1" name="Picture 10" descr="Modem_R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2" name="Picture 11" descr="Router_L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13" name="Picture 35" descr="Firewall-Typical_Lt.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Server_Lt.png"/>
            <p:cNvPicPr>
              <a:picLocks noChangeAspect="1"/>
            </p:cNvPicPr>
            <p:nvPr/>
          </p:nvPicPr>
          <p:blipFill>
            <a:blip r:embed="rId8"/>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15" name="Right Arrow 1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700" dirty="0">
                <a:solidFill>
                  <a:schemeClr val="accent2"/>
                </a:solidFill>
                <a:ea typeface="ＭＳ Ｐゴシック" pitchFamily="-65" charset="-128"/>
                <a:cs typeface="ＭＳ Ｐゴシック" pitchFamily="-65" charset="-128"/>
              </a:endParaRPr>
            </a:p>
          </p:txBody>
        </p:sp>
        <p:pic>
          <p:nvPicPr>
            <p:cNvPr id="16" name="Picture 2"/>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descr="Server_Lt.png"/>
            <p:cNvPicPr>
              <a:picLocks noChangeAspect="1"/>
            </p:cNvPicPr>
            <p:nvPr/>
          </p:nvPicPr>
          <p:blipFill>
            <a:blip r:embed="rId8"/>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18" name="Freeform 1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9" name="Picture 37"/>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8"/>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4"/>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Modem_R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23" name="Text Box 28"/>
            <p:cNvSpPr txBox="1">
              <a:spLocks noChangeArrowheads="1"/>
            </p:cNvSpPr>
            <p:nvPr/>
          </p:nvSpPr>
          <p:spPr bwMode="auto">
            <a:xfrm>
              <a:off x="5965982" y="4281565"/>
              <a:ext cx="1229842" cy="46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300" dirty="0">
                  <a:cs typeface="HelveticaNeue Condensed" charset="0"/>
                </a:rPr>
                <a:t>LDAP</a:t>
              </a:r>
              <a:br>
                <a:rPr lang="en-GB" sz="1300" dirty="0">
                  <a:cs typeface="HelveticaNeue Condensed" charset="0"/>
                </a:rPr>
              </a:br>
              <a:r>
                <a:rPr lang="en-GB" sz="1300" dirty="0">
                  <a:cs typeface="HelveticaNeue Condensed" charset="0"/>
                </a:rPr>
                <a:t>User Database</a:t>
              </a:r>
            </a:p>
          </p:txBody>
        </p:sp>
        <p:sp>
          <p:nvSpPr>
            <p:cNvPr id="24" name="TextBox 23"/>
            <p:cNvSpPr txBox="1"/>
            <p:nvPr/>
          </p:nvSpPr>
          <p:spPr bwMode="auto">
            <a:xfrm>
              <a:off x="8068230" y="3428814"/>
              <a:ext cx="972598" cy="277256"/>
            </a:xfrm>
            <a:prstGeom prst="rect">
              <a:avLst/>
            </a:prstGeom>
            <a:noFill/>
          </p:spPr>
          <p:txBody>
            <a:bodyPr wrap="none">
              <a:spAutoFit/>
            </a:bodyPr>
            <a:lstStyle/>
            <a:p>
              <a:pPr>
                <a:defRPr/>
              </a:pPr>
              <a:r>
                <a:rPr lang="en-US" sz="13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25" name="TextBox 24"/>
            <p:cNvSpPr txBox="1"/>
            <p:nvPr/>
          </p:nvSpPr>
          <p:spPr bwMode="auto">
            <a:xfrm>
              <a:off x="4220130" y="3142678"/>
              <a:ext cx="1228137" cy="335626"/>
            </a:xfrm>
            <a:prstGeom prst="rect">
              <a:avLst/>
            </a:prstGeom>
            <a:noFill/>
          </p:spPr>
          <p:txBody>
            <a:bodyPr wrap="none">
              <a:spAutoFit/>
            </a:bodyPr>
            <a:lstStyle/>
            <a:p>
              <a:pPr>
                <a:defRPr/>
              </a:pPr>
              <a:r>
                <a:rPr lang="en-US" sz="1700" b="1" dirty="0">
                  <a:solidFill>
                    <a:srgbClr val="36424A"/>
                  </a:solidFill>
                  <a:latin typeface="Arial" pitchFamily="-65" charset="0"/>
                  <a:ea typeface="ＭＳ Ｐゴシック" pitchFamily="-65" charset="-128"/>
                  <a:cs typeface="ＭＳ Ｐゴシック" pitchFamily="-65" charset="-128"/>
                </a:rPr>
                <a:t>FortiToken</a:t>
              </a:r>
            </a:p>
          </p:txBody>
        </p:sp>
        <p:sp>
          <p:nvSpPr>
            <p:cNvPr id="26" name="TextBox 25"/>
            <p:cNvSpPr txBox="1"/>
            <p:nvPr/>
          </p:nvSpPr>
          <p:spPr bwMode="auto">
            <a:xfrm>
              <a:off x="7505324" y="4261601"/>
              <a:ext cx="1987520" cy="335626"/>
            </a:xfrm>
            <a:prstGeom prst="rect">
              <a:avLst/>
            </a:prstGeom>
            <a:noFill/>
          </p:spPr>
          <p:txBody>
            <a:bodyPr wrap="none">
              <a:spAutoFit/>
            </a:bodyPr>
            <a:lstStyle/>
            <a:p>
              <a:pPr>
                <a:defRPr/>
              </a:pPr>
              <a:r>
                <a:rPr lang="en-US" sz="17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27" name="Group 65"/>
            <p:cNvGrpSpPr>
              <a:grpSpLocks/>
            </p:cNvGrpSpPr>
            <p:nvPr/>
          </p:nvGrpSpPr>
          <p:grpSpPr bwMode="auto">
            <a:xfrm>
              <a:off x="7703104" y="3740758"/>
              <a:ext cx="1066800" cy="556022"/>
              <a:chOff x="7980814" y="4559438"/>
              <a:chExt cx="1066800" cy="741363"/>
            </a:xfrm>
          </p:grpSpPr>
          <p:pic>
            <p:nvPicPr>
              <p:cNvPr id="31" name="Picture 63" descr="2U_Lt-s.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descr="C:\Users\cwindsor\Desktop\FortiAuthenticator.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28" name="Picture 27" descr="MobilePhone_Lt.png"/>
            <p:cNvPicPr>
              <a:picLocks noChangeAspect="1"/>
            </p:cNvPicPr>
            <p:nvPr/>
          </p:nvPicPr>
          <p:blipFill>
            <a:blip r:embed="rId12"/>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29" name="Picture 28" descr="Fortinet_Grid-Icon_PMS485.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0" name="Picture 29" descr="Fortinet_Grid-Icon_PMS485.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3" name="Group 32"/>
          <p:cNvGrpSpPr/>
          <p:nvPr/>
        </p:nvGrpSpPr>
        <p:grpSpPr>
          <a:xfrm>
            <a:off x="597515" y="1200000"/>
            <a:ext cx="11038895" cy="846744"/>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Identity Management, User Access Control and multi-factor identification</a:t>
              </a:r>
            </a:p>
          </p:txBody>
        </p:sp>
        <p:pic>
          <p:nvPicPr>
            <p:cNvPr id="35" name="Picture 34"/>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2107888806"/>
      </p:ext>
    </p:extLst>
  </p:cSld>
  <p:clrMapOvr>
    <a:masterClrMapping/>
  </p:clrMapOvr>
  <p:transition spd="slow">
    <p:wip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FortiAuthenticator Series</a:t>
            </a:r>
          </a:p>
        </p:txBody>
      </p:sp>
      <p:graphicFrame>
        <p:nvGraphicFramePr>
          <p:cNvPr id="3" name="Group 51"/>
          <p:cNvGraphicFramePr>
            <a:graphicFrameLocks noGrp="1"/>
          </p:cNvGraphicFramePr>
          <p:nvPr>
            <p:extLst>
              <p:ext uri="{D42A27DB-BD31-4B8C-83A1-F6EECF244321}">
                <p14:modId xmlns:p14="http://schemas.microsoft.com/office/powerpoint/2010/main" val="24078891"/>
              </p:ext>
            </p:extLst>
          </p:nvPr>
        </p:nvGraphicFramePr>
        <p:xfrm>
          <a:off x="335915" y="1440000"/>
          <a:ext cx="11517002" cy="3104381"/>
        </p:xfrm>
        <a:graphic>
          <a:graphicData uri="http://schemas.openxmlformats.org/drawingml/2006/table">
            <a:tbl>
              <a:tblPr firstRow="1" bandRow="1">
                <a:tableStyleId>{5202B0CA-FC54-4496-8BCA-5EF66A818D29}</a:tableStyleId>
              </a:tblPr>
              <a:tblGrid>
                <a:gridCol w="2603754">
                  <a:extLst>
                    <a:ext uri="{9D8B030D-6E8A-4147-A177-3AD203B41FA5}">
                      <a16:colId xmlns:a16="http://schemas.microsoft.com/office/drawing/2014/main" val="20000"/>
                    </a:ext>
                  </a:extLst>
                </a:gridCol>
                <a:gridCol w="2228312">
                  <a:extLst>
                    <a:ext uri="{9D8B030D-6E8A-4147-A177-3AD203B41FA5}">
                      <a16:colId xmlns:a16="http://schemas.microsoft.com/office/drawing/2014/main" val="20001"/>
                    </a:ext>
                  </a:extLst>
                </a:gridCol>
                <a:gridCol w="2228312">
                  <a:extLst>
                    <a:ext uri="{9D8B030D-6E8A-4147-A177-3AD203B41FA5}">
                      <a16:colId xmlns:a16="http://schemas.microsoft.com/office/drawing/2014/main" val="20002"/>
                    </a:ext>
                  </a:extLst>
                </a:gridCol>
                <a:gridCol w="2228312">
                  <a:extLst>
                    <a:ext uri="{9D8B030D-6E8A-4147-A177-3AD203B41FA5}">
                      <a16:colId xmlns:a16="http://schemas.microsoft.com/office/drawing/2014/main" val="20003"/>
                    </a:ext>
                  </a:extLst>
                </a:gridCol>
                <a:gridCol w="2228312">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FAC-200E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FAC-400E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a:ln>
                            <a:noFill/>
                          </a:ln>
                          <a:effectLst/>
                          <a:uLnTx/>
                          <a:uFillTx/>
                        </a:rPr>
                        <a:t>FAC-1000D</a:t>
                      </a:r>
                      <a:endParaRPr kumimoji="0" lang="en-US" sz="1300" b="1" i="0" u="none" strike="noStrike" kern="1200" cap="none" spc="0" normalizeH="0" baseline="0" noProof="0" dirty="0">
                        <a:ln>
                          <a:noFill/>
                        </a:ln>
                        <a:solidFill>
                          <a:srgbClr val="FFFFFF"/>
                        </a:solidFill>
                        <a:effectLst/>
                        <a:uLnTx/>
                        <a:uFillTx/>
                        <a:latin typeface="Arial"/>
                        <a:ea typeface="+mn-ea"/>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a:ln>
                            <a:noFill/>
                          </a:ln>
                          <a:effectLst/>
                          <a:uLnTx/>
                          <a:uFillTx/>
                        </a:rPr>
                        <a:t>FAC-3000E</a:t>
                      </a:r>
                      <a:endParaRPr kumimoji="0" lang="en-US" sz="1300" b="1" i="0" u="none" strike="noStrike" kern="1200" cap="none" spc="0" normalizeH="0" baseline="0" noProof="0" dirty="0">
                        <a:ln>
                          <a:noFill/>
                        </a:ln>
                        <a:solidFill>
                          <a:srgbClr val="FFFFFF"/>
                        </a:solidFill>
                        <a:effectLst/>
                        <a:uLnTx/>
                        <a:uFillTx/>
                        <a:latin typeface="Arial"/>
                        <a:ea typeface="+mn-ea"/>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Max. Local + Remote Users </a:t>
                      </a:r>
                      <a:endParaRPr lang="en-US" sz="1300" b="1" dirty="0">
                        <a:solidFill>
                          <a:srgbClr val="FFFFFF"/>
                        </a:solidFill>
                        <a:latin typeface="Arial"/>
                        <a:cs typeface="Arial"/>
                      </a:endParaRPr>
                    </a:p>
                  </a:txBody>
                  <a:tcPr marL="121888" marR="121888" anchor="ctr"/>
                </a:tc>
                <a:tc>
                  <a:txBody>
                    <a:bodyPr/>
                    <a:lstStyle/>
                    <a:p>
                      <a:pPr algn="ctr"/>
                      <a:r>
                        <a:rPr lang="en-US" sz="1300" dirty="0"/>
                        <a:t>500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329339">
                <a:tc>
                  <a:txBody>
                    <a:bodyPr/>
                    <a:lstStyle/>
                    <a:p>
                      <a:r>
                        <a:rPr lang="en-US" sz="1300" b="1" dirty="0"/>
                        <a:t>Max. FortiTokens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329339">
                <a:tc>
                  <a:txBody>
                    <a:bodyPr/>
                    <a:lstStyle/>
                    <a:p>
                      <a:r>
                        <a:rPr lang="en-US" sz="1300" b="1" dirty="0"/>
                        <a:t>Max. NAS Devices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200</a:t>
                      </a:r>
                      <a:endParaRPr lang="en-US" sz="1300" baseline="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Max. User Groups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25</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a:t>
                      </a:r>
                      <a:endParaRPr lang="en-US" sz="1300" baseline="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extLst>
                  <a:ext uri="{0D108BD9-81ED-4DB2-BD59-A6C34878D82A}">
                    <a16:rowId xmlns:a16="http://schemas.microsoft.com/office/drawing/2014/main" val="10004"/>
                  </a:ext>
                </a:extLst>
              </a:tr>
              <a:tr h="329339">
                <a:tc>
                  <a:txBody>
                    <a:bodyPr/>
                    <a:lstStyle/>
                    <a:p>
                      <a:r>
                        <a:rPr lang="en-US" sz="1300" b="1" dirty="0"/>
                        <a:t>Max. CA Certificates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a:t>
                      </a:r>
                      <a:endParaRPr lang="en-US" sz="1300" baseline="0" dirty="0">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extLst>
                  <a:ext uri="{0D108BD9-81ED-4DB2-BD59-A6C34878D82A}">
                    <a16:rowId xmlns:a16="http://schemas.microsoft.com/office/drawing/2014/main" val="10005"/>
                  </a:ext>
                </a:extLst>
              </a:tr>
              <a:tr h="329339">
                <a:tc>
                  <a:txBody>
                    <a:bodyPr/>
                    <a:lstStyle/>
                    <a:p>
                      <a:r>
                        <a:rPr lang="en-US" sz="1300" b="1" dirty="0"/>
                        <a:t>Max.</a:t>
                      </a:r>
                      <a:r>
                        <a:rPr lang="en-US" sz="1300" b="1" baseline="0" dirty="0"/>
                        <a:t> User Certificates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2,500</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10,000</a:t>
                      </a:r>
                      <a:endParaRPr lang="en-US" sz="1300" baseline="0" dirty="0">
                        <a:latin typeface="Arial"/>
                        <a:cs typeface="Arial"/>
                      </a:endParaRPr>
                    </a:p>
                  </a:txBody>
                  <a:tcPr marL="121888" marR="121888" anchor="ctr"/>
                </a:tc>
                <a:tc>
                  <a:txBody>
                    <a:bodyPr/>
                    <a:lstStyle/>
                    <a:p>
                      <a:pPr algn="ctr"/>
                      <a:r>
                        <a:rPr lang="en-US" sz="1300" dirty="0"/>
                        <a:t>50,000</a:t>
                      </a:r>
                      <a:endParaRPr lang="en-US" sz="1300" dirty="0">
                        <a:latin typeface="Arial"/>
                        <a:cs typeface="Arial"/>
                      </a:endParaRPr>
                    </a:p>
                  </a:txBody>
                  <a:tcPr marL="121888" marR="121888" anchor="ctr"/>
                </a:tc>
                <a:tc>
                  <a:txBody>
                    <a:bodyPr/>
                    <a:lstStyle/>
                    <a:p>
                      <a:pPr algn="ctr"/>
                      <a:r>
                        <a:rPr lang="en-US" sz="1300" dirty="0"/>
                        <a:t>50,000</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r h="497840">
                <a:tc>
                  <a:txBody>
                    <a:bodyPr/>
                    <a:lstStyle/>
                    <a:p>
                      <a:r>
                        <a:rPr lang="en-US" sz="1300" b="1" dirty="0"/>
                        <a:t>Interfaces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4x GE RJ45 Gbps</a:t>
                      </a:r>
                      <a:endParaRPr lang="en-US" sz="1300" baseline="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4x GE RJ45</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4x GE RJ45 Gbps</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4x GE RJ45 Gbps</a:t>
                      </a:r>
                      <a:endParaRPr lang="en-US" sz="1300" baseline="0" dirty="0">
                        <a:latin typeface="Arial"/>
                        <a:cs typeface="Arial"/>
                      </a:endParaRPr>
                    </a:p>
                  </a:txBody>
                  <a:tcPr marL="121888" marR="121888" anchor="ctr"/>
                </a:tc>
                <a:extLst>
                  <a:ext uri="{0D108BD9-81ED-4DB2-BD59-A6C34878D82A}">
                    <a16:rowId xmlns:a16="http://schemas.microsoft.com/office/drawing/2014/main" val="10007"/>
                  </a:ext>
                </a:extLst>
              </a:tr>
              <a:tr h="329339">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a:t>1 x 1 TB</a:t>
                      </a:r>
                      <a:endParaRPr lang="en-US" sz="1300" baseline="0" dirty="0">
                        <a:latin typeface="+mn-lt"/>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300" baseline="0" dirty="0"/>
                        <a:t>2 x 1 TB</a:t>
                      </a:r>
                      <a:endParaRPr lang="en-US" sz="1300" baseline="0" dirty="0">
                        <a:latin typeface="+mn-lt"/>
                        <a:cs typeface="Arial"/>
                      </a:endParaRPr>
                    </a:p>
                  </a:txBody>
                  <a:tcPr marL="121888" marR="121888" anchor="ctr"/>
                </a:tc>
                <a:tc>
                  <a:txBody>
                    <a:bodyPr/>
                    <a:lstStyle/>
                    <a:p>
                      <a:pPr algn="ctr"/>
                      <a:r>
                        <a:rPr lang="fr-FR" sz="1300" dirty="0"/>
                        <a:t>2 x 2 TB</a:t>
                      </a:r>
                      <a:endParaRPr lang="en-US" sz="1300" dirty="0">
                        <a:latin typeface="Arial"/>
                        <a:cs typeface="Arial"/>
                      </a:endParaRPr>
                    </a:p>
                  </a:txBody>
                  <a:tcPr marL="121888" marR="121888" anchor="ctr"/>
                </a:tc>
                <a:tc>
                  <a:txBody>
                    <a:bodyPr/>
                    <a:lstStyle/>
                    <a:p>
                      <a:pPr algn="ctr"/>
                      <a:r>
                        <a:rPr lang="fr-FR" sz="1300" dirty="0"/>
                        <a:t>2 x 2 TB</a:t>
                      </a:r>
                      <a:endParaRPr lang="en-US" sz="1300" dirty="0">
                        <a:latin typeface="Arial"/>
                        <a:cs typeface="Arial"/>
                      </a:endParaRPr>
                    </a:p>
                  </a:txBody>
                  <a:tcPr marL="121888" marR="121888"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36491951"/>
      </p:ext>
    </p:extLst>
  </p:cSld>
  <p:clrMapOvr>
    <a:masterClrMapping/>
  </p:clrMapOvr>
  <p:transition spd="slow">
    <p:wip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FortiAuthenticator-VM Series</a:t>
            </a:r>
          </a:p>
        </p:txBody>
      </p:sp>
      <p:graphicFrame>
        <p:nvGraphicFramePr>
          <p:cNvPr id="3" name="Group 51"/>
          <p:cNvGraphicFramePr>
            <a:graphicFrameLocks noGrp="1"/>
          </p:cNvGraphicFramePr>
          <p:nvPr>
            <p:extLst>
              <p:ext uri="{D42A27DB-BD31-4B8C-83A1-F6EECF244321}">
                <p14:modId xmlns:p14="http://schemas.microsoft.com/office/powerpoint/2010/main" val="4294291419"/>
              </p:ext>
            </p:extLst>
          </p:nvPr>
        </p:nvGraphicFramePr>
        <p:xfrm>
          <a:off x="335913" y="1440001"/>
          <a:ext cx="11516999" cy="3795261"/>
        </p:xfrm>
        <a:graphic>
          <a:graphicData uri="http://schemas.openxmlformats.org/drawingml/2006/table">
            <a:tbl>
              <a:tblPr firstRow="1" bandRow="1">
                <a:tableStyleId>{5202B0CA-FC54-4496-8BCA-5EF66A818D29}</a:tableStyleId>
              </a:tblPr>
              <a:tblGrid>
                <a:gridCol w="2685854">
                  <a:extLst>
                    <a:ext uri="{9D8B030D-6E8A-4147-A177-3AD203B41FA5}">
                      <a16:colId xmlns:a16="http://schemas.microsoft.com/office/drawing/2014/main" val="20000"/>
                    </a:ext>
                  </a:extLst>
                </a:gridCol>
                <a:gridCol w="1766229">
                  <a:extLst>
                    <a:ext uri="{9D8B030D-6E8A-4147-A177-3AD203B41FA5}">
                      <a16:colId xmlns:a16="http://schemas.microsoft.com/office/drawing/2014/main" val="20001"/>
                    </a:ext>
                  </a:extLst>
                </a:gridCol>
                <a:gridCol w="1766229">
                  <a:extLst>
                    <a:ext uri="{9D8B030D-6E8A-4147-A177-3AD203B41FA5}">
                      <a16:colId xmlns:a16="http://schemas.microsoft.com/office/drawing/2014/main" val="20002"/>
                    </a:ext>
                  </a:extLst>
                </a:gridCol>
                <a:gridCol w="1766229">
                  <a:extLst>
                    <a:ext uri="{9D8B030D-6E8A-4147-A177-3AD203B41FA5}">
                      <a16:colId xmlns:a16="http://schemas.microsoft.com/office/drawing/2014/main" val="20003"/>
                    </a:ext>
                  </a:extLst>
                </a:gridCol>
                <a:gridCol w="1766229">
                  <a:extLst>
                    <a:ext uri="{9D8B030D-6E8A-4147-A177-3AD203B41FA5}">
                      <a16:colId xmlns:a16="http://schemas.microsoft.com/office/drawing/2014/main" val="20004"/>
                    </a:ext>
                  </a:extLst>
                </a:gridCol>
                <a:gridCol w="1766229">
                  <a:extLst>
                    <a:ext uri="{9D8B030D-6E8A-4147-A177-3AD203B41FA5}">
                      <a16:colId xmlns:a16="http://schemas.microsoft.com/office/drawing/2014/main" val="20005"/>
                    </a:ext>
                  </a:extLst>
                </a:gridCol>
              </a:tblGrid>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FAC-VM Base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FAC-VM-100-UG</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FAC-VM-1000-UG</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FAC-VM-10000-UG</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FAC-VM-100000-UG</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Max. Local Users</a:t>
                      </a:r>
                      <a:endParaRPr lang="en-US" sz="1300" b="1" dirty="0">
                        <a:solidFill>
                          <a:srgbClr val="FFFFFF"/>
                        </a:solidFill>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nchor="ctr"/>
                </a:tc>
                <a:tc>
                  <a:txBody>
                    <a:bodyPr/>
                    <a:lstStyle/>
                    <a:p>
                      <a:pPr algn="ctr"/>
                      <a:r>
                        <a:rPr lang="en-US" sz="1300" dirty="0"/>
                        <a:t>+100,000</a:t>
                      </a:r>
                      <a:endParaRPr lang="en-US" sz="1300" dirty="0">
                        <a:latin typeface="Arial"/>
                        <a:cs typeface="Arial"/>
                      </a:endParaRPr>
                    </a:p>
                  </a:txBody>
                  <a:tcPr marL="121888" marR="121888"/>
                </a:tc>
                <a:extLst>
                  <a:ext uri="{0D108BD9-81ED-4DB2-BD59-A6C34878D82A}">
                    <a16:rowId xmlns:a16="http://schemas.microsoft.com/office/drawing/2014/main" val="10001"/>
                  </a:ext>
                </a:extLst>
              </a:tr>
              <a:tr h="329339">
                <a:tc>
                  <a:txBody>
                    <a:bodyPr/>
                    <a:lstStyle/>
                    <a:p>
                      <a:r>
                        <a:rPr lang="en-US" sz="1300" b="1" dirty="0"/>
                        <a:t>Max. Remote Users</a:t>
                      </a:r>
                      <a:endParaRPr lang="en-US" sz="1300" b="1" dirty="0">
                        <a:solidFill>
                          <a:srgbClr val="FFFFFF"/>
                        </a:solidFill>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+100,000</a:t>
                      </a:r>
                      <a:endParaRPr lang="en-US" sz="1300" dirty="0">
                        <a:latin typeface="Arial"/>
                        <a:cs typeface="Arial"/>
                      </a:endParaRPr>
                    </a:p>
                  </a:txBody>
                  <a:tcPr marL="121888" marR="121888"/>
                </a:tc>
                <a:extLst>
                  <a:ext uri="{0D108BD9-81ED-4DB2-BD59-A6C34878D82A}">
                    <a16:rowId xmlns:a16="http://schemas.microsoft.com/office/drawing/2014/main" val="10002"/>
                  </a:ext>
                </a:extLst>
              </a:tr>
              <a:tr h="329339">
                <a:tc>
                  <a:txBody>
                    <a:bodyPr/>
                    <a:lstStyle/>
                    <a:p>
                      <a:r>
                        <a:rPr lang="en-US" sz="1300" b="1" dirty="0"/>
                        <a:t>Max. FortiTokens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200</a:t>
                      </a:r>
                      <a:endParaRPr lang="en-US" sz="1300" dirty="0">
                        <a:latin typeface="Arial"/>
                        <a:cs typeface="Arial"/>
                      </a:endParaRPr>
                    </a:p>
                  </a:txBody>
                  <a:tcPr marL="121888" marR="121888" anchor="ctr"/>
                </a:tc>
                <a:tc>
                  <a:txBody>
                    <a:bodyPr/>
                    <a:lstStyle/>
                    <a:p>
                      <a:pPr algn="ctr"/>
                      <a:r>
                        <a:rPr lang="en-US" sz="1300" dirty="0"/>
                        <a:t>+200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+20,000</a:t>
                      </a:r>
                      <a:endParaRPr lang="en-US" sz="1300" dirty="0">
                        <a:latin typeface="Arial"/>
                        <a:cs typeface="Arial"/>
                      </a:endParaRPr>
                    </a:p>
                  </a:txBody>
                  <a:tcPr marL="121888" marR="121888" anchor="ctr"/>
                </a:tc>
                <a:tc>
                  <a:txBody>
                    <a:bodyPr/>
                    <a:lstStyle/>
                    <a:p>
                      <a:pPr algn="ctr"/>
                      <a:r>
                        <a:rPr lang="en-US" sz="1300" dirty="0"/>
                        <a:t>+200,000</a:t>
                      </a:r>
                      <a:endParaRPr lang="en-US" sz="1300" dirty="0">
                        <a:latin typeface="Arial"/>
                        <a:cs typeface="Arial"/>
                      </a:endParaRPr>
                    </a:p>
                  </a:txBody>
                  <a:tcPr marL="121888" marR="121888"/>
                </a:tc>
                <a:extLst>
                  <a:ext uri="{0D108BD9-81ED-4DB2-BD59-A6C34878D82A}">
                    <a16:rowId xmlns:a16="http://schemas.microsoft.com/office/drawing/2014/main" val="10003"/>
                  </a:ext>
                </a:extLst>
              </a:tr>
              <a:tr h="329339">
                <a:tc>
                  <a:txBody>
                    <a:bodyPr/>
                    <a:lstStyle/>
                    <a:p>
                      <a:r>
                        <a:rPr lang="en-US" sz="1300" b="1" dirty="0"/>
                        <a:t>Max. NAS Devices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a:t>
                      </a:r>
                      <a:endParaRPr lang="en-US" sz="1300" baseline="0" dirty="0">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tc>
                <a:extLst>
                  <a:ext uri="{0D108BD9-81ED-4DB2-BD59-A6C34878D82A}">
                    <a16:rowId xmlns:a16="http://schemas.microsoft.com/office/drawing/2014/main" val="10004"/>
                  </a:ext>
                </a:extLst>
              </a:tr>
              <a:tr h="329339">
                <a:tc>
                  <a:txBody>
                    <a:bodyPr/>
                    <a:lstStyle/>
                    <a:p>
                      <a:r>
                        <a:rPr lang="en-US" sz="1300" b="1" dirty="0"/>
                        <a:t>Max. User Groups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a:t>
                      </a:r>
                      <a:endParaRPr lang="en-US" sz="1300" baseline="0" dirty="0">
                        <a:latin typeface="Arial"/>
                        <a:cs typeface="Arial"/>
                      </a:endParaRPr>
                    </a:p>
                  </a:txBody>
                  <a:tcPr marL="121888" marR="121888" anchor="ctr"/>
                </a:tc>
                <a:tc>
                  <a:txBody>
                    <a:bodyPr/>
                    <a:lstStyle/>
                    <a:p>
                      <a:pPr algn="ctr"/>
                      <a:r>
                        <a:rPr lang="en-US" sz="1300" dirty="0"/>
                        <a:t>+10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a:t>
                      </a:r>
                      <a:endParaRPr lang="en-US" sz="1300" dirty="0">
                        <a:latin typeface="Arial"/>
                        <a:cs typeface="Arial"/>
                      </a:endParaRPr>
                    </a:p>
                  </a:txBody>
                  <a:tcPr marL="121888" marR="121888" anchor="ctr"/>
                </a:tc>
                <a:tc>
                  <a:txBody>
                    <a:bodyPr/>
                    <a:lstStyle/>
                    <a:p>
                      <a:pPr algn="ctr"/>
                      <a:r>
                        <a:rPr lang="en-US" sz="1300" dirty="0"/>
                        <a:t>10,000</a:t>
                      </a:r>
                      <a:endParaRPr lang="en-US" sz="1300" dirty="0">
                        <a:latin typeface="Arial"/>
                        <a:cs typeface="Arial"/>
                      </a:endParaRPr>
                    </a:p>
                  </a:txBody>
                  <a:tcPr marL="121888" marR="121888"/>
                </a:tc>
                <a:extLst>
                  <a:ext uri="{0D108BD9-81ED-4DB2-BD59-A6C34878D82A}">
                    <a16:rowId xmlns:a16="http://schemas.microsoft.com/office/drawing/2014/main" val="10005"/>
                  </a:ext>
                </a:extLst>
              </a:tr>
              <a:tr h="329339">
                <a:tc>
                  <a:txBody>
                    <a:bodyPr/>
                    <a:lstStyle/>
                    <a:p>
                      <a:r>
                        <a:rPr lang="en-US" sz="1300" b="1" dirty="0"/>
                        <a:t>Max. CA Certificates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a:t>
                      </a:r>
                      <a:endParaRPr lang="en-US" sz="1300" baseline="0" dirty="0">
                        <a:latin typeface="Arial"/>
                        <a:cs typeface="Arial"/>
                      </a:endParaRPr>
                    </a:p>
                  </a:txBody>
                  <a:tcPr marL="121888" marR="121888" anchor="ctr"/>
                </a:tc>
                <a:tc>
                  <a:txBody>
                    <a:bodyPr/>
                    <a:lstStyle/>
                    <a:p>
                      <a:pPr algn="ctr"/>
                      <a:r>
                        <a:rPr lang="en-US" sz="1300" dirty="0"/>
                        <a:t>+5</a:t>
                      </a:r>
                      <a:endParaRPr lang="en-US" sz="1300" dirty="0">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tc>
                  <a:txBody>
                    <a:bodyPr/>
                    <a:lstStyle/>
                    <a:p>
                      <a:pPr algn="ctr"/>
                      <a:r>
                        <a:rPr lang="en-US" sz="1300" dirty="0"/>
                        <a:t>+500</a:t>
                      </a:r>
                      <a:endParaRPr lang="en-US" sz="1300" dirty="0">
                        <a:latin typeface="Arial"/>
                        <a:cs typeface="Arial"/>
                      </a:endParaRPr>
                    </a:p>
                  </a:txBody>
                  <a:tcPr marL="121888" marR="121888" anchor="ctr"/>
                </a:tc>
                <a:tc>
                  <a:txBody>
                    <a:bodyPr/>
                    <a:lstStyle/>
                    <a:p>
                      <a:pPr algn="ctr"/>
                      <a:r>
                        <a:rPr lang="en-US" sz="1300" dirty="0"/>
                        <a:t>+500</a:t>
                      </a:r>
                      <a:endParaRPr lang="en-US" sz="1300" dirty="0">
                        <a:latin typeface="Arial"/>
                        <a:cs typeface="Arial"/>
                      </a:endParaRPr>
                    </a:p>
                  </a:txBody>
                  <a:tcPr marL="121888" marR="121888"/>
                </a:tc>
                <a:extLst>
                  <a:ext uri="{0D108BD9-81ED-4DB2-BD59-A6C34878D82A}">
                    <a16:rowId xmlns:a16="http://schemas.microsoft.com/office/drawing/2014/main" val="10006"/>
                  </a:ext>
                </a:extLst>
              </a:tr>
              <a:tr h="497840">
                <a:tc>
                  <a:txBody>
                    <a:bodyPr/>
                    <a:lstStyle/>
                    <a:p>
                      <a:r>
                        <a:rPr lang="en-US" sz="1300" b="1" dirty="0"/>
                        <a:t>Max.</a:t>
                      </a:r>
                      <a:r>
                        <a:rPr lang="en-US" sz="1300" b="1" baseline="0" dirty="0"/>
                        <a:t> User Certificates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100</a:t>
                      </a:r>
                      <a:endParaRPr lang="en-US" sz="1300" baseline="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+1,000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+10,000</a:t>
                      </a:r>
                    </a:p>
                    <a:p>
                      <a:pPr algn="ctr"/>
                      <a:endParaRPr lang="en-US" sz="1300" dirty="0">
                        <a:latin typeface="Arial"/>
                        <a:cs typeface="Arial"/>
                      </a:endParaRPr>
                    </a:p>
                  </a:txBody>
                  <a:tcPr marL="121888" marR="121888" anchor="ctr"/>
                </a:tc>
                <a:tc>
                  <a:txBody>
                    <a:bodyPr/>
                    <a:lstStyle/>
                    <a:p>
                      <a:pPr algn="ctr"/>
                      <a:r>
                        <a:rPr lang="en-US" sz="1300" dirty="0"/>
                        <a:t>+100,000</a:t>
                      </a:r>
                      <a:endParaRPr lang="en-US" sz="1300" dirty="0">
                        <a:latin typeface="Arial"/>
                        <a:cs typeface="Arial"/>
                      </a:endParaRPr>
                    </a:p>
                  </a:txBody>
                  <a:tcPr marL="121888" marR="121888"/>
                </a:tc>
                <a:extLst>
                  <a:ext uri="{0D108BD9-81ED-4DB2-BD59-A6C34878D82A}">
                    <a16:rowId xmlns:a16="http://schemas.microsoft.com/office/drawing/2014/main" val="10007"/>
                  </a:ext>
                </a:extLst>
              </a:tr>
              <a:tr h="329339">
                <a:tc>
                  <a:txBody>
                    <a:bodyPr/>
                    <a:lstStyle/>
                    <a:p>
                      <a:r>
                        <a:rPr lang="en-US" sz="1300" b="1" dirty="0"/>
                        <a:t>Interfaces (Min/Max)</a:t>
                      </a:r>
                      <a:endParaRPr lang="en-US" sz="1300" b="1" dirty="0">
                        <a:solidFill>
                          <a:srgbClr val="FFFFFF"/>
                        </a:solidFill>
                        <a:latin typeface="Arial"/>
                        <a:cs typeface="Arial"/>
                      </a:endParaRPr>
                    </a:p>
                  </a:txBody>
                  <a:tcPr marL="121888" marR="121888" anchor="ct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 4</a:t>
                      </a:r>
                      <a:endParaRPr lang="en-US" sz="1300" baseline="0" dirty="0">
                        <a:latin typeface="Arial"/>
                        <a:cs typeface="Arial"/>
                      </a:endParaRPr>
                    </a:p>
                  </a:txBody>
                  <a:tcPr marL="121888" marR="121888"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a:p>
                  </a:txBody>
                  <a:tcPr/>
                </a:tc>
                <a:extLst>
                  <a:ext uri="{0D108BD9-81ED-4DB2-BD59-A6C34878D82A}">
                    <a16:rowId xmlns:a16="http://schemas.microsoft.com/office/drawing/2014/main" val="10008"/>
                  </a:ext>
                </a:extLst>
              </a:tr>
              <a:tr h="487680">
                <a:tc>
                  <a:txBody>
                    <a:bodyPr/>
                    <a:lstStyle/>
                    <a:p>
                      <a:r>
                        <a:rPr lang="en-US" sz="1300" b="1" dirty="0"/>
                        <a:t>Storage Capacity (Min Max)</a:t>
                      </a:r>
                      <a:endParaRPr lang="en-US" sz="1300" b="1" dirty="0">
                        <a:solidFill>
                          <a:srgbClr val="FFFFFF"/>
                        </a:solidFill>
                        <a:latin typeface="Arial"/>
                        <a:cs typeface="Arial"/>
                      </a:endParaRPr>
                    </a:p>
                  </a:txBody>
                  <a:tcPr marL="121888" marR="121888" anchor="ct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a:t>60 GB / 2 TB</a:t>
                      </a:r>
                      <a:endParaRPr lang="en-US" sz="1300" baseline="0" dirty="0">
                        <a:latin typeface="Arial"/>
                        <a:cs typeface="Arial"/>
                      </a:endParaRPr>
                    </a:p>
                  </a:txBody>
                  <a:tcPr marL="121888" marR="121888" anchor="ct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107888806"/>
      </p:ext>
    </p:extLst>
  </p:cSld>
  <p:clrMapOvr>
    <a:masterClrMapping/>
  </p:clrMapOvr>
  <p:transitio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FortiDDoS</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1076" y="2202126"/>
            <a:ext cx="586647" cy="586800"/>
          </a:xfrm>
          <a:prstGeom prst="rect">
            <a:avLst/>
          </a:prstGeom>
        </p:spPr>
      </p:pic>
    </p:spTree>
    <p:extLst>
      <p:ext uri="{BB962C8B-B14F-4D97-AF65-F5344CB8AC3E}">
        <p14:creationId xmlns:p14="http://schemas.microsoft.com/office/powerpoint/2010/main" val="2396489055"/>
      </p:ext>
    </p:extLst>
  </p:cSld>
  <p:clrMapOvr>
    <a:masterClrMapping/>
  </p:clrMapOvr>
  <p:transitio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FortiDDoS</a:t>
            </a:r>
          </a:p>
        </p:txBody>
      </p:sp>
      <p:graphicFrame>
        <p:nvGraphicFramePr>
          <p:cNvPr id="5" name="Content Placeholder 4"/>
          <p:cNvGraphicFramePr>
            <a:graphicFrameLocks/>
          </p:cNvGraphicFramePr>
          <p:nvPr>
            <p:extLst>
              <p:ext uri="{D42A27DB-BD31-4B8C-83A1-F6EECF244321}">
                <p14:modId xmlns:p14="http://schemas.microsoft.com/office/powerpoint/2010/main" val="1931102403"/>
              </p:ext>
            </p:extLst>
          </p:nvPr>
        </p:nvGraphicFramePr>
        <p:xfrm>
          <a:off x="609443" y="2608832"/>
          <a:ext cx="4531742" cy="3371760"/>
        </p:xfrm>
        <a:graphic>
          <a:graphicData uri="http://schemas.openxmlformats.org/drawingml/2006/table">
            <a:tbl>
              <a:tblPr bandRow="1">
                <a:tableStyleId>{073A0DAA-6AF3-43AB-8588-CEC1D06C72B9}</a:tableStyleId>
              </a:tblPr>
              <a:tblGrid>
                <a:gridCol w="4531742">
                  <a:extLst>
                    <a:ext uri="{9D8B030D-6E8A-4147-A177-3AD203B41FA5}">
                      <a16:colId xmlns:a16="http://schemas.microsoft.com/office/drawing/2014/main" val="20000"/>
                    </a:ext>
                  </a:extLst>
                </a:gridCol>
              </a:tblGrid>
              <a:tr h="6012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500" b="1" dirty="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High performance protection using SPU</a:t>
                      </a:r>
                    </a:p>
                  </a:txBody>
                  <a:tcPr marL="239938" marR="121888" marB="144000">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Maintain appropriate protection dynamically</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601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Hardware based protection</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601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No MAC address changes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r h="7840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500" b="1" u="none" strike="noStrike" kern="1200" cap="none" spc="0" normalizeH="0" baseline="0" noProof="0" dirty="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Multiple thresholds to detect subtle changes and provide rapid mitigation</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pSp>
        <p:nvGrpSpPr>
          <p:cNvPr id="6" name="Group 5"/>
          <p:cNvGrpSpPr/>
          <p:nvPr/>
        </p:nvGrpSpPr>
        <p:grpSpPr>
          <a:xfrm>
            <a:off x="5925123" y="2870669"/>
            <a:ext cx="5711286" cy="3038627"/>
            <a:chOff x="3683569" y="1847666"/>
            <a:chExt cx="5320488" cy="2535225"/>
          </a:xfrm>
        </p:grpSpPr>
        <p:cxnSp>
          <p:nvCxnSpPr>
            <p:cNvPr id="7" name="Straight Connector 6"/>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8" name="Straight Connector 7"/>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9" name="Picture 8" descr="Cloud-Teal.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10" name="TextBox 61"/>
            <p:cNvSpPr txBox="1">
              <a:spLocks noChangeArrowheads="1"/>
            </p:cNvSpPr>
            <p:nvPr/>
          </p:nvSpPr>
          <p:spPr bwMode="auto">
            <a:xfrm>
              <a:off x="5689930" y="2345853"/>
              <a:ext cx="1238250" cy="295306"/>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700" b="1" dirty="0">
                  <a:solidFill>
                    <a:srgbClr val="595959"/>
                  </a:solidFill>
                </a:rPr>
                <a:t>FortiDDoS</a:t>
              </a:r>
            </a:p>
          </p:txBody>
        </p:sp>
        <p:sp>
          <p:nvSpPr>
            <p:cNvPr id="11" name="TextBox 10"/>
            <p:cNvSpPr txBox="1"/>
            <p:nvPr/>
          </p:nvSpPr>
          <p:spPr>
            <a:xfrm>
              <a:off x="7137156" y="2117551"/>
              <a:ext cx="1866901" cy="282467"/>
            </a:xfrm>
            <a:prstGeom prst="rect">
              <a:avLst/>
            </a:prstGeom>
            <a:noFill/>
          </p:spPr>
          <p:txBody>
            <a:bodyPr>
              <a:spAutoFit/>
            </a:bodyPr>
            <a:lstStyle/>
            <a:p>
              <a:pPr algn="ctr">
                <a:defRPr/>
              </a:pPr>
              <a:r>
                <a:rPr lang="en-US" sz="16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12" name="Picture 11"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13" name="Picture 12"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14" name="Picture 13"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15" name="Picture 14"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16" name="Picture 15"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17" name="Picture 16" descr="Server_Lt.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18" name="TextBox 72"/>
            <p:cNvSpPr txBox="1">
              <a:spLocks noChangeArrowheads="1"/>
            </p:cNvSpPr>
            <p:nvPr/>
          </p:nvSpPr>
          <p:spPr bwMode="auto">
            <a:xfrm>
              <a:off x="6357695" y="3266892"/>
              <a:ext cx="1005374" cy="282467"/>
            </a:xfrm>
            <a:prstGeom prst="rect">
              <a:avLst/>
            </a:prstGeom>
            <a:noFill/>
            <a:ln w="9525">
              <a:noFill/>
              <a:miter lim="800000"/>
              <a:headEnd/>
              <a:tailEnd/>
            </a:ln>
          </p:spPr>
          <p:txBody>
            <a:bodyPr wrap="square">
              <a:spAutoFit/>
            </a:bodyPr>
            <a:lstStyle/>
            <a:p>
              <a:pPr algn="ctr">
                <a:defRPr/>
              </a:pPr>
              <a:r>
                <a:rPr lang="en-US" sz="16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19" name="Explosion 1 18"/>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0"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21" name="TextBox 83"/>
            <p:cNvSpPr txBox="1">
              <a:spLocks noChangeArrowheads="1"/>
            </p:cNvSpPr>
            <p:nvPr/>
          </p:nvSpPr>
          <p:spPr bwMode="auto">
            <a:xfrm>
              <a:off x="7323384" y="3894993"/>
              <a:ext cx="1680673" cy="487898"/>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dirty="0">
                  <a:solidFill>
                    <a:srgbClr val="595959"/>
                  </a:solidFill>
                </a:rPr>
                <a:t>Legitimate Traffic</a:t>
              </a:r>
            </a:p>
            <a:p>
              <a:pPr eaLnBrk="1" hangingPunct="1"/>
              <a:r>
                <a:rPr lang="en-US" sz="1600" dirty="0">
                  <a:solidFill>
                    <a:srgbClr val="595959"/>
                  </a:solidFill>
                </a:rPr>
                <a:t>Malicious Traffic</a:t>
              </a:r>
            </a:p>
          </p:txBody>
        </p:sp>
        <p:cxnSp>
          <p:nvCxnSpPr>
            <p:cNvPr id="22" name="Straight Connector 21"/>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23" name="Group 48"/>
            <p:cNvGrpSpPr>
              <a:grpSpLocks/>
            </p:cNvGrpSpPr>
            <p:nvPr/>
          </p:nvGrpSpPr>
          <p:grpSpPr bwMode="auto">
            <a:xfrm>
              <a:off x="3683569" y="1847666"/>
              <a:ext cx="1679575" cy="1041086"/>
              <a:chOff x="1257418" y="2104006"/>
              <a:chExt cx="1825087" cy="1694980"/>
            </a:xfrm>
          </p:grpSpPr>
          <p:pic>
            <p:nvPicPr>
              <p:cNvPr id="34" name="Picture 33" descr="Cloud-Whit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35" name="TextBox 34"/>
              <p:cNvSpPr txBox="1"/>
              <p:nvPr/>
            </p:nvSpPr>
            <p:spPr>
              <a:xfrm>
                <a:off x="1728352" y="2516895"/>
                <a:ext cx="883219" cy="1282091"/>
              </a:xfrm>
              <a:prstGeom prst="rect">
                <a:avLst/>
              </a:prstGeom>
              <a:noFill/>
            </p:spPr>
            <p:txBody>
              <a:bodyPr>
                <a:spAutoFit/>
              </a:bodyPr>
              <a:lstStyle/>
              <a:p>
                <a:pPr algn="ctr">
                  <a:defRPr/>
                </a:pPr>
                <a:r>
                  <a:rPr lang="en-US" sz="27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24"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25"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26"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27" name="Group 47"/>
            <p:cNvGrpSpPr>
              <a:grpSpLocks/>
            </p:cNvGrpSpPr>
            <p:nvPr/>
          </p:nvGrpSpPr>
          <p:grpSpPr bwMode="auto">
            <a:xfrm>
              <a:off x="3742183" y="3228793"/>
              <a:ext cx="1679575" cy="1041085"/>
              <a:chOff x="1349434" y="4438889"/>
              <a:chExt cx="1825087" cy="1692306"/>
            </a:xfrm>
          </p:grpSpPr>
          <p:pic>
            <p:nvPicPr>
              <p:cNvPr id="32" name="Picture 31" descr="Cloud-Whit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33" name="TextBox 32"/>
              <p:cNvSpPr txBox="1"/>
              <p:nvPr/>
            </p:nvSpPr>
            <p:spPr>
              <a:xfrm>
                <a:off x="1820368" y="4851125"/>
                <a:ext cx="883219" cy="1280070"/>
              </a:xfrm>
              <a:prstGeom prst="rect">
                <a:avLst/>
              </a:prstGeom>
              <a:noFill/>
            </p:spPr>
            <p:txBody>
              <a:bodyPr>
                <a:spAutoFit/>
              </a:bodyPr>
              <a:lstStyle/>
              <a:p>
                <a:pPr algn="ctr">
                  <a:defRPr/>
                </a:pPr>
                <a:r>
                  <a:rPr lang="en-US" sz="27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28"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29" name="Picture 4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30" name="Picture 29" descr="FortiGate_Icon_1U_Lt.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descr="Fortinet_Grid-Icon_PMS485.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6" name="Group 35"/>
          <p:cNvGrpSpPr/>
          <p:nvPr/>
        </p:nvGrpSpPr>
        <p:grpSpPr>
          <a:xfrm>
            <a:off x="597515" y="1200000"/>
            <a:ext cx="11038895" cy="846744"/>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Hardware Accelerated DDoS Intent Based Defense</a:t>
              </a:r>
            </a:p>
          </p:txBody>
        </p:sp>
        <p:pic>
          <p:nvPicPr>
            <p:cNvPr id="38" name="Picture 3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1270798564"/>
      </p:ext>
    </p:extLst>
  </p:cSld>
  <p:clrMapOvr>
    <a:masterClrMapping/>
  </p:clrMapOvr>
  <p:transitio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FortiDDoS Series</a:t>
            </a:r>
          </a:p>
        </p:txBody>
      </p:sp>
      <p:graphicFrame>
        <p:nvGraphicFramePr>
          <p:cNvPr id="5" name="Group 51"/>
          <p:cNvGraphicFramePr>
            <a:graphicFrameLocks noGrp="1"/>
          </p:cNvGraphicFramePr>
          <p:nvPr>
            <p:extLst>
              <p:ext uri="{D42A27DB-BD31-4B8C-83A1-F6EECF244321}">
                <p14:modId xmlns:p14="http://schemas.microsoft.com/office/powerpoint/2010/main" val="2032003689"/>
              </p:ext>
            </p:extLst>
          </p:nvPr>
        </p:nvGraphicFramePr>
        <p:xfrm>
          <a:off x="335913" y="1440002"/>
          <a:ext cx="11517000" cy="4414964"/>
        </p:xfrm>
        <a:graphic>
          <a:graphicData uri="http://schemas.openxmlformats.org/drawingml/2006/table">
            <a:tbl>
              <a:tblPr firstRow="1" bandRow="1">
                <a:tableStyleId>{5202B0CA-FC54-4496-8BCA-5EF66A818D29}</a:tableStyleId>
              </a:tblPr>
              <a:tblGrid>
                <a:gridCol w="1439625">
                  <a:extLst>
                    <a:ext uri="{9D8B030D-6E8A-4147-A177-3AD203B41FA5}">
                      <a16:colId xmlns:a16="http://schemas.microsoft.com/office/drawing/2014/main" val="20000"/>
                    </a:ext>
                  </a:extLst>
                </a:gridCol>
                <a:gridCol w="1439625">
                  <a:extLst>
                    <a:ext uri="{9D8B030D-6E8A-4147-A177-3AD203B41FA5}">
                      <a16:colId xmlns:a16="http://schemas.microsoft.com/office/drawing/2014/main" val="20001"/>
                    </a:ext>
                  </a:extLst>
                </a:gridCol>
                <a:gridCol w="1439625">
                  <a:extLst>
                    <a:ext uri="{9D8B030D-6E8A-4147-A177-3AD203B41FA5}">
                      <a16:colId xmlns:a16="http://schemas.microsoft.com/office/drawing/2014/main" val="20002"/>
                    </a:ext>
                  </a:extLst>
                </a:gridCol>
                <a:gridCol w="1439625">
                  <a:extLst>
                    <a:ext uri="{9D8B030D-6E8A-4147-A177-3AD203B41FA5}">
                      <a16:colId xmlns:a16="http://schemas.microsoft.com/office/drawing/2014/main" val="20003"/>
                    </a:ext>
                  </a:extLst>
                </a:gridCol>
                <a:gridCol w="1439625">
                  <a:extLst>
                    <a:ext uri="{9D8B030D-6E8A-4147-A177-3AD203B41FA5}">
                      <a16:colId xmlns:a16="http://schemas.microsoft.com/office/drawing/2014/main" val="20004"/>
                    </a:ext>
                  </a:extLst>
                </a:gridCol>
                <a:gridCol w="1439625">
                  <a:extLst>
                    <a:ext uri="{9D8B030D-6E8A-4147-A177-3AD203B41FA5}">
                      <a16:colId xmlns:a16="http://schemas.microsoft.com/office/drawing/2014/main" val="20005"/>
                    </a:ext>
                  </a:extLst>
                </a:gridCol>
                <a:gridCol w="1439625">
                  <a:extLst>
                    <a:ext uri="{9D8B030D-6E8A-4147-A177-3AD203B41FA5}">
                      <a16:colId xmlns:a16="http://schemas.microsoft.com/office/drawing/2014/main" val="20006"/>
                    </a:ext>
                  </a:extLst>
                </a:gridCol>
                <a:gridCol w="1439625">
                  <a:extLst>
                    <a:ext uri="{9D8B030D-6E8A-4147-A177-3AD203B41FA5}">
                      <a16:colId xmlns:a16="http://schemas.microsoft.com/office/drawing/2014/main" val="20007"/>
                    </a:ext>
                  </a:extLst>
                </a:gridCol>
              </a:tblGrid>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FDD-200B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FDD-400B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FDD-600B</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FDD-800B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FDD-900B</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FDD-1000B/-DC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FDD-1200B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97840">
                <a:tc>
                  <a:txBody>
                    <a:bodyPr/>
                    <a:lstStyle/>
                    <a:p>
                      <a:r>
                        <a:rPr lang="en-US" sz="1300" b="1" dirty="0"/>
                        <a:t>Throughput (Full Duplex)</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 Gbps</a:t>
                      </a:r>
                    </a:p>
                  </a:txBody>
                  <a:tcPr marL="121888" marR="121888" anchor="ctr"/>
                </a:tc>
                <a:tc>
                  <a:txBody>
                    <a:bodyPr/>
                    <a:lstStyle/>
                    <a:p>
                      <a:pPr algn="ctr"/>
                      <a:r>
                        <a:rPr lang="en-US" sz="1300" dirty="0"/>
                        <a:t>6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12 Gbps</a:t>
                      </a:r>
                    </a:p>
                  </a:txBody>
                  <a:tcPr marL="121888" marR="121888" anchor="ctr"/>
                </a:tc>
                <a:tc>
                  <a:txBody>
                    <a:bodyPr/>
                    <a:lstStyle/>
                    <a:p>
                      <a:pPr algn="ctr"/>
                      <a:r>
                        <a:rPr lang="en-US" sz="1300" dirty="0"/>
                        <a:t>12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18 Gbps</a:t>
                      </a:r>
                    </a:p>
                  </a:txBody>
                  <a:tcPr marL="121888" marR="121888" anchor="ctr"/>
                </a:tc>
                <a:tc>
                  <a:txBody>
                    <a:bodyPr/>
                    <a:lstStyle/>
                    <a:p>
                      <a:pPr algn="ctr"/>
                      <a:r>
                        <a:rPr lang="en-US" sz="1300" dirty="0"/>
                        <a:t>18 Gbps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36 Gbps</a:t>
                      </a:r>
                    </a:p>
                  </a:txBody>
                  <a:tcPr marL="121888" marR="121888" anchor="ctr"/>
                </a:tc>
                <a:extLst>
                  <a:ext uri="{0D108BD9-81ED-4DB2-BD59-A6C34878D82A}">
                    <a16:rowId xmlns:a16="http://schemas.microsoft.com/office/drawing/2014/main" val="10001"/>
                  </a:ext>
                </a:extLst>
              </a:tr>
              <a:tr h="497840">
                <a:tc>
                  <a:txBody>
                    <a:bodyPr/>
                    <a:lstStyle/>
                    <a:p>
                      <a:r>
                        <a:rPr lang="en-US" sz="1300" b="1" dirty="0"/>
                        <a:t>Simultaneous Connections</a:t>
                      </a:r>
                      <a:endParaRPr lang="en-US" sz="1300" b="1" dirty="0">
                        <a:solidFill>
                          <a:srgbClr val="FFFFFF"/>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 Mil</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 Mil</a:t>
                      </a:r>
                    </a:p>
                  </a:txBody>
                  <a:tcPr marL="121888" marR="121888" anchor="ctr"/>
                </a:tc>
                <a:extLst>
                  <a:ext uri="{0D108BD9-81ED-4DB2-BD59-A6C34878D82A}">
                    <a16:rowId xmlns:a16="http://schemas.microsoft.com/office/drawing/2014/main" val="10002"/>
                  </a:ext>
                </a:extLst>
              </a:tr>
              <a:tr h="701040">
                <a:tc>
                  <a:txBody>
                    <a:bodyPr/>
                    <a:lstStyle/>
                    <a:p>
                      <a:r>
                        <a:rPr lang="en-US" sz="1300" b="1" dirty="0"/>
                        <a:t>Session Setup/Teardown</a:t>
                      </a:r>
                      <a:endParaRPr lang="en-US" sz="1300" b="1" dirty="0">
                        <a:solidFill>
                          <a:srgbClr val="FFFFFF"/>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200,000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300,000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300,000 / Second</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600,000 / Second</a:t>
                      </a:r>
                    </a:p>
                  </a:txBody>
                  <a:tcPr marL="121888" marR="121888" anchor="ctr"/>
                </a:tc>
                <a:extLst>
                  <a:ext uri="{0D108BD9-81ED-4DB2-BD59-A6C34878D82A}">
                    <a16:rowId xmlns:a16="http://schemas.microsoft.com/office/drawing/2014/main" val="10003"/>
                  </a:ext>
                </a:extLst>
              </a:tr>
              <a:tr h="329339">
                <a:tc>
                  <a:txBody>
                    <a:bodyPr/>
                    <a:lstStyle/>
                    <a:p>
                      <a:r>
                        <a:rPr lang="en-US" sz="1300" b="1" dirty="0"/>
                        <a:t>Latency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&lt; 50 </a:t>
                      </a:r>
                      <a:r>
                        <a:rPr lang="el-GR" sz="1300" kern="1200" dirty="0">
                          <a:effectLst/>
                        </a:rPr>
                        <a:t>μs </a:t>
                      </a:r>
                      <a:endParaRPr lang="en-US" sz="1300" b="0" i="0" dirty="0">
                        <a:latin typeface="+mn-lt"/>
                      </a:endParaRPr>
                    </a:p>
                  </a:txBody>
                  <a:tcPr marL="121888" marR="121888" anchor="ctr"/>
                </a:tc>
                <a:extLst>
                  <a:ext uri="{0D108BD9-81ED-4DB2-BD59-A6C34878D82A}">
                    <a16:rowId xmlns:a16="http://schemas.microsoft.com/office/drawing/2014/main" val="10004"/>
                  </a:ext>
                </a:extLst>
              </a:tr>
              <a:tr h="1310640">
                <a:tc>
                  <a:txBody>
                    <a:bodyPr/>
                    <a:lstStyle/>
                    <a:p>
                      <a:r>
                        <a:rPr lang="en-US" sz="1300" b="1" dirty="0"/>
                        <a:t>Interfaces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 WAN Interfaces (Copper/SFP)</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 WAN Interfaces (Copper/SFP)</a:t>
                      </a:r>
                    </a:p>
                  </a:txBody>
                  <a:tcPr marL="121888" marR="121888" anchor="ctr"/>
                </a:tc>
                <a:tc>
                  <a:txBody>
                    <a:bodyPr/>
                    <a:lstStyle/>
                    <a:p>
                      <a:pPr algn="ctr"/>
                      <a:r>
                        <a:rPr lang="en-US" sz="1300" dirty="0"/>
                        <a:t>8 LAN Interfaces (Copper/SFP), </a:t>
                      </a:r>
                    </a:p>
                    <a:p>
                      <a:pPr algn="ctr"/>
                      <a:r>
                        <a:rPr lang="en-US" sz="1300" dirty="0"/>
                        <a:t>8 WAN Interfaces (Copper/SFP)</a:t>
                      </a:r>
                    </a:p>
                  </a:txBody>
                  <a:tcPr marL="121888" marR="121888" anchor="ctr"/>
                </a:tc>
                <a:tc>
                  <a:txBody>
                    <a:bodyPr/>
                    <a:lstStyle/>
                    <a:p>
                      <a:pPr algn="ctr"/>
                      <a:r>
                        <a:rPr lang="en-US" sz="1300" dirty="0"/>
                        <a:t>8 LAN Interfaces (Copper/SFP), </a:t>
                      </a:r>
                    </a:p>
                    <a:p>
                      <a:pPr algn="ctr"/>
                      <a:r>
                        <a:rPr lang="en-US" sz="1300" dirty="0"/>
                        <a:t>8 WAN Interfaces (Copper/SFP)</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16x LAN &amp; WAN 10GE SFP/+</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16x LAN &amp; WAN 10GE SFP/+</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 LAN</a:t>
                      </a:r>
                      <a:r>
                        <a:rPr lang="en-US" sz="1300" baseline="0" dirty="0"/>
                        <a:t> &amp; </a:t>
                      </a:r>
                      <a:r>
                        <a:rPr lang="en-US" sz="1300" dirty="0"/>
                        <a:t>WAN bypass 10GE SFP/+ </a:t>
                      </a:r>
                    </a:p>
                  </a:txBody>
                  <a:tcPr marL="121888" marR="121888" anchor="ctr"/>
                </a:tc>
                <a:extLst>
                  <a:ext uri="{0D108BD9-81ED-4DB2-BD59-A6C34878D82A}">
                    <a16:rowId xmlns:a16="http://schemas.microsoft.com/office/drawing/2014/main" val="10005"/>
                  </a:ext>
                </a:extLst>
              </a:tr>
              <a:tr h="573897">
                <a:tc>
                  <a:txBody>
                    <a:bodyPr/>
                    <a:lstStyle/>
                    <a:p>
                      <a:r>
                        <a:rPr lang="en-US" sz="1300" b="1" dirty="0"/>
                        <a:t>Advanced DNS Mitigation</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p>
                  </a:txBody>
                  <a:tcPr marL="121888" marR="121888" anchor="ctr"/>
                </a:tc>
                <a:tc>
                  <a:txBody>
                    <a:bodyPr/>
                    <a:lstStyle/>
                    <a:p>
                      <a:pPr algn="ctr"/>
                      <a:r>
                        <a:rPr lang="en-US" sz="1300" dirty="0"/>
                        <a:t>No</a:t>
                      </a:r>
                    </a:p>
                  </a:txBody>
                  <a:tcPr marL="121888" marR="121888" anchor="ctr"/>
                </a:tc>
                <a:tc>
                  <a:txBody>
                    <a:bodyPr/>
                    <a:lstStyle/>
                    <a:p>
                      <a:pPr algn="ctr"/>
                      <a:r>
                        <a:rPr lang="en-US" sz="1300" dirty="0"/>
                        <a:t>Yes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No</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Yes</a:t>
                      </a:r>
                    </a:p>
                  </a:txBody>
                  <a:tcPr marL="121888" marR="121888"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08887964"/>
      </p:ext>
    </p:extLst>
  </p:cSld>
  <p:clrMapOvr>
    <a:masterClrMapping/>
  </p:clrMapOvr>
  <p:transitio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FortiMail</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7138" y="2202351"/>
            <a:ext cx="586647" cy="586800"/>
          </a:xfrm>
          <a:prstGeom prst="rect">
            <a:avLst/>
          </a:prstGeom>
        </p:spPr>
      </p:pic>
    </p:spTree>
    <p:extLst>
      <p:ext uri="{BB962C8B-B14F-4D97-AF65-F5344CB8AC3E}">
        <p14:creationId xmlns:p14="http://schemas.microsoft.com/office/powerpoint/2010/main" val="3975976430"/>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FortiMail</a:t>
            </a:r>
          </a:p>
        </p:txBody>
      </p:sp>
      <p:graphicFrame>
        <p:nvGraphicFramePr>
          <p:cNvPr id="3" name="Content Placeholder 4"/>
          <p:cNvGraphicFramePr>
            <a:graphicFrameLocks/>
          </p:cNvGraphicFramePr>
          <p:nvPr>
            <p:extLst>
              <p:ext uri="{D42A27DB-BD31-4B8C-83A1-F6EECF244321}">
                <p14:modId xmlns:p14="http://schemas.microsoft.com/office/powerpoint/2010/main" val="3527033117"/>
              </p:ext>
            </p:extLst>
          </p:nvPr>
        </p:nvGraphicFramePr>
        <p:xfrm>
          <a:off x="597514" y="2703112"/>
          <a:ext cx="4866114" cy="327133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Advanced, bi-directional filtering prevents spread of spam, viruses, phishing, worms, and spyware</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8479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Transparent, Gateway, and Server modes that adapts to organizational needs and budget</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601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Secure, encrypted communication</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On-box archiving facilitates policy and regulatory compliance requirements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grpSp>
        <p:nvGrpSpPr>
          <p:cNvPr id="5" name="Group 4"/>
          <p:cNvGrpSpPr/>
          <p:nvPr/>
        </p:nvGrpSpPr>
        <p:grpSpPr>
          <a:xfrm>
            <a:off x="6624229" y="2703111"/>
            <a:ext cx="5012180" cy="3506487"/>
            <a:chOff x="4490825" y="2027332"/>
            <a:chExt cx="4194429" cy="2629865"/>
          </a:xfrm>
        </p:grpSpPr>
        <p:pic>
          <p:nvPicPr>
            <p:cNvPr id="6" name="Picture 5" descr="Cloud-White.png"/>
            <p:cNvPicPr>
              <a:picLocks noChangeAspect="1"/>
            </p:cNvPicPr>
            <p:nvPr/>
          </p:nvPicPr>
          <p:blipFill>
            <a:blip r:embed="rId2"/>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8" name="Picture 10" descr="TollyUpToSpec-hiResolution"/>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5" descr="C:\Documents and Settings\pbedwell\My Documents\Marketing_Team\Logos\ICSA_Cert_Anti-Virus_2C_300DPI_825x563.jp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7" descr="C:\Documents and Settings\pbedwell\My Documents\Marketing_Team\Logos\VB100-August09.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Internet_R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2"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3" name="Picture 12" descr="FortiMail_Icon_1U_Lt-s.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14"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15" name="Picture 30" descr="WebAppServer_L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16" name="Picture 51" descr="Router_Lt_vF.png"/>
            <p:cNvPicPr>
              <a:picLocks noChangeAspect="1"/>
            </p:cNvPicPr>
            <p:nvPr/>
          </p:nvPicPr>
          <p:blipFill>
            <a:blip r:embed="rId10"/>
            <a:srcRect/>
            <a:stretch>
              <a:fillRect/>
            </a:stretch>
          </p:blipFill>
          <p:spPr bwMode="auto">
            <a:xfrm>
              <a:off x="6559083" y="2611133"/>
              <a:ext cx="725487" cy="400050"/>
            </a:xfrm>
            <a:prstGeom prst="rect">
              <a:avLst/>
            </a:prstGeom>
            <a:noFill/>
            <a:ln w="9525">
              <a:noFill/>
              <a:miter lim="800000"/>
              <a:headEnd/>
              <a:tailEnd/>
            </a:ln>
          </p:spPr>
        </p:pic>
        <p:sp>
          <p:nvSpPr>
            <p:cNvPr id="1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18"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19" name="Group 35"/>
            <p:cNvGrpSpPr/>
            <p:nvPr/>
          </p:nvGrpSpPr>
          <p:grpSpPr>
            <a:xfrm flipH="1">
              <a:off x="7194716" y="3151447"/>
              <a:ext cx="1310797" cy="559416"/>
              <a:chOff x="2627557" y="3610654"/>
              <a:chExt cx="1753736" cy="1189229"/>
            </a:xfrm>
          </p:grpSpPr>
          <p:pic>
            <p:nvPicPr>
              <p:cNvPr id="23" name="Picture 22" descr="LAN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24" name="Picture 23" descr="User-Exec-Fe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25" name="Picture 24" descr="User-Exec-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20" name="TextBox 67"/>
            <p:cNvSpPr txBox="1">
              <a:spLocks noChangeArrowheads="1"/>
            </p:cNvSpPr>
            <p:nvPr/>
          </p:nvSpPr>
          <p:spPr bwMode="auto">
            <a:xfrm>
              <a:off x="6593781" y="2221549"/>
              <a:ext cx="635202" cy="369332"/>
            </a:xfrm>
            <a:prstGeom prst="rect">
              <a:avLst/>
            </a:prstGeom>
            <a:noFill/>
            <a:ln w="9525">
              <a:noFill/>
              <a:miter lim="800000"/>
              <a:headEnd/>
              <a:tailEnd/>
            </a:ln>
          </p:spPr>
          <p:txBody>
            <a:bodyPr wrap="none">
              <a:spAutoFit/>
            </a:bodyPr>
            <a:lstStyle/>
            <a:p>
              <a:pPr algn="ctr"/>
              <a:r>
                <a:rPr lang="en-US" sz="1300" dirty="0">
                  <a:solidFill>
                    <a:srgbClr val="36424A"/>
                  </a:solidFill>
                  <a:latin typeface="Helvetica" charset="0"/>
                </a:rPr>
                <a:t>Mail</a:t>
              </a:r>
            </a:p>
            <a:p>
              <a:pPr algn="ctr"/>
              <a:r>
                <a:rPr lang="en-US" sz="1300" dirty="0">
                  <a:solidFill>
                    <a:srgbClr val="36424A"/>
                  </a:solidFill>
                  <a:latin typeface="Helvetica" charset="0"/>
                </a:rPr>
                <a:t>Servers</a:t>
              </a:r>
            </a:p>
          </p:txBody>
        </p:sp>
        <p:sp>
          <p:nvSpPr>
            <p:cNvPr id="21" name="TextBox 62"/>
            <p:cNvSpPr txBox="1">
              <a:spLocks noChangeArrowheads="1"/>
            </p:cNvSpPr>
            <p:nvPr/>
          </p:nvSpPr>
          <p:spPr bwMode="auto">
            <a:xfrm>
              <a:off x="4905547" y="2894013"/>
              <a:ext cx="869959" cy="253915"/>
            </a:xfrm>
            <a:prstGeom prst="rect">
              <a:avLst/>
            </a:prstGeom>
            <a:noFill/>
            <a:ln w="9525">
              <a:noFill/>
              <a:miter lim="800000"/>
              <a:headEnd/>
              <a:tailEnd/>
            </a:ln>
          </p:spPr>
          <p:txBody>
            <a:bodyPr wrap="none">
              <a:spAutoFit/>
            </a:bodyPr>
            <a:lstStyle/>
            <a:p>
              <a:r>
                <a:rPr lang="en-US" sz="1600" b="1" dirty="0">
                  <a:solidFill>
                    <a:srgbClr val="444F51"/>
                  </a:solidFill>
                  <a:latin typeface="Helvetica" charset="0"/>
                </a:rPr>
                <a:t>FortiMail</a:t>
              </a:r>
            </a:p>
          </p:txBody>
        </p:sp>
        <p:pic>
          <p:nvPicPr>
            <p:cNvPr id="22" name="Picture 21"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26" name="Group 25"/>
          <p:cNvGrpSpPr/>
          <p:nvPr/>
        </p:nvGrpSpPr>
        <p:grpSpPr>
          <a:xfrm>
            <a:off x="597515" y="1200000"/>
            <a:ext cx="11038895" cy="846744"/>
            <a:chOff x="448252" y="1080000"/>
            <a:chExt cx="8281328" cy="635058"/>
          </a:xfrm>
        </p:grpSpPr>
        <p:sp>
          <p:nvSpPr>
            <p:cNvPr id="27" name="Rectangle 2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Advanced anti-spam and antivirus filtering solution, with extensive quarantine and archiving capabilities.</a:t>
              </a:r>
            </a:p>
          </p:txBody>
        </p:sp>
        <p:pic>
          <p:nvPicPr>
            <p:cNvPr id="28" name="Picture 2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4206354659"/>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1"/>
          <p:cNvGraphicFramePr>
            <a:graphicFrameLocks noGrp="1"/>
          </p:cNvGraphicFramePr>
          <p:nvPr>
            <p:extLst>
              <p:ext uri="{D42A27DB-BD31-4B8C-83A1-F6EECF244321}">
                <p14:modId xmlns:p14="http://schemas.microsoft.com/office/powerpoint/2010/main" val="3137703371"/>
              </p:ext>
            </p:extLst>
          </p:nvPr>
        </p:nvGraphicFramePr>
        <p:xfrm>
          <a:off x="335913" y="1440000"/>
          <a:ext cx="11516998" cy="4479425"/>
        </p:xfrm>
        <a:graphic>
          <a:graphicData uri="http://schemas.openxmlformats.org/drawingml/2006/table">
            <a:tbl>
              <a:tblPr firstRow="1" bandRow="1">
                <a:tableStyleId>{5202B0CA-FC54-4496-8BCA-5EF66A818D29}</a:tableStyleId>
              </a:tblPr>
              <a:tblGrid>
                <a:gridCol w="1643701">
                  <a:extLst>
                    <a:ext uri="{9D8B030D-6E8A-4147-A177-3AD203B41FA5}">
                      <a16:colId xmlns:a16="http://schemas.microsoft.com/office/drawing/2014/main" val="20000"/>
                    </a:ext>
                  </a:extLst>
                </a:gridCol>
                <a:gridCol w="1410471">
                  <a:extLst>
                    <a:ext uri="{9D8B030D-6E8A-4147-A177-3AD203B41FA5}">
                      <a16:colId xmlns:a16="http://schemas.microsoft.com/office/drawing/2014/main" val="20001"/>
                    </a:ext>
                  </a:extLst>
                </a:gridCol>
                <a:gridCol w="1410471">
                  <a:extLst>
                    <a:ext uri="{9D8B030D-6E8A-4147-A177-3AD203B41FA5}">
                      <a16:colId xmlns:a16="http://schemas.microsoft.com/office/drawing/2014/main" val="20002"/>
                    </a:ext>
                  </a:extLst>
                </a:gridCol>
                <a:gridCol w="1410471">
                  <a:extLst>
                    <a:ext uri="{9D8B030D-6E8A-4147-A177-3AD203B41FA5}">
                      <a16:colId xmlns:a16="http://schemas.microsoft.com/office/drawing/2014/main" val="20003"/>
                    </a:ext>
                  </a:extLst>
                </a:gridCol>
                <a:gridCol w="1410471">
                  <a:extLst>
                    <a:ext uri="{9D8B030D-6E8A-4147-A177-3AD203B41FA5}">
                      <a16:colId xmlns:a16="http://schemas.microsoft.com/office/drawing/2014/main" val="20004"/>
                    </a:ext>
                  </a:extLst>
                </a:gridCol>
                <a:gridCol w="1410471">
                  <a:extLst>
                    <a:ext uri="{9D8B030D-6E8A-4147-A177-3AD203B41FA5}">
                      <a16:colId xmlns:a16="http://schemas.microsoft.com/office/drawing/2014/main" val="20005"/>
                    </a:ext>
                  </a:extLst>
                </a:gridCol>
                <a:gridCol w="1410471">
                  <a:extLst>
                    <a:ext uri="{9D8B030D-6E8A-4147-A177-3AD203B41FA5}">
                      <a16:colId xmlns:a16="http://schemas.microsoft.com/office/drawing/2014/main" val="20006"/>
                    </a:ext>
                  </a:extLst>
                </a:gridCol>
                <a:gridCol w="1410471">
                  <a:extLst>
                    <a:ext uri="{9D8B030D-6E8A-4147-A177-3AD203B41FA5}">
                      <a16:colId xmlns:a16="http://schemas.microsoft.com/office/drawing/2014/main" val="20007"/>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a:t>FortiMail</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FML-60D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FML-200E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FML-400E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FML-1000D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FML-2000E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FML-3000E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FML-3200E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Email Domains</a:t>
                      </a:r>
                      <a:endParaRPr lang="en-US" sz="1300" b="1" dirty="0">
                        <a:solidFill>
                          <a:srgbClr val="FFFFFF"/>
                        </a:solidFill>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dirty="0"/>
                        <a:t>20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800</a:t>
                      </a:r>
                      <a:endParaRPr lang="en-US" sz="1300" dirty="0">
                        <a:latin typeface="Arial"/>
                        <a:cs typeface="Arial"/>
                      </a:endParaRPr>
                    </a:p>
                  </a:txBody>
                  <a:tcPr marL="121888" marR="121888" anchor="ctr"/>
                </a:tc>
                <a:tc>
                  <a:txBody>
                    <a:bodyPr/>
                    <a:lstStyle/>
                    <a:p>
                      <a:pPr algn="ctr"/>
                      <a:r>
                        <a:rPr lang="en-US" sz="1300" dirty="0"/>
                        <a:t>800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497840">
                <a:tc>
                  <a:txBody>
                    <a:bodyPr/>
                    <a:lstStyle/>
                    <a:p>
                      <a:r>
                        <a:rPr lang="en-US" sz="1300" b="1" dirty="0"/>
                        <a:t>Server Mode Mailboxes</a:t>
                      </a:r>
                      <a:endParaRPr lang="en-US" sz="1300" b="1" dirty="0">
                        <a:solidFill>
                          <a:srgbClr val="FFFFFF"/>
                        </a:solidFill>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tc>
                  <a:txBody>
                    <a:bodyPr/>
                    <a:lstStyle/>
                    <a:p>
                      <a:pPr algn="ctr"/>
                      <a:r>
                        <a:rPr lang="en-US" sz="1300" dirty="0"/>
                        <a:t>150</a:t>
                      </a:r>
                      <a:endParaRPr lang="en-US" sz="1300" dirty="0">
                        <a:latin typeface="Arial"/>
                        <a:cs typeface="Arial"/>
                      </a:endParaRPr>
                    </a:p>
                  </a:txBody>
                  <a:tcPr marL="121888" marR="121888" anchor="ctr"/>
                </a:tc>
                <a:tc>
                  <a:txBody>
                    <a:bodyPr/>
                    <a:lstStyle/>
                    <a:p>
                      <a:pPr algn="ctr"/>
                      <a:r>
                        <a:rPr lang="en-US" sz="1300" dirty="0"/>
                        <a:t>400</a:t>
                      </a:r>
                      <a:endParaRPr lang="en-US" sz="1300" dirty="0">
                        <a:latin typeface="Arial"/>
                        <a:cs typeface="Arial"/>
                      </a:endParaRPr>
                    </a:p>
                  </a:txBody>
                  <a:tcPr marL="121888" marR="121888" anchor="ctr"/>
                </a:tc>
                <a:tc>
                  <a:txBody>
                    <a:bodyPr/>
                    <a:lstStyle/>
                    <a:p>
                      <a:pPr algn="ctr"/>
                      <a:r>
                        <a:rPr lang="en-US" sz="1300" dirty="0"/>
                        <a:t>1,500</a:t>
                      </a:r>
                      <a:endParaRPr lang="en-US" sz="1300" dirty="0">
                        <a:latin typeface="Arial"/>
                        <a:cs typeface="Arial"/>
                      </a:endParaRPr>
                    </a:p>
                  </a:txBody>
                  <a:tcPr marL="121888" marR="121888" anchor="ctr"/>
                </a:tc>
                <a:tc>
                  <a:txBody>
                    <a:bodyPr/>
                    <a:lstStyle/>
                    <a:p>
                      <a:pPr algn="ctr"/>
                      <a:r>
                        <a:rPr lang="en-US" sz="1300" dirty="0"/>
                        <a:t>1,500</a:t>
                      </a:r>
                      <a:endParaRPr lang="en-US" sz="1300" dirty="0">
                        <a:latin typeface="+mn-lt"/>
                        <a:cs typeface="Arial"/>
                      </a:endParaRPr>
                    </a:p>
                  </a:txBody>
                  <a:tcPr marL="121888" marR="121888" anchor="ctr"/>
                </a:tc>
                <a:tc>
                  <a:txBody>
                    <a:bodyPr/>
                    <a:lstStyle/>
                    <a:p>
                      <a:pPr algn="ctr"/>
                      <a:r>
                        <a:rPr lang="en-US" sz="1300" dirty="0"/>
                        <a:t>3,000</a:t>
                      </a:r>
                      <a:endParaRPr lang="en-US" sz="1300" dirty="0">
                        <a:latin typeface="Arial"/>
                        <a:cs typeface="Arial"/>
                      </a:endParaRPr>
                    </a:p>
                  </a:txBody>
                  <a:tcPr marL="121888" marR="121888" anchor="ctr"/>
                </a:tc>
                <a:tc>
                  <a:txBody>
                    <a:bodyPr/>
                    <a:lstStyle/>
                    <a:p>
                      <a:pPr algn="ctr"/>
                      <a:r>
                        <a:rPr lang="en-US" sz="1300" dirty="0"/>
                        <a:t>3,000</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Email Routing*</a:t>
                      </a:r>
                    </a:p>
                    <a:p>
                      <a:r>
                        <a:rPr lang="en-US" sz="1300" b="1" dirty="0"/>
                        <a:t>(</a:t>
                      </a:r>
                      <a:r>
                        <a:rPr lang="en-US" sz="1300" b="1" dirty="0" err="1"/>
                        <a:t>Msg</a:t>
                      </a:r>
                      <a:r>
                        <a:rPr lang="en-US" sz="1300" b="1" dirty="0"/>
                        <a:t>/</a:t>
                      </a:r>
                      <a:r>
                        <a:rPr lang="en-US" sz="1300" b="1" dirty="0" err="1"/>
                        <a:t>hr</a:t>
                      </a:r>
                      <a:r>
                        <a:rPr lang="en-US" sz="1300" b="1" baseline="0" dirty="0"/>
                        <a:t>)</a:t>
                      </a:r>
                      <a:endParaRPr lang="en-US" sz="1300" b="1" dirty="0">
                        <a:solidFill>
                          <a:srgbClr val="FFFFFF"/>
                        </a:solidFill>
                        <a:latin typeface="Arial"/>
                        <a:cs typeface="Arial"/>
                      </a:endParaRPr>
                    </a:p>
                  </a:txBody>
                  <a:tcPr marL="121888" marR="121888" anchor="ctr"/>
                </a:tc>
                <a:tc>
                  <a:txBody>
                    <a:bodyPr/>
                    <a:lstStyle/>
                    <a:p>
                      <a:pPr algn="ctr"/>
                      <a:r>
                        <a:rPr lang="en-US" sz="1300" dirty="0"/>
                        <a:t>3,600</a:t>
                      </a:r>
                      <a:endParaRPr lang="en-US" sz="1300" dirty="0">
                        <a:latin typeface="Arial"/>
                        <a:cs typeface="Arial"/>
                      </a:endParaRPr>
                    </a:p>
                  </a:txBody>
                  <a:tcPr marL="121888" marR="121888" anchor="ctr"/>
                </a:tc>
                <a:tc>
                  <a:txBody>
                    <a:bodyPr/>
                    <a:lstStyle/>
                    <a:p>
                      <a:pPr algn="ctr"/>
                      <a:r>
                        <a:rPr lang="en-US" sz="1300" dirty="0"/>
                        <a:t>80 K</a:t>
                      </a:r>
                      <a:endParaRPr lang="en-US" sz="1300" dirty="0">
                        <a:latin typeface="Arial"/>
                        <a:cs typeface="Arial"/>
                      </a:endParaRPr>
                    </a:p>
                  </a:txBody>
                  <a:tcPr marL="121888" marR="121888" anchor="ctr"/>
                </a:tc>
                <a:tc>
                  <a:txBody>
                    <a:bodyPr/>
                    <a:lstStyle/>
                    <a:p>
                      <a:pPr algn="ctr"/>
                      <a:r>
                        <a:rPr lang="en-US" sz="1300" dirty="0"/>
                        <a:t>157 K</a:t>
                      </a:r>
                      <a:endParaRPr lang="en-US" sz="1300" dirty="0">
                        <a:latin typeface="Arial"/>
                        <a:cs typeface="Arial"/>
                      </a:endParaRPr>
                    </a:p>
                  </a:txBody>
                  <a:tcPr marL="121888" marR="121888" anchor="ctr"/>
                </a:tc>
                <a:tc>
                  <a:txBody>
                    <a:bodyPr/>
                    <a:lstStyle/>
                    <a:p>
                      <a:pPr algn="ctr"/>
                      <a:r>
                        <a:rPr lang="en-US" sz="1300" dirty="0"/>
                        <a:t>680,000</a:t>
                      </a:r>
                      <a:endParaRPr lang="en-US" sz="1300" dirty="0">
                        <a:latin typeface="Arial"/>
                        <a:cs typeface="Arial"/>
                      </a:endParaRPr>
                    </a:p>
                  </a:txBody>
                  <a:tcPr marL="121888" marR="121888" anchor="ctr"/>
                </a:tc>
                <a:tc>
                  <a:txBody>
                    <a:bodyPr/>
                    <a:lstStyle/>
                    <a:p>
                      <a:pPr algn="ctr"/>
                      <a:r>
                        <a:rPr lang="en-US" sz="1300" dirty="0"/>
                        <a:t>1.1</a:t>
                      </a:r>
                      <a:r>
                        <a:rPr lang="en-US" sz="1300" baseline="0" dirty="0"/>
                        <a:t> Mil</a:t>
                      </a:r>
                      <a:endParaRPr lang="en-US" sz="1300" dirty="0">
                        <a:latin typeface="Arial"/>
                        <a:cs typeface="Arial"/>
                      </a:endParaRPr>
                    </a:p>
                  </a:txBody>
                  <a:tcPr marL="121888" marR="121888" anchor="ctr"/>
                </a:tc>
                <a:tc>
                  <a:txBody>
                    <a:bodyPr/>
                    <a:lstStyle/>
                    <a:p>
                      <a:pPr algn="ctr"/>
                      <a:r>
                        <a:rPr lang="en-US" sz="1300" dirty="0"/>
                        <a:t>1.8 Million</a:t>
                      </a:r>
                      <a:endParaRPr lang="en-US" sz="1300" dirty="0">
                        <a:latin typeface="Arial"/>
                        <a:cs typeface="Arial"/>
                      </a:endParaRPr>
                    </a:p>
                  </a:txBody>
                  <a:tcPr marL="121888" marR="121888" anchor="ctr"/>
                </a:tc>
                <a:tc>
                  <a:txBody>
                    <a:bodyPr/>
                    <a:lstStyle/>
                    <a:p>
                      <a:pPr algn="ctr"/>
                      <a:r>
                        <a:rPr lang="en-US" sz="1300" dirty="0"/>
                        <a:t>1.8 </a:t>
                      </a:r>
                      <a:r>
                        <a:rPr lang="en-US" sz="1300" dirty="0" err="1"/>
                        <a:t>Milion</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7010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a:t>FortiGuard </a:t>
                      </a:r>
                      <a:r>
                        <a:rPr lang="en-US" sz="1300" b="1" dirty="0" err="1"/>
                        <a:t>Antispam+AV</a:t>
                      </a:r>
                      <a:r>
                        <a:rPr lang="en-US" sz="1300" b="1" dirty="0"/>
                        <a:t>*</a:t>
                      </a:r>
                      <a:r>
                        <a:rPr lang="en-US" sz="1300" b="1" baseline="0" dirty="0"/>
                        <a:t> </a:t>
                      </a:r>
                      <a:r>
                        <a:rPr lang="en-US" sz="1300" b="1" dirty="0"/>
                        <a:t>(</a:t>
                      </a:r>
                      <a:r>
                        <a:rPr lang="en-US" sz="1300" b="1" dirty="0" err="1"/>
                        <a:t>Msg</a:t>
                      </a:r>
                      <a:r>
                        <a:rPr lang="en-US" sz="1300" b="1" dirty="0"/>
                        <a:t>/</a:t>
                      </a:r>
                      <a:r>
                        <a:rPr lang="en-US" sz="1300" b="1" dirty="0" err="1"/>
                        <a:t>hr</a:t>
                      </a:r>
                      <a:r>
                        <a:rPr lang="en-US" sz="1300" b="1" baseline="0" dirty="0"/>
                        <a:t>)</a:t>
                      </a:r>
                      <a:endParaRPr lang="en-US" sz="1300" b="1" dirty="0">
                        <a:solidFill>
                          <a:srgbClr val="FFFFFF"/>
                        </a:solidFill>
                        <a:latin typeface="Arial"/>
                        <a:cs typeface="Arial"/>
                      </a:endParaRPr>
                    </a:p>
                  </a:txBody>
                  <a:tcPr marL="121888" marR="121888" anchor="ctr"/>
                </a:tc>
                <a:tc>
                  <a:txBody>
                    <a:bodyPr/>
                    <a:lstStyle/>
                    <a:p>
                      <a:pPr algn="ctr"/>
                      <a:r>
                        <a:rPr lang="en-US" sz="1300" dirty="0"/>
                        <a:t>2,700</a:t>
                      </a:r>
                      <a:endParaRPr lang="en-US" sz="1300" dirty="0">
                        <a:latin typeface="Arial"/>
                        <a:cs typeface="Arial"/>
                      </a:endParaRPr>
                    </a:p>
                  </a:txBody>
                  <a:tcPr marL="121888" marR="121888" anchor="ctr"/>
                </a:tc>
                <a:tc>
                  <a:txBody>
                    <a:bodyPr/>
                    <a:lstStyle/>
                    <a:p>
                      <a:pPr algn="ctr"/>
                      <a:r>
                        <a:rPr lang="en-US" sz="1300" dirty="0"/>
                        <a:t>61 K</a:t>
                      </a:r>
                      <a:endParaRPr lang="en-US" sz="1300" dirty="0">
                        <a:latin typeface="Arial"/>
                        <a:cs typeface="Arial"/>
                      </a:endParaRPr>
                    </a:p>
                  </a:txBody>
                  <a:tcPr marL="121888" marR="121888" anchor="ctr"/>
                </a:tc>
                <a:tc>
                  <a:txBody>
                    <a:bodyPr/>
                    <a:lstStyle/>
                    <a:p>
                      <a:pPr algn="ctr"/>
                      <a:r>
                        <a:rPr lang="en-US" sz="1300" dirty="0"/>
                        <a:t>126 K</a:t>
                      </a:r>
                      <a:endParaRPr lang="en-US" sz="1300" dirty="0">
                        <a:latin typeface="Arial"/>
                        <a:cs typeface="Arial"/>
                      </a:endParaRPr>
                    </a:p>
                  </a:txBody>
                  <a:tcPr marL="121888" marR="121888" anchor="ctr"/>
                </a:tc>
                <a:tc>
                  <a:txBody>
                    <a:bodyPr/>
                    <a:lstStyle/>
                    <a:p>
                      <a:pPr algn="ctr"/>
                      <a:r>
                        <a:rPr lang="en-US" sz="1300" dirty="0"/>
                        <a:t>500,000</a:t>
                      </a:r>
                      <a:endParaRPr lang="en-US" sz="1300" dirty="0">
                        <a:latin typeface="Arial"/>
                        <a:cs typeface="Arial"/>
                      </a:endParaRPr>
                    </a:p>
                  </a:txBody>
                  <a:tcPr marL="121888" marR="121888" anchor="ctr"/>
                </a:tc>
                <a:tc>
                  <a:txBody>
                    <a:bodyPr/>
                    <a:lstStyle/>
                    <a:p>
                      <a:pPr algn="ctr"/>
                      <a:r>
                        <a:rPr lang="en-US" sz="1300" dirty="0"/>
                        <a:t>900,000</a:t>
                      </a:r>
                      <a:endParaRPr lang="en-US" sz="1300" dirty="0">
                        <a:latin typeface="Arial"/>
                        <a:cs typeface="Arial"/>
                      </a:endParaRPr>
                    </a:p>
                  </a:txBody>
                  <a:tcPr marL="121888" marR="121888" anchor="ctr"/>
                </a:tc>
                <a:tc>
                  <a:txBody>
                    <a:bodyPr/>
                    <a:lstStyle/>
                    <a:p>
                      <a:pPr algn="ctr"/>
                      <a:r>
                        <a:rPr lang="en-US" sz="1300" dirty="0"/>
                        <a:t>1.5 Million</a:t>
                      </a:r>
                      <a:endParaRPr lang="en-US" sz="1300" dirty="0">
                        <a:latin typeface="Arial"/>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1.5 Million</a:t>
                      </a:r>
                      <a:endParaRPr lang="en-US" sz="1300" dirty="0">
                        <a:latin typeface="+mn-lt"/>
                        <a:cs typeface="Arial"/>
                      </a:endParaRPr>
                    </a:p>
                  </a:txBody>
                  <a:tcPr marL="121888" marR="121888" anchor="ctr"/>
                </a:tc>
                <a:extLst>
                  <a:ext uri="{0D108BD9-81ED-4DB2-BD59-A6C34878D82A}">
                    <a16:rowId xmlns:a16="http://schemas.microsoft.com/office/drawing/2014/main" val="10004"/>
                  </a:ext>
                </a:extLst>
              </a:tr>
              <a:tr h="329339">
                <a:tc>
                  <a:txBody>
                    <a:bodyPr/>
                    <a:lstStyle/>
                    <a:p>
                      <a:r>
                        <a:rPr lang="en-US" sz="1300" b="1" dirty="0"/>
                        <a:t>GE RJ45 ports</a:t>
                      </a:r>
                      <a:endParaRPr lang="en-US" sz="1300" b="1" dirty="0">
                        <a:solidFill>
                          <a:srgbClr val="FFFFFF"/>
                        </a:solidFill>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6</a:t>
                      </a:r>
                      <a:endParaRPr lang="en-US" sz="1300" dirty="0">
                        <a:latin typeface="Arial"/>
                        <a:cs typeface="Arial"/>
                      </a:endParaRPr>
                    </a:p>
                  </a:txBody>
                  <a:tcPr marL="121888" marR="121888" anchor="ctr"/>
                </a:tc>
                <a:tc>
                  <a:txBody>
                    <a:bodyPr/>
                    <a:lstStyle/>
                    <a:p>
                      <a:pPr algn="ctr"/>
                      <a:r>
                        <a:rPr lang="en-US" sz="1300" dirty="0"/>
                        <a:t>4</a:t>
                      </a:r>
                    </a:p>
                  </a:txBody>
                  <a:tcPr marL="121888" marR="121888" anchor="ctr"/>
                </a:tc>
                <a:tc>
                  <a:txBody>
                    <a:bodyPr/>
                    <a:lstStyle/>
                    <a:p>
                      <a:pPr algn="ctr"/>
                      <a:r>
                        <a:rPr lang="en-US" sz="1300" dirty="0"/>
                        <a:t>4</a:t>
                      </a:r>
                    </a:p>
                  </a:txBody>
                  <a:tcPr marL="121888" marR="121888" anchor="ctr"/>
                </a:tc>
                <a:tc>
                  <a:txBody>
                    <a:bodyPr/>
                    <a:lstStyle/>
                    <a:p>
                      <a:pPr algn="ctr"/>
                      <a:r>
                        <a:rPr lang="en-US" sz="1300" dirty="0"/>
                        <a:t>4</a:t>
                      </a:r>
                    </a:p>
                  </a:txBody>
                  <a:tcPr marL="121888" marR="121888" anchor="ctr"/>
                </a:tc>
                <a:extLst>
                  <a:ext uri="{0D108BD9-81ED-4DB2-BD59-A6C34878D82A}">
                    <a16:rowId xmlns:a16="http://schemas.microsoft.com/office/drawing/2014/main" val="10005"/>
                  </a:ext>
                </a:extLst>
              </a:tr>
              <a:tr h="329339">
                <a:tc>
                  <a:txBody>
                    <a:bodyPr/>
                    <a:lstStyle/>
                    <a:p>
                      <a:r>
                        <a:rPr lang="en-US" sz="1300" b="1" dirty="0"/>
                        <a:t>GE SFP Slots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dirty="0"/>
                        <a:t>2</a:t>
                      </a:r>
                    </a:p>
                  </a:txBody>
                  <a:tcPr marL="121888" marR="121888" anchor="ctr"/>
                </a:tc>
                <a:tc>
                  <a:txBody>
                    <a:bodyPr/>
                    <a:lstStyle/>
                    <a:p>
                      <a:pPr algn="ctr"/>
                      <a:r>
                        <a:rPr lang="en-US" sz="1300" dirty="0"/>
                        <a:t>2</a:t>
                      </a:r>
                    </a:p>
                  </a:txBody>
                  <a:tcPr marL="121888" marR="121888" anchor="ctr"/>
                </a:tc>
                <a:tc>
                  <a:txBody>
                    <a:bodyPr/>
                    <a:lstStyle/>
                    <a:p>
                      <a:pPr algn="ctr"/>
                      <a:r>
                        <a:rPr lang="en-US" sz="1300" dirty="0"/>
                        <a:t>2</a:t>
                      </a:r>
                    </a:p>
                  </a:txBody>
                  <a:tcPr marL="121888" marR="121888" anchor="ctr"/>
                </a:tc>
                <a:extLst>
                  <a:ext uri="{0D108BD9-81ED-4DB2-BD59-A6C34878D82A}">
                    <a16:rowId xmlns:a16="http://schemas.microsoft.com/office/drawing/2014/main" val="10006"/>
                  </a:ext>
                </a:extLst>
              </a:tr>
              <a:tr h="497840">
                <a:tc>
                  <a:txBody>
                    <a:bodyPr/>
                    <a:lstStyle/>
                    <a:p>
                      <a:r>
                        <a:rPr lang="en-US" sz="1300" b="1" dirty="0"/>
                        <a:t>10 GE SFP+ Slots</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a:t>
                      </a:r>
                      <a:endParaRPr lang="en-US" sz="1300" baseline="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a:t>
                      </a:r>
                      <a:endParaRPr lang="en-US" sz="1300" dirty="0">
                        <a:latin typeface="+mn-lt"/>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endParaRPr lang="en-US" sz="1300" dirty="0">
                        <a:latin typeface="Arial"/>
                        <a:cs typeface="Arial"/>
                      </a:endParaRPr>
                    </a:p>
                  </a:txBody>
                  <a:tcPr marL="121888" marR="121888" anchor="ctr"/>
                </a:tc>
                <a:extLst>
                  <a:ext uri="{0D108BD9-81ED-4DB2-BD59-A6C34878D82A}">
                    <a16:rowId xmlns:a16="http://schemas.microsoft.com/office/drawing/2014/main" val="10007"/>
                  </a:ext>
                </a:extLst>
              </a:tr>
              <a:tr h="49784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1x 500GB</a:t>
                      </a:r>
                      <a:endParaRPr lang="en-US" sz="1300" baseline="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1x 1TB</a:t>
                      </a:r>
                      <a:endParaRPr lang="en-US" sz="1300" dirty="0">
                        <a:latin typeface="+mn-lt"/>
                        <a:cs typeface="Arial"/>
                      </a:endParaRPr>
                    </a:p>
                  </a:txBody>
                  <a:tcPr marL="121888" marR="121888" anchor="ctr"/>
                </a:tc>
                <a:tc>
                  <a:txBody>
                    <a:bodyPr/>
                    <a:lstStyle/>
                    <a:p>
                      <a:pPr algn="ctr"/>
                      <a:r>
                        <a:rPr lang="en-US" sz="1300" dirty="0"/>
                        <a:t>2x 1TB</a:t>
                      </a:r>
                      <a:endParaRPr lang="en-US" sz="1300" dirty="0">
                        <a:latin typeface="Arial"/>
                        <a:cs typeface="Arial"/>
                      </a:endParaRPr>
                    </a:p>
                  </a:txBody>
                  <a:tcPr marL="121888" marR="121888" anchor="ctr"/>
                </a:tc>
                <a:tc>
                  <a:txBody>
                    <a:bodyPr/>
                    <a:lstStyle/>
                    <a:p>
                      <a:pPr algn="ctr"/>
                      <a:r>
                        <a:rPr lang="en-US" sz="1300" dirty="0"/>
                        <a:t>2x 2TB</a:t>
                      </a:r>
                      <a:endParaRPr lang="en-US" sz="1300" dirty="0">
                        <a:latin typeface="Arial"/>
                        <a:cs typeface="Arial"/>
                      </a:endParaRPr>
                    </a:p>
                  </a:txBody>
                  <a:tcPr marL="121888" marR="121888" anchor="ctr"/>
                </a:tc>
                <a:tc>
                  <a:txBody>
                    <a:bodyPr/>
                    <a:lstStyle/>
                    <a:p>
                      <a:pPr algn="ctr"/>
                      <a:r>
                        <a:rPr lang="en-US" sz="1300" kern="1200" dirty="0">
                          <a:effectLst/>
                        </a:rPr>
                        <a:t>2x 2 TB (8x 2 TB Max)</a:t>
                      </a:r>
                      <a:endParaRPr lang="en-US" sz="13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kern="1200" dirty="0">
                          <a:effectLst/>
                        </a:rPr>
                        <a:t>2x 2TB (6 x 2 TB Max) </a:t>
                      </a:r>
                      <a:endParaRPr lang="en-US" sz="13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kern="1200" dirty="0">
                          <a:effectLst/>
                        </a:rPr>
                        <a:t>2x 2 TB (10x 2 TB Max) </a:t>
                      </a:r>
                      <a:endParaRPr lang="en-US" sz="1300" dirty="0"/>
                    </a:p>
                  </a:txBody>
                  <a:tcPr marL="121888" marR="121888" anchor="ctr"/>
                </a:tc>
                <a:extLst>
                  <a:ext uri="{0D108BD9-81ED-4DB2-BD59-A6C34878D82A}">
                    <a16:rowId xmlns:a16="http://schemas.microsoft.com/office/drawing/2014/main" val="10008"/>
                  </a:ext>
                </a:extLst>
              </a:tr>
              <a:tr h="497840">
                <a:tc>
                  <a:txBody>
                    <a:bodyPr/>
                    <a:lstStyle/>
                    <a:p>
                      <a:r>
                        <a:rPr lang="en-US" sz="1300" b="1" dirty="0"/>
                        <a:t>Form Factor</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Desktop</a:t>
                      </a:r>
                      <a:endParaRPr lang="en-US" sz="1300" baseline="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1RU</a:t>
                      </a:r>
                      <a:endParaRPr lang="en-US" sz="1300" dirty="0">
                        <a:latin typeface="+mn-lt"/>
                        <a:cs typeface="Arial"/>
                      </a:endParaRPr>
                    </a:p>
                  </a:txBody>
                  <a:tcPr marL="121888" marR="121888" anchor="ctr"/>
                </a:tc>
                <a:tc>
                  <a:txBody>
                    <a:bodyPr/>
                    <a:lstStyle/>
                    <a:p>
                      <a:pPr algn="ctr"/>
                      <a:r>
                        <a:rPr lang="en-US" sz="1300" dirty="0"/>
                        <a:t>Rack</a:t>
                      </a:r>
                      <a:r>
                        <a:rPr lang="en-US" sz="1300" baseline="0" dirty="0"/>
                        <a:t> Mount, 1RU</a:t>
                      </a:r>
                      <a:endParaRPr lang="en-US" sz="1300" dirty="0">
                        <a:latin typeface="Arial"/>
                        <a:cs typeface="Arial"/>
                      </a:endParaRPr>
                    </a:p>
                  </a:txBody>
                  <a:tcPr marL="121888" marR="121888" anchor="ctr"/>
                </a:tc>
                <a:tc>
                  <a:txBody>
                    <a:bodyPr/>
                    <a:lstStyle/>
                    <a:p>
                      <a:pPr algn="ctr"/>
                      <a:r>
                        <a:rPr lang="en-US" sz="1300" dirty="0"/>
                        <a:t>Rack</a:t>
                      </a:r>
                      <a:r>
                        <a:rPr lang="en-US" sz="1300" baseline="0" dirty="0"/>
                        <a:t> Mount, 2RU </a:t>
                      </a:r>
                      <a:endParaRPr lang="en-US" sz="1300" dirty="0">
                        <a:latin typeface="Arial"/>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mn-lt"/>
                        <a:cs typeface="Arial"/>
                      </a:endParaRPr>
                    </a:p>
                  </a:txBody>
                  <a:tcPr marL="121888" marR="121888" anchor="ctr"/>
                </a:tc>
                <a:extLst>
                  <a:ext uri="{0D108BD9-81ED-4DB2-BD59-A6C34878D82A}">
                    <a16:rowId xmlns:a16="http://schemas.microsoft.com/office/drawing/2014/main" val="10009"/>
                  </a:ext>
                </a:extLst>
              </a:tr>
            </a:tbl>
          </a:graphicData>
        </a:graphic>
      </p:graphicFrame>
      <p:sp>
        <p:nvSpPr>
          <p:cNvPr id="5" name="TextBox 4"/>
          <p:cNvSpPr txBox="1"/>
          <p:nvPr/>
        </p:nvSpPr>
        <p:spPr>
          <a:xfrm>
            <a:off x="341348" y="5895694"/>
            <a:ext cx="4062942" cy="292367"/>
          </a:xfrm>
          <a:prstGeom prst="rect">
            <a:avLst/>
          </a:prstGeom>
          <a:noFill/>
        </p:spPr>
        <p:txBody>
          <a:bodyPr wrap="square" lIns="121893" tIns="60947" rIns="121893" bIns="60947" rtlCol="0">
            <a:spAutoFit/>
          </a:bodyPr>
          <a:lstStyle/>
          <a:p>
            <a:r>
              <a:rPr lang="en-US" sz="1100" dirty="0">
                <a:solidFill>
                  <a:srgbClr val="404040"/>
                </a:solidFill>
                <a:latin typeface="Helvetica 55 Roman"/>
                <a:cs typeface="Helvetica 55 Roman"/>
              </a:rPr>
              <a:t>* Based on 100KB message size, no queuing</a:t>
            </a:r>
          </a:p>
        </p:txBody>
      </p:sp>
      <p:sp>
        <p:nvSpPr>
          <p:cNvPr id="2" name="Title 1"/>
          <p:cNvSpPr>
            <a:spLocks noGrp="1"/>
          </p:cNvSpPr>
          <p:nvPr>
            <p:ph type="title"/>
          </p:nvPr>
        </p:nvSpPr>
        <p:spPr/>
        <p:txBody>
          <a:bodyPr/>
          <a:lstStyle/>
          <a:p>
            <a:r>
              <a:rPr lang="en-US" dirty="0"/>
              <a:t>FortiMail Series</a:t>
            </a:r>
          </a:p>
        </p:txBody>
      </p:sp>
    </p:spTree>
    <p:extLst>
      <p:ext uri="{BB962C8B-B14F-4D97-AF65-F5344CB8AC3E}">
        <p14:creationId xmlns:p14="http://schemas.microsoft.com/office/powerpoint/2010/main" val="420635465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60D</a:t>
            </a:r>
          </a:p>
        </p:txBody>
      </p:sp>
      <p:pic>
        <p:nvPicPr>
          <p:cNvPr id="3" name="Picture 2"/>
          <p:cNvPicPr>
            <a:picLocks noChangeAspect="1"/>
          </p:cNvPicPr>
          <p:nvPr/>
        </p:nvPicPr>
        <p:blipFill>
          <a:blip r:embed="rId2"/>
          <a:stretch>
            <a:fillRect/>
          </a:stretch>
        </p:blipFill>
        <p:spPr>
          <a:xfrm>
            <a:off x="1617984" y="1505375"/>
            <a:ext cx="4479393" cy="2049780"/>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1x GE RJ45 DMZ Port</a:t>
            </a:r>
          </a:p>
          <a:p>
            <a:pPr marL="457297" indent="-457297" defTabSz="1218959">
              <a:spcBef>
                <a:spcPct val="20000"/>
              </a:spcBef>
              <a:buClr>
                <a:schemeClr val="accent6"/>
              </a:buClr>
              <a:buFont typeface="+mj-ea"/>
              <a:buAutoNum type="circleNumDbPlain"/>
            </a:pPr>
            <a:r>
              <a:rPr lang="en-US" sz="1300" b="1" dirty="0"/>
              <a:t>7x GE RJ45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cxnSp>
        <p:nvCxnSpPr>
          <p:cNvPr id="7" name="Straight Connector 6"/>
          <p:cNvCxnSpPr/>
          <p:nvPr/>
        </p:nvCxnSpPr>
        <p:spPr bwMode="auto">
          <a:xfrm>
            <a:off x="8859734"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8" name="Picture 7" descr="WiFi-a-b-g-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953349" y="3062788"/>
            <a:ext cx="495399" cy="729600"/>
          </a:xfrm>
          <a:prstGeom prst="rect">
            <a:avLst/>
          </a:prstGeom>
        </p:spPr>
      </p:pic>
      <p:sp>
        <p:nvSpPr>
          <p:cNvPr id="9" name="Oval 8"/>
          <p:cNvSpPr/>
          <p:nvPr/>
        </p:nvSpPr>
        <p:spPr bwMode="auto">
          <a:xfrm>
            <a:off x="4745280"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0" name="Oval 9"/>
          <p:cNvSpPr/>
          <p:nvPr/>
        </p:nvSpPr>
        <p:spPr bwMode="auto">
          <a:xfrm>
            <a:off x="2979588"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3441533"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2" name="Oval 11"/>
          <p:cNvSpPr/>
          <p:nvPr/>
        </p:nvSpPr>
        <p:spPr bwMode="auto">
          <a:xfrm>
            <a:off x="5733429" y="263460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3" name="Picture 12"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4" name="TextBox 1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500,000</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5" name="Straight Connector 1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7"/>
          <a:stretch>
            <a:fillRect/>
          </a:stretch>
        </p:blipFill>
        <p:spPr>
          <a:xfrm>
            <a:off x="9859823" y="5417255"/>
            <a:ext cx="674314" cy="671119"/>
          </a:xfrm>
          <a:prstGeom prst="rect">
            <a:avLst/>
          </a:prstGeom>
        </p:spPr>
      </p:pic>
      <p:pic>
        <p:nvPicPr>
          <p:cNvPr id="18" name="Picture 17"/>
          <p:cNvPicPr>
            <a:picLocks noChangeAspect="1"/>
          </p:cNvPicPr>
          <p:nvPr/>
        </p:nvPicPr>
        <p:blipFill>
          <a:blip r:embed="rId8"/>
          <a:stretch>
            <a:fillRect/>
          </a:stretch>
        </p:blipFill>
        <p:spPr>
          <a:xfrm>
            <a:off x="8935284" y="5472802"/>
            <a:ext cx="624060" cy="584711"/>
          </a:xfrm>
          <a:prstGeom prst="rect">
            <a:avLst/>
          </a:prstGeom>
        </p:spPr>
      </p:pic>
      <p:pic>
        <p:nvPicPr>
          <p:cNvPr id="19" name="Picture 18"/>
          <p:cNvPicPr>
            <a:picLocks noChangeAspect="1"/>
          </p:cNvPicPr>
          <p:nvPr/>
        </p:nvPicPr>
        <p:blipFill>
          <a:blip r:embed="rId9"/>
          <a:stretch>
            <a:fillRect/>
          </a:stretch>
        </p:blipFill>
        <p:spPr>
          <a:xfrm>
            <a:off x="10793734" y="5482460"/>
            <a:ext cx="817408" cy="569685"/>
          </a:xfrm>
          <a:prstGeom prst="rect">
            <a:avLst/>
          </a:prstGeom>
        </p:spPr>
      </p:pic>
      <p:grpSp>
        <p:nvGrpSpPr>
          <p:cNvPr id="20" name="Group 19"/>
          <p:cNvGrpSpPr/>
          <p:nvPr/>
        </p:nvGrpSpPr>
        <p:grpSpPr>
          <a:xfrm>
            <a:off x="7977837" y="5455084"/>
            <a:ext cx="642610" cy="612273"/>
            <a:chOff x="5818638" y="4203821"/>
            <a:chExt cx="467667" cy="445474"/>
          </a:xfrm>
        </p:grpSpPr>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2" name="Picture 21"/>
            <p:cNvPicPr>
              <a:picLocks noChangeAspect="1"/>
            </p:cNvPicPr>
            <p:nvPr/>
          </p:nvPicPr>
          <p:blipFill>
            <a:blip r:embed="rId11"/>
            <a:stretch>
              <a:fillRect/>
            </a:stretch>
          </p:blipFill>
          <p:spPr>
            <a:xfrm flipH="1">
              <a:off x="5869115" y="4203821"/>
              <a:ext cx="417190" cy="445474"/>
            </a:xfrm>
            <a:prstGeom prst="rect">
              <a:avLst/>
            </a:prstGeom>
          </p:spPr>
        </p:pic>
      </p:grpSp>
      <p:sp>
        <p:nvSpPr>
          <p:cNvPr id="23" name="Rounded Rectangle 22"/>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4" name="Rounded Rectangle 23"/>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5" name="Rounded Rectangle 24"/>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sp>
        <p:nvSpPr>
          <p:cNvPr id="26" name="Rounded Rectangle 25"/>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7" name="Straight Connector 26"/>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0" name="Straight Connector 2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23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4" name="Picture 33"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999720045"/>
      </p:ext>
    </p:extLst>
  </p:cSld>
  <p:clrMapOvr>
    <a:masterClrMapping/>
  </p:clrMapOvr>
  <p:transitio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FortiMail-VM Series</a:t>
            </a:r>
          </a:p>
        </p:txBody>
      </p:sp>
      <p:graphicFrame>
        <p:nvGraphicFramePr>
          <p:cNvPr id="5" name="Group 51"/>
          <p:cNvGraphicFramePr>
            <a:graphicFrameLocks noGrp="1"/>
          </p:cNvGraphicFramePr>
          <p:nvPr>
            <p:extLst>
              <p:ext uri="{D42A27DB-BD31-4B8C-83A1-F6EECF244321}">
                <p14:modId xmlns:p14="http://schemas.microsoft.com/office/powerpoint/2010/main" val="490503055"/>
              </p:ext>
            </p:extLst>
          </p:nvPr>
        </p:nvGraphicFramePr>
        <p:xfrm>
          <a:off x="335913" y="1440000"/>
          <a:ext cx="11517001" cy="4150086"/>
        </p:xfrm>
        <a:graphic>
          <a:graphicData uri="http://schemas.openxmlformats.org/drawingml/2006/table">
            <a:tbl>
              <a:tblPr firstRow="1" bandRow="1">
                <a:tableStyleId>{5202B0CA-FC54-4496-8BCA-5EF66A818D29}</a:tableStyleId>
              </a:tblPr>
              <a:tblGrid>
                <a:gridCol w="1647484">
                  <a:extLst>
                    <a:ext uri="{9D8B030D-6E8A-4147-A177-3AD203B41FA5}">
                      <a16:colId xmlns:a16="http://schemas.microsoft.com/office/drawing/2014/main" val="20000"/>
                    </a:ext>
                  </a:extLst>
                </a:gridCol>
                <a:gridCol w="1409931">
                  <a:extLst>
                    <a:ext uri="{9D8B030D-6E8A-4147-A177-3AD203B41FA5}">
                      <a16:colId xmlns:a16="http://schemas.microsoft.com/office/drawing/2014/main" val="20001"/>
                    </a:ext>
                  </a:extLst>
                </a:gridCol>
                <a:gridCol w="1409931">
                  <a:extLst>
                    <a:ext uri="{9D8B030D-6E8A-4147-A177-3AD203B41FA5}">
                      <a16:colId xmlns:a16="http://schemas.microsoft.com/office/drawing/2014/main" val="20002"/>
                    </a:ext>
                  </a:extLst>
                </a:gridCol>
                <a:gridCol w="1409931">
                  <a:extLst>
                    <a:ext uri="{9D8B030D-6E8A-4147-A177-3AD203B41FA5}">
                      <a16:colId xmlns:a16="http://schemas.microsoft.com/office/drawing/2014/main" val="20003"/>
                    </a:ext>
                  </a:extLst>
                </a:gridCol>
                <a:gridCol w="1409931">
                  <a:extLst>
                    <a:ext uri="{9D8B030D-6E8A-4147-A177-3AD203B41FA5}">
                      <a16:colId xmlns:a16="http://schemas.microsoft.com/office/drawing/2014/main" val="20004"/>
                    </a:ext>
                  </a:extLst>
                </a:gridCol>
                <a:gridCol w="1409931">
                  <a:extLst>
                    <a:ext uri="{9D8B030D-6E8A-4147-A177-3AD203B41FA5}">
                      <a16:colId xmlns:a16="http://schemas.microsoft.com/office/drawing/2014/main" val="20005"/>
                    </a:ext>
                  </a:extLst>
                </a:gridCol>
                <a:gridCol w="1409931">
                  <a:extLst>
                    <a:ext uri="{9D8B030D-6E8A-4147-A177-3AD203B41FA5}">
                      <a16:colId xmlns:a16="http://schemas.microsoft.com/office/drawing/2014/main" val="20006"/>
                    </a:ext>
                  </a:extLst>
                </a:gridCol>
                <a:gridCol w="1409931">
                  <a:extLst>
                    <a:ext uri="{9D8B030D-6E8A-4147-A177-3AD203B41FA5}">
                      <a16:colId xmlns:a16="http://schemas.microsoft.com/office/drawing/2014/main" val="20007"/>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a:t>FortiMail</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FML-VM00</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FML-VM01</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FML-VM02</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FML-VM04</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FMG-VM08</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FMG-VM016</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FMG-VM32</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Email Domains</a:t>
                      </a:r>
                      <a:endParaRPr lang="en-US" sz="1300" b="1" dirty="0">
                        <a:solidFill>
                          <a:srgbClr val="FFFFFF"/>
                        </a:solidFill>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dirty="0"/>
                        <a:t>20</a:t>
                      </a:r>
                      <a:endParaRPr lang="en-US" sz="1300" dirty="0">
                        <a:latin typeface="Arial"/>
                        <a:cs typeface="Arial"/>
                      </a:endParaRPr>
                    </a:p>
                  </a:txBody>
                  <a:tcPr marL="121888" marR="121888" anchor="ctr"/>
                </a:tc>
                <a:tc>
                  <a:txBody>
                    <a:bodyPr/>
                    <a:lstStyle/>
                    <a:p>
                      <a:pPr algn="ctr"/>
                      <a:r>
                        <a:rPr lang="en-US" sz="1300" dirty="0"/>
                        <a:t>100</a:t>
                      </a:r>
                      <a:endParaRPr lang="en-US" sz="1300" dirty="0">
                        <a:latin typeface="Arial"/>
                        <a:cs typeface="Arial"/>
                      </a:endParaRPr>
                    </a:p>
                  </a:txBody>
                  <a:tcPr marL="121888" marR="121888" anchor="ctr"/>
                </a:tc>
                <a:tc>
                  <a:txBody>
                    <a:bodyPr/>
                    <a:lstStyle/>
                    <a:p>
                      <a:pPr algn="ctr"/>
                      <a:r>
                        <a:rPr lang="en-US" sz="1300" dirty="0"/>
                        <a:t>800</a:t>
                      </a:r>
                      <a:endParaRPr lang="en-US" sz="1300" dirty="0">
                        <a:latin typeface="Arial"/>
                        <a:cs typeface="Arial"/>
                      </a:endParaRPr>
                    </a:p>
                  </a:txBody>
                  <a:tcPr marL="121888" marR="121888" anchor="ctr"/>
                </a:tc>
                <a:tc>
                  <a:txBody>
                    <a:bodyPr/>
                    <a:lstStyle/>
                    <a:p>
                      <a:pPr algn="ctr"/>
                      <a:r>
                        <a:rPr lang="en-US" sz="1300" dirty="0"/>
                        <a:t>2,000</a:t>
                      </a:r>
                      <a:endParaRPr lang="en-US" sz="130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2,000</a:t>
                      </a:r>
                      <a:endParaRPr lang="en-US"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2,000</a:t>
                      </a:r>
                      <a:endParaRPr lang="en-US" sz="1300" dirty="0">
                        <a:latin typeface="+mn-lt"/>
                        <a:cs typeface="Arial"/>
                      </a:endParaRPr>
                    </a:p>
                  </a:txBody>
                  <a:tcPr marL="121888" marR="121888" anchor="ctr"/>
                </a:tc>
                <a:extLst>
                  <a:ext uri="{0D108BD9-81ED-4DB2-BD59-A6C34878D82A}">
                    <a16:rowId xmlns:a16="http://schemas.microsoft.com/office/drawing/2014/main" val="10001"/>
                  </a:ext>
                </a:extLst>
              </a:tr>
              <a:tr h="497840">
                <a:tc>
                  <a:txBody>
                    <a:bodyPr/>
                    <a:lstStyle/>
                    <a:p>
                      <a:r>
                        <a:rPr lang="en-US" sz="1300" b="1" dirty="0"/>
                        <a:t>Server Mode Mailboxes</a:t>
                      </a:r>
                      <a:endParaRPr lang="en-US" sz="1300" b="1" dirty="0">
                        <a:solidFill>
                          <a:srgbClr val="FFFFFF"/>
                        </a:solidFill>
                        <a:latin typeface="Arial"/>
                        <a:cs typeface="Arial"/>
                      </a:endParaRPr>
                    </a:p>
                  </a:txBody>
                  <a:tcPr marL="121888" marR="121888" anchor="ctr"/>
                </a:tc>
                <a:tc>
                  <a:txBody>
                    <a:bodyPr/>
                    <a:lstStyle/>
                    <a:p>
                      <a:pPr algn="ctr"/>
                      <a:r>
                        <a:rPr lang="en-US" sz="1300" dirty="0"/>
                        <a:t>50</a:t>
                      </a:r>
                      <a:endParaRPr lang="en-US" sz="1300" dirty="0">
                        <a:latin typeface="Arial"/>
                        <a:cs typeface="Arial"/>
                      </a:endParaRPr>
                    </a:p>
                  </a:txBody>
                  <a:tcPr marL="121888" marR="121888" anchor="ctr"/>
                </a:tc>
                <a:tc>
                  <a:txBody>
                    <a:bodyPr/>
                    <a:lstStyle/>
                    <a:p>
                      <a:pPr algn="ctr"/>
                      <a:r>
                        <a:rPr lang="en-US" sz="1300" dirty="0"/>
                        <a:t>150</a:t>
                      </a:r>
                      <a:endParaRPr lang="en-US" sz="1300" dirty="0">
                        <a:latin typeface="Arial"/>
                        <a:cs typeface="Arial"/>
                      </a:endParaRPr>
                    </a:p>
                  </a:txBody>
                  <a:tcPr marL="121888" marR="121888" anchor="ctr"/>
                </a:tc>
                <a:tc>
                  <a:txBody>
                    <a:bodyPr/>
                    <a:lstStyle/>
                    <a:p>
                      <a:pPr algn="ctr"/>
                      <a:r>
                        <a:rPr lang="en-US" sz="1300" dirty="0"/>
                        <a:t>400</a:t>
                      </a:r>
                      <a:endParaRPr lang="en-US" sz="1300" dirty="0">
                        <a:latin typeface="Arial"/>
                        <a:cs typeface="Arial"/>
                      </a:endParaRPr>
                    </a:p>
                  </a:txBody>
                  <a:tcPr marL="121888" marR="121888" anchor="ctr"/>
                </a:tc>
                <a:tc>
                  <a:txBody>
                    <a:bodyPr/>
                    <a:lstStyle/>
                    <a:p>
                      <a:pPr algn="ctr"/>
                      <a:r>
                        <a:rPr lang="en-US" sz="1300" dirty="0"/>
                        <a:t>1,500</a:t>
                      </a:r>
                      <a:endParaRPr lang="en-US" sz="1300" dirty="0">
                        <a:latin typeface="Arial"/>
                        <a:cs typeface="Arial"/>
                      </a:endParaRPr>
                    </a:p>
                  </a:txBody>
                  <a:tcPr marL="121888" marR="121888" anchor="ctr"/>
                </a:tc>
                <a:tc>
                  <a:txBody>
                    <a:bodyPr/>
                    <a:lstStyle/>
                    <a:p>
                      <a:pPr algn="ctr"/>
                      <a:r>
                        <a:rPr lang="en-US" sz="1300" dirty="0"/>
                        <a:t>3,000</a:t>
                      </a:r>
                      <a:endParaRPr lang="en-US" sz="130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3,000</a:t>
                      </a:r>
                      <a:endParaRPr lang="en-US"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3,000</a:t>
                      </a:r>
                      <a:endParaRPr lang="en-US" sz="1300" dirty="0">
                        <a:latin typeface="+mn-lt"/>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Email Routing*</a:t>
                      </a:r>
                    </a:p>
                    <a:p>
                      <a:r>
                        <a:rPr lang="en-US" sz="1300" b="1" dirty="0"/>
                        <a:t>(</a:t>
                      </a:r>
                      <a:r>
                        <a:rPr lang="en-US" sz="1300" b="1" dirty="0" err="1"/>
                        <a:t>Msg</a:t>
                      </a:r>
                      <a:r>
                        <a:rPr lang="en-US" sz="1300" b="1" dirty="0"/>
                        <a:t>/</a:t>
                      </a:r>
                      <a:r>
                        <a:rPr lang="en-US" sz="1300" b="1" dirty="0" err="1"/>
                        <a:t>hr</a:t>
                      </a:r>
                      <a:r>
                        <a:rPr lang="en-US" sz="1300" b="1" baseline="0" dirty="0"/>
                        <a:t>)</a:t>
                      </a:r>
                      <a:endParaRPr lang="en-US" sz="1300" b="1" dirty="0">
                        <a:solidFill>
                          <a:srgbClr val="FFFFFF"/>
                        </a:solidFill>
                        <a:latin typeface="Arial"/>
                        <a:cs typeface="Arial"/>
                      </a:endParaRPr>
                    </a:p>
                  </a:txBody>
                  <a:tcPr marL="121888" marR="121888" anchor="ctr"/>
                </a:tc>
                <a:tc>
                  <a:txBody>
                    <a:bodyPr/>
                    <a:lstStyle/>
                    <a:p>
                      <a:pPr algn="ctr"/>
                      <a:r>
                        <a:rPr lang="en-US" sz="1300" dirty="0"/>
                        <a:t>3,600</a:t>
                      </a:r>
                      <a:endParaRPr lang="en-US" sz="1300" dirty="0">
                        <a:latin typeface="Arial"/>
                        <a:cs typeface="Arial"/>
                      </a:endParaRPr>
                    </a:p>
                  </a:txBody>
                  <a:tcPr marL="121888" marR="121888" anchor="ctr"/>
                </a:tc>
                <a:tc>
                  <a:txBody>
                    <a:bodyPr/>
                    <a:lstStyle/>
                    <a:p>
                      <a:pPr algn="ctr"/>
                      <a:r>
                        <a:rPr lang="en-US" sz="1300" dirty="0"/>
                        <a:t>34,000</a:t>
                      </a:r>
                      <a:endParaRPr lang="en-US" sz="1300" dirty="0">
                        <a:latin typeface="Arial"/>
                        <a:cs typeface="Arial"/>
                      </a:endParaRPr>
                    </a:p>
                  </a:txBody>
                  <a:tcPr marL="121888" marR="121888" anchor="ctr"/>
                </a:tc>
                <a:tc>
                  <a:txBody>
                    <a:bodyPr/>
                    <a:lstStyle/>
                    <a:p>
                      <a:pPr algn="ctr"/>
                      <a:r>
                        <a:rPr lang="en-US" sz="1300" dirty="0"/>
                        <a:t>67,000</a:t>
                      </a:r>
                      <a:endParaRPr lang="en-US" sz="1300" dirty="0">
                        <a:latin typeface="Arial"/>
                        <a:cs typeface="Arial"/>
                      </a:endParaRPr>
                    </a:p>
                  </a:txBody>
                  <a:tcPr marL="121888" marR="121888" anchor="ctr"/>
                </a:tc>
                <a:tc>
                  <a:txBody>
                    <a:bodyPr/>
                    <a:lstStyle/>
                    <a:p>
                      <a:pPr algn="ctr"/>
                      <a:r>
                        <a:rPr lang="en-US" sz="1300" dirty="0"/>
                        <a:t>306,000</a:t>
                      </a:r>
                      <a:endParaRPr lang="en-US" sz="1300" dirty="0">
                        <a:latin typeface="Arial"/>
                        <a:cs typeface="Arial"/>
                      </a:endParaRPr>
                    </a:p>
                  </a:txBody>
                  <a:tcPr marL="121888" marR="121888" anchor="ctr"/>
                </a:tc>
                <a:tc>
                  <a:txBody>
                    <a:bodyPr/>
                    <a:lstStyle/>
                    <a:p>
                      <a:pPr algn="ctr"/>
                      <a:r>
                        <a:rPr lang="en-US" sz="1300" dirty="0"/>
                        <a:t>675,000</a:t>
                      </a:r>
                      <a:endParaRPr lang="en-US" sz="1300" dirty="0">
                        <a:latin typeface="Arial"/>
                        <a:cs typeface="Arial"/>
                      </a:endParaRPr>
                    </a:p>
                  </a:txBody>
                  <a:tcPr marL="121888" marR="121888" anchor="ctr"/>
                </a:tc>
                <a:tc>
                  <a:txBody>
                    <a:bodyPr/>
                    <a:lstStyle/>
                    <a:p>
                      <a:pPr algn="ctr"/>
                      <a:r>
                        <a:rPr lang="fi-FI" sz="1300" dirty="0"/>
                        <a:t>875,000</a:t>
                      </a:r>
                      <a:endParaRPr lang="fi-FI" sz="1300" dirty="0">
                        <a:latin typeface="+mn-lt"/>
                        <a:cs typeface="Arial"/>
                      </a:endParaRPr>
                    </a:p>
                  </a:txBody>
                  <a:tcPr marL="121888" marR="121888" anchor="ctr"/>
                </a:tc>
                <a:tc>
                  <a:txBody>
                    <a:bodyPr/>
                    <a:lstStyle/>
                    <a:p>
                      <a:pPr algn="ctr"/>
                      <a:r>
                        <a:rPr lang="en-US" sz="1300" dirty="0"/>
                        <a:t>1,200,000</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7010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a:t>Antispam+AV</a:t>
                      </a:r>
                      <a:r>
                        <a:rPr lang="en-US" sz="1300" b="1" dirty="0"/>
                        <a:t>*</a:t>
                      </a:r>
                      <a:r>
                        <a:rPr lang="en-US" sz="1300" b="1" baseline="0"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a:t>(</a:t>
                      </a:r>
                      <a:r>
                        <a:rPr lang="en-US" sz="1300" b="1" dirty="0" err="1"/>
                        <a:t>Msg</a:t>
                      </a:r>
                      <a:r>
                        <a:rPr lang="en-US" sz="1300" b="1" dirty="0"/>
                        <a:t>/</a:t>
                      </a:r>
                      <a:r>
                        <a:rPr lang="en-US" sz="1300" b="1" dirty="0" err="1"/>
                        <a:t>hr</a:t>
                      </a:r>
                      <a:r>
                        <a:rPr lang="en-US" sz="1300" b="1" baseline="0" dirty="0"/>
                        <a:t>)</a:t>
                      </a:r>
                      <a:endParaRPr lang="en-US" sz="1300" b="1" dirty="0">
                        <a:solidFill>
                          <a:srgbClr val="FFFFFF"/>
                        </a:solidFill>
                        <a:latin typeface="Arial"/>
                        <a:cs typeface="Arial"/>
                      </a:endParaRPr>
                    </a:p>
                  </a:txBody>
                  <a:tcPr marL="121888" marR="121888" anchor="ctr"/>
                </a:tc>
                <a:tc>
                  <a:txBody>
                    <a:bodyPr/>
                    <a:lstStyle/>
                    <a:p>
                      <a:pPr algn="ctr"/>
                      <a:r>
                        <a:rPr lang="en-US" sz="1300" dirty="0"/>
                        <a:t>2,700</a:t>
                      </a:r>
                      <a:endParaRPr lang="en-US" sz="1300" dirty="0">
                        <a:latin typeface="Arial"/>
                        <a:cs typeface="Arial"/>
                      </a:endParaRPr>
                    </a:p>
                  </a:txBody>
                  <a:tcPr marL="121888" marR="121888" anchor="ctr"/>
                </a:tc>
                <a:tc>
                  <a:txBody>
                    <a:bodyPr/>
                    <a:lstStyle/>
                    <a:p>
                      <a:pPr algn="ctr"/>
                      <a:r>
                        <a:rPr lang="en-US" sz="1300" dirty="0"/>
                        <a:t>30,000</a:t>
                      </a:r>
                      <a:endParaRPr lang="en-US" sz="1300" dirty="0">
                        <a:latin typeface="Arial"/>
                        <a:cs typeface="Arial"/>
                      </a:endParaRPr>
                    </a:p>
                  </a:txBody>
                  <a:tcPr marL="121888" marR="121888" anchor="ctr"/>
                </a:tc>
                <a:tc>
                  <a:txBody>
                    <a:bodyPr/>
                    <a:lstStyle/>
                    <a:p>
                      <a:pPr algn="ctr"/>
                      <a:r>
                        <a:rPr lang="en-US" sz="1300" dirty="0"/>
                        <a:t>52,000</a:t>
                      </a:r>
                      <a:endParaRPr lang="en-US" sz="1300" dirty="0">
                        <a:latin typeface="Arial"/>
                        <a:cs typeface="Arial"/>
                      </a:endParaRPr>
                    </a:p>
                  </a:txBody>
                  <a:tcPr marL="121888" marR="121888" anchor="ctr"/>
                </a:tc>
                <a:tc>
                  <a:txBody>
                    <a:bodyPr/>
                    <a:lstStyle/>
                    <a:p>
                      <a:pPr algn="ctr"/>
                      <a:r>
                        <a:rPr lang="en-US" sz="1300" dirty="0"/>
                        <a:t>225,000</a:t>
                      </a:r>
                      <a:endParaRPr lang="en-US" sz="1300" dirty="0">
                        <a:latin typeface="Arial"/>
                        <a:cs typeface="Arial"/>
                      </a:endParaRPr>
                    </a:p>
                  </a:txBody>
                  <a:tcPr marL="121888" marR="121888" anchor="ctr"/>
                </a:tc>
                <a:tc>
                  <a:txBody>
                    <a:bodyPr/>
                    <a:lstStyle/>
                    <a:p>
                      <a:pPr algn="ctr"/>
                      <a:r>
                        <a:rPr lang="en-US" sz="1300" dirty="0"/>
                        <a:t>585,000</a:t>
                      </a:r>
                      <a:endParaRPr lang="en-US" sz="1300" dirty="0">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300" dirty="0"/>
                        <a:t>817,000</a:t>
                      </a:r>
                      <a:endParaRPr lang="fi-FI"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1,100,000</a:t>
                      </a:r>
                      <a:endParaRPr lang="en-US" sz="1300" dirty="0">
                        <a:latin typeface="+mn-lt"/>
                        <a:cs typeface="Arial"/>
                      </a:endParaRPr>
                    </a:p>
                  </a:txBody>
                  <a:tcPr marL="121888" marR="121888" anchor="ctr"/>
                </a:tc>
                <a:extLst>
                  <a:ext uri="{0D108BD9-81ED-4DB2-BD59-A6C34878D82A}">
                    <a16:rowId xmlns:a16="http://schemas.microsoft.com/office/drawing/2014/main" val="10004"/>
                  </a:ext>
                </a:extLst>
              </a:tr>
              <a:tr h="497840">
                <a:tc>
                  <a:txBody>
                    <a:bodyPr/>
                    <a:lstStyle/>
                    <a:p>
                      <a:r>
                        <a:rPr lang="en-US" sz="1300" b="1" dirty="0"/>
                        <a:t>Max </a:t>
                      </a:r>
                      <a:r>
                        <a:rPr lang="en-US" sz="1300" b="1" dirty="0" err="1"/>
                        <a:t>vCPU</a:t>
                      </a:r>
                      <a:r>
                        <a:rPr lang="en-US" sz="1300" b="1" baseline="0" dirty="0"/>
                        <a:t> supported</a:t>
                      </a:r>
                      <a:endParaRPr lang="en-US" sz="1300" b="1" dirty="0">
                        <a:solidFill>
                          <a:srgbClr val="FFFFFF"/>
                        </a:solidFill>
                        <a:latin typeface="Arial"/>
                        <a:cs typeface="Arial"/>
                      </a:endParaRPr>
                    </a:p>
                  </a:txBody>
                  <a:tcPr marL="121888" marR="121888" anchor="ctr"/>
                </a:tc>
                <a:tc>
                  <a:txBody>
                    <a:bodyPr/>
                    <a:lstStyle/>
                    <a:p>
                      <a:pPr algn="ctr"/>
                      <a:r>
                        <a:rPr lang="en-US" sz="1300" dirty="0"/>
                        <a:t>1</a:t>
                      </a:r>
                      <a:endParaRPr lang="en-US" sz="1300" dirty="0">
                        <a:latin typeface="Arial"/>
                        <a:cs typeface="Arial"/>
                      </a:endParaRPr>
                    </a:p>
                  </a:txBody>
                  <a:tcPr marL="121888" marR="121888" anchor="ctr"/>
                </a:tc>
                <a:tc>
                  <a:txBody>
                    <a:bodyPr/>
                    <a:lstStyle/>
                    <a:p>
                      <a:pPr algn="ctr"/>
                      <a:r>
                        <a:rPr lang="en-US" sz="1300" dirty="0"/>
                        <a:t>1</a:t>
                      </a:r>
                      <a:endParaRPr lang="en-US" sz="1300" dirty="0">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8</a:t>
                      </a:r>
                      <a:endParaRPr lang="en-US" sz="1300" dirty="0">
                        <a:latin typeface="Arial"/>
                        <a:cs typeface="Arial"/>
                      </a:endParaRPr>
                    </a:p>
                  </a:txBody>
                  <a:tcPr marL="121888" marR="121888" anchor="ctr"/>
                </a:tc>
                <a:tc>
                  <a:txBody>
                    <a:bodyPr/>
                    <a:lstStyle/>
                    <a:p>
                      <a:pPr algn="ctr"/>
                      <a:r>
                        <a:rPr lang="en-US" sz="1300" dirty="0"/>
                        <a:t>16</a:t>
                      </a:r>
                      <a:endParaRPr lang="en-US" sz="1300" dirty="0">
                        <a:latin typeface="Arial"/>
                        <a:cs typeface="Arial"/>
                      </a:endParaRPr>
                    </a:p>
                  </a:txBody>
                  <a:tcPr marL="121888" marR="121888" anchor="ctr"/>
                </a:tc>
                <a:tc>
                  <a:txBody>
                    <a:bodyPr/>
                    <a:lstStyle/>
                    <a:p>
                      <a:pPr algn="ctr"/>
                      <a:r>
                        <a:rPr lang="en-US" sz="1300" dirty="0"/>
                        <a:t>32</a:t>
                      </a:r>
                      <a:endParaRPr lang="en-US" sz="1300" dirty="0">
                        <a:latin typeface="Arial"/>
                        <a:cs typeface="Arial"/>
                      </a:endParaRPr>
                    </a:p>
                  </a:txBody>
                  <a:tcPr marL="121888" marR="121888" anchor="ctr"/>
                </a:tc>
                <a:extLst>
                  <a:ext uri="{0D108BD9-81ED-4DB2-BD59-A6C34878D82A}">
                    <a16:rowId xmlns:a16="http://schemas.microsoft.com/office/drawing/2014/main" val="10005"/>
                  </a:ext>
                </a:extLst>
              </a:tr>
              <a:tr h="329339">
                <a:tc>
                  <a:txBody>
                    <a:bodyPr/>
                    <a:lstStyle/>
                    <a:p>
                      <a:r>
                        <a:rPr lang="en-US" sz="1300" b="1" dirty="0"/>
                        <a:t>Max </a:t>
                      </a:r>
                      <a:r>
                        <a:rPr lang="en-US" sz="1300" b="1" dirty="0" err="1"/>
                        <a:t>vNICs</a:t>
                      </a:r>
                      <a:endParaRPr lang="en-US" sz="1300" b="1" dirty="0">
                        <a:solidFill>
                          <a:srgbClr val="FFFFFF"/>
                        </a:solidFill>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6</a:t>
                      </a:r>
                      <a:endParaRPr lang="en-US" sz="1300" dirty="0">
                        <a:latin typeface="Arial"/>
                        <a:cs typeface="Arial"/>
                      </a:endParaRPr>
                    </a:p>
                  </a:txBody>
                  <a:tcPr marL="121888" marR="121888" anchor="ctr"/>
                </a:tc>
                <a:tc>
                  <a:txBody>
                    <a:bodyPr/>
                    <a:lstStyle/>
                    <a:p>
                      <a:pPr algn="ctr"/>
                      <a:r>
                        <a:rPr lang="en-US" sz="1300" dirty="0"/>
                        <a:t>6</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r h="497840">
                <a:tc>
                  <a:txBody>
                    <a:bodyPr/>
                    <a:lstStyle/>
                    <a:p>
                      <a:r>
                        <a:rPr lang="en-US" sz="1300" b="1" dirty="0"/>
                        <a:t>Storage capacity </a:t>
                      </a:r>
                    </a:p>
                    <a:p>
                      <a:r>
                        <a:rPr lang="en-US" sz="1300" b="1" dirty="0"/>
                        <a:t>(Min/Max)</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1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1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2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4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8 TB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12 TB</a:t>
                      </a:r>
                      <a:endParaRPr lang="en-US" sz="1300" baseline="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50 GB / 24 TB</a:t>
                      </a:r>
                      <a:endParaRPr lang="en-US" sz="1300" baseline="0" dirty="0">
                        <a:latin typeface="+mn-lt"/>
                        <a:cs typeface="Arial"/>
                      </a:endParaRPr>
                    </a:p>
                  </a:txBody>
                  <a:tcPr marL="121888" marR="121888" anchor="ctr"/>
                </a:tc>
                <a:extLst>
                  <a:ext uri="{0D108BD9-81ED-4DB2-BD59-A6C34878D82A}">
                    <a16:rowId xmlns:a16="http://schemas.microsoft.com/office/drawing/2014/main" val="10007"/>
                  </a:ext>
                </a:extLst>
              </a:tr>
              <a:tr h="497840">
                <a:tc>
                  <a:txBody>
                    <a:bodyPr/>
                    <a:lstStyle/>
                    <a:p>
                      <a:r>
                        <a:rPr lang="en-US" sz="1300" b="1" dirty="0"/>
                        <a:t>Memory required</a:t>
                      </a:r>
                    </a:p>
                    <a:p>
                      <a:r>
                        <a:rPr lang="en-US" sz="1300" b="1" dirty="0"/>
                        <a:t>(Min/Max)</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2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2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4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8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16 GB</a:t>
                      </a:r>
                      <a:endParaRPr lang="en-US" sz="1300" baseline="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128 GB</a:t>
                      </a:r>
                      <a:endParaRPr lang="en-US" sz="1300" baseline="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a:t>1 GB / 128 GB</a:t>
                      </a:r>
                      <a:endParaRPr lang="en-US" sz="1300" baseline="0" dirty="0">
                        <a:latin typeface="+mn-lt"/>
                        <a:cs typeface="Arial"/>
                      </a:endParaRPr>
                    </a:p>
                  </a:txBody>
                  <a:tcPr marL="121888" marR="121888" anchor="ctr"/>
                </a:tc>
                <a:extLst>
                  <a:ext uri="{0D108BD9-81ED-4DB2-BD59-A6C34878D82A}">
                    <a16:rowId xmlns:a16="http://schemas.microsoft.com/office/drawing/2014/main" val="10008"/>
                  </a:ext>
                </a:extLst>
              </a:tr>
            </a:tbl>
          </a:graphicData>
        </a:graphic>
      </p:graphicFrame>
      <p:sp>
        <p:nvSpPr>
          <p:cNvPr id="6" name="TextBox 5"/>
          <p:cNvSpPr txBox="1"/>
          <p:nvPr/>
        </p:nvSpPr>
        <p:spPr>
          <a:xfrm>
            <a:off x="341348" y="5895694"/>
            <a:ext cx="4062942" cy="292367"/>
          </a:xfrm>
          <a:prstGeom prst="rect">
            <a:avLst/>
          </a:prstGeom>
          <a:noFill/>
        </p:spPr>
        <p:txBody>
          <a:bodyPr wrap="square" lIns="121893" tIns="60947" rIns="121893" bIns="60947" rtlCol="0">
            <a:spAutoFit/>
          </a:bodyPr>
          <a:lstStyle/>
          <a:p>
            <a:r>
              <a:rPr lang="en-US" sz="11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293069084"/>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FortiWeb</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7138" y="2202351"/>
            <a:ext cx="586647" cy="586800"/>
          </a:xfrm>
          <a:prstGeom prst="rect">
            <a:avLst/>
          </a:prstGeom>
        </p:spPr>
      </p:pic>
    </p:spTree>
    <p:extLst>
      <p:ext uri="{BB962C8B-B14F-4D97-AF65-F5344CB8AC3E}">
        <p14:creationId xmlns:p14="http://schemas.microsoft.com/office/powerpoint/2010/main" val="926821884"/>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FortiWeb</a:t>
            </a:r>
          </a:p>
        </p:txBody>
      </p:sp>
      <p:graphicFrame>
        <p:nvGraphicFramePr>
          <p:cNvPr id="3" name="Content Placeholder 4"/>
          <p:cNvGraphicFramePr>
            <a:graphicFrameLocks/>
          </p:cNvGraphicFramePr>
          <p:nvPr>
            <p:extLst>
              <p:ext uri="{D42A27DB-BD31-4B8C-83A1-F6EECF244321}">
                <p14:modId xmlns:p14="http://schemas.microsoft.com/office/powerpoint/2010/main" val="1251478800"/>
              </p:ext>
            </p:extLst>
          </p:nvPr>
        </p:nvGraphicFramePr>
        <p:xfrm>
          <a:off x="641517" y="2899295"/>
          <a:ext cx="4866114" cy="288564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3327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Application layer </a:t>
                      </a:r>
                      <a:r>
                        <a:rPr kumimoji="0" lang="en-US" sz="1200" u="none" strike="noStrike" kern="1200" cap="none" spc="0" normalizeH="0" baseline="0" noProof="0" dirty="0" err="1">
                          <a:ln>
                            <a:noFill/>
                          </a:ln>
                          <a:effectLst/>
                          <a:uLnTx/>
                          <a:uFillTx/>
                        </a:rPr>
                        <a:t>DDoS</a:t>
                      </a:r>
                      <a:r>
                        <a:rPr kumimoji="0" lang="en-US" sz="1200" u="none" strike="noStrike" kern="1200" cap="none" spc="0" normalizeH="0" baseline="0" noProof="0" dirty="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Geo IP data analysis and security</a:t>
                      </a:r>
                      <a:endParaRPr kumimoji="0" lang="en-US" sz="1500" u="none" strike="noStrike" kern="1200" cap="none" spc="0" normalizeH="0" baseline="0" noProof="0" dirty="0">
                        <a:ln>
                          <a:noFill/>
                        </a:ln>
                        <a:effectLst/>
                        <a:uLnTx/>
                        <a:uFillTx/>
                      </a:endParaRP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68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Scans, analyzes and detects web application vulnerabilities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Assures availability and accelerates performance of critical web applications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pSp>
        <p:nvGrpSpPr>
          <p:cNvPr id="5" name="Group 4"/>
          <p:cNvGrpSpPr/>
          <p:nvPr/>
        </p:nvGrpSpPr>
        <p:grpSpPr>
          <a:xfrm>
            <a:off x="6254447" y="2618264"/>
            <a:ext cx="5381963" cy="3471777"/>
            <a:chOff x="4049408" y="1689682"/>
            <a:chExt cx="4858389" cy="2860823"/>
          </a:xfrm>
        </p:grpSpPr>
        <p:pic>
          <p:nvPicPr>
            <p:cNvPr id="6" name="Picture 5" descr="ICSA_Labs_WebAppFirewall_Logo.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7" name="Picture 6" descr="Cloud-Teal.png"/>
            <p:cNvPicPr>
              <a:picLocks noChangeAspect="1"/>
            </p:cNvPicPr>
            <p:nvPr/>
          </p:nvPicPr>
          <p:blipFill>
            <a:blip r:embed="rId3"/>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9"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0"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1"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2"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3" name="Picture 32"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4" name="Picture 51" descr="Router_Lt_vF.png"/>
            <p:cNvPicPr>
              <a:picLocks noChangeAspect="1"/>
            </p:cNvPicPr>
            <p:nvPr/>
          </p:nvPicPr>
          <p:blipFill>
            <a:blip r:embed="rId7"/>
            <a:srcRect/>
            <a:stretch>
              <a:fillRect/>
            </a:stretch>
          </p:blipFill>
          <p:spPr bwMode="auto">
            <a:xfrm>
              <a:off x="6970714" y="2286000"/>
              <a:ext cx="725487" cy="400050"/>
            </a:xfrm>
            <a:prstGeom prst="rect">
              <a:avLst/>
            </a:prstGeom>
            <a:noFill/>
            <a:ln w="9525">
              <a:noFill/>
              <a:miter lim="800000"/>
              <a:headEnd/>
              <a:tailEnd/>
            </a:ln>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6"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7"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18"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19"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0" name="Picture 19"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1" name="TextBox 62"/>
            <p:cNvSpPr txBox="1">
              <a:spLocks noChangeArrowheads="1"/>
            </p:cNvSpPr>
            <p:nvPr/>
          </p:nvSpPr>
          <p:spPr bwMode="auto">
            <a:xfrm>
              <a:off x="6716290" y="3085450"/>
              <a:ext cx="965930" cy="278976"/>
            </a:xfrm>
            <a:prstGeom prst="rect">
              <a:avLst/>
            </a:prstGeom>
            <a:noFill/>
            <a:ln w="9525">
              <a:noFill/>
              <a:miter lim="800000"/>
              <a:headEnd/>
              <a:tailEnd/>
            </a:ln>
          </p:spPr>
          <p:txBody>
            <a:bodyPr wrap="none">
              <a:spAutoFit/>
            </a:bodyPr>
            <a:lstStyle/>
            <a:p>
              <a:r>
                <a:rPr lang="en-US" sz="1600" b="1" dirty="0">
                  <a:solidFill>
                    <a:srgbClr val="444F51"/>
                  </a:solidFill>
                  <a:latin typeface="Helvetica" charset="0"/>
                </a:rPr>
                <a:t>FortiWeb</a:t>
              </a:r>
            </a:p>
          </p:txBody>
        </p:sp>
        <p:sp>
          <p:nvSpPr>
            <p:cNvPr id="22" name="TextBox 67"/>
            <p:cNvSpPr txBox="1">
              <a:spLocks noChangeArrowheads="1"/>
            </p:cNvSpPr>
            <p:nvPr/>
          </p:nvSpPr>
          <p:spPr bwMode="auto">
            <a:xfrm>
              <a:off x="5345298" y="2017487"/>
              <a:ext cx="1243307" cy="405784"/>
            </a:xfrm>
            <a:prstGeom prst="rect">
              <a:avLst/>
            </a:prstGeom>
            <a:noFill/>
            <a:ln w="9525">
              <a:noFill/>
              <a:miter lim="800000"/>
              <a:headEnd/>
              <a:tailEnd/>
            </a:ln>
          </p:spPr>
          <p:txBody>
            <a:bodyPr wrap="none">
              <a:spAutoFit/>
            </a:bodyPr>
            <a:lstStyle/>
            <a:p>
              <a:pPr algn="ctr"/>
              <a:r>
                <a:rPr lang="en-US" sz="1300" dirty="0">
                  <a:solidFill>
                    <a:srgbClr val="36424A"/>
                  </a:solidFill>
                  <a:latin typeface="Helvetica" charset="0"/>
                </a:rPr>
                <a:t>Web Application</a:t>
              </a:r>
            </a:p>
            <a:p>
              <a:pPr algn="ctr"/>
              <a:r>
                <a:rPr lang="en-US" sz="1300" dirty="0">
                  <a:solidFill>
                    <a:srgbClr val="36424A"/>
                  </a:solidFill>
                  <a:latin typeface="Helvetica" charset="0"/>
                </a:rPr>
                <a:t>Servers</a:t>
              </a:r>
            </a:p>
          </p:txBody>
        </p:sp>
        <p:cxnSp>
          <p:nvCxnSpPr>
            <p:cNvPr id="23" name="Curved Connector 22"/>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4" name="Picture 23"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5" name="Picture 24"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6" name="Explosion 1 25"/>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7" name="Picture 26"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28" name="Picture 27"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29" name="Picture 2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0" name="Curved Connector 29"/>
            <p:cNvCxnSpPr>
              <a:stCxn id="28"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1" name="TextBox 67"/>
            <p:cNvSpPr txBox="1">
              <a:spLocks noChangeArrowheads="1"/>
            </p:cNvSpPr>
            <p:nvPr/>
          </p:nvSpPr>
          <p:spPr bwMode="auto">
            <a:xfrm>
              <a:off x="5696434" y="3611928"/>
              <a:ext cx="1631886" cy="240934"/>
            </a:xfrm>
            <a:prstGeom prst="rect">
              <a:avLst/>
            </a:prstGeom>
            <a:noFill/>
            <a:ln w="9525">
              <a:noFill/>
              <a:miter lim="800000"/>
              <a:headEnd/>
              <a:tailEnd/>
            </a:ln>
          </p:spPr>
          <p:txBody>
            <a:bodyPr wrap="none">
              <a:spAutoFit/>
            </a:bodyPr>
            <a:lstStyle/>
            <a:p>
              <a:pPr algn="ctr"/>
              <a:r>
                <a:rPr lang="en-US" sz="1300" i="1" dirty="0">
                  <a:solidFill>
                    <a:srgbClr val="FF0000"/>
                  </a:solidFill>
                  <a:latin typeface="Helvetica" charset="0"/>
                </a:rPr>
                <a:t>SQL Injection, XSS…</a:t>
              </a:r>
            </a:p>
          </p:txBody>
        </p:sp>
        <p:pic>
          <p:nvPicPr>
            <p:cNvPr id="32" name="Picture 31"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3" name="Group 32"/>
          <p:cNvGrpSpPr/>
          <p:nvPr/>
        </p:nvGrpSpPr>
        <p:grpSpPr>
          <a:xfrm>
            <a:off x="597515" y="1200000"/>
            <a:ext cx="11038895" cy="846744"/>
            <a:chOff x="448252" y="1080000"/>
            <a:chExt cx="8281328" cy="635058"/>
          </a:xfrm>
        </p:grpSpPr>
        <p:sp>
          <p:nvSpPr>
            <p:cNvPr id="34" name="Rectangle 33"/>
            <p:cNvSpPr/>
            <p:nvPr/>
          </p:nvSpPr>
          <p:spPr bwMode="invGray">
            <a:xfrm>
              <a:off x="448252" y="1080000"/>
              <a:ext cx="8281328" cy="635058"/>
            </a:xfrm>
            <a:prstGeom prst="rect">
              <a:avLst/>
            </a:prstGeom>
            <a:solidFill>
              <a:schemeClr val="accent3"/>
            </a:solidFill>
            <a:ln w="28575">
              <a:noFill/>
              <a:round/>
              <a:headEnd/>
              <a:tailEnd/>
            </a:ln>
            <a:extLst/>
          </p:spPr>
          <p:txBody>
            <a:bodyPr wrap="square" rtlCol="0" anchor="ctr"/>
            <a:lstStyle/>
            <a:p>
              <a:pPr marL="1218936" lvl="4" defTabSz="457073"/>
              <a:r>
                <a:rPr lang="en-US" sz="2400" b="1" dirty="0">
                  <a:solidFill>
                    <a:schemeClr val="bg1"/>
                  </a:solidFill>
                  <a:cs typeface="Arial Narrow"/>
                </a:rPr>
                <a:t>Web application firewall to protect, balance, and accelerate web applications.</a:t>
              </a:r>
            </a:p>
          </p:txBody>
        </p:sp>
        <p:pic>
          <p:nvPicPr>
            <p:cNvPr id="35" name="Picture 34"/>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4206354659"/>
      </p:ext>
    </p:extLst>
  </p:cSld>
  <p:clrMapOvr>
    <a:masterClrMapping/>
  </p:clrMapOvr>
  <p:transitio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FortiWeb Series</a:t>
            </a:r>
          </a:p>
        </p:txBody>
      </p:sp>
      <p:graphicFrame>
        <p:nvGraphicFramePr>
          <p:cNvPr id="3" name="Group 51"/>
          <p:cNvGraphicFramePr>
            <a:graphicFrameLocks noGrp="1"/>
          </p:cNvGraphicFramePr>
          <p:nvPr>
            <p:extLst>
              <p:ext uri="{D42A27DB-BD31-4B8C-83A1-F6EECF244321}">
                <p14:modId xmlns:p14="http://schemas.microsoft.com/office/powerpoint/2010/main" val="1993341367"/>
              </p:ext>
            </p:extLst>
          </p:nvPr>
        </p:nvGraphicFramePr>
        <p:xfrm>
          <a:off x="335915" y="1440000"/>
          <a:ext cx="11516990" cy="2754386"/>
        </p:xfrm>
        <a:graphic>
          <a:graphicData uri="http://schemas.openxmlformats.org/drawingml/2006/table">
            <a:tbl>
              <a:tblPr firstRow="1" bandRow="1">
                <a:tableStyleId>{5202B0CA-FC54-4496-8BCA-5EF66A818D29}</a:tableStyleId>
              </a:tblPr>
              <a:tblGrid>
                <a:gridCol w="2230664">
                  <a:extLst>
                    <a:ext uri="{9D8B030D-6E8A-4147-A177-3AD203B41FA5}">
                      <a16:colId xmlns:a16="http://schemas.microsoft.com/office/drawing/2014/main" val="20000"/>
                    </a:ext>
                  </a:extLst>
                </a:gridCol>
                <a:gridCol w="1326618">
                  <a:extLst>
                    <a:ext uri="{9D8B030D-6E8A-4147-A177-3AD203B41FA5}">
                      <a16:colId xmlns:a16="http://schemas.microsoft.com/office/drawing/2014/main" val="20001"/>
                    </a:ext>
                  </a:extLst>
                </a:gridCol>
                <a:gridCol w="1326618">
                  <a:extLst>
                    <a:ext uri="{9D8B030D-6E8A-4147-A177-3AD203B41FA5}">
                      <a16:colId xmlns:a16="http://schemas.microsoft.com/office/drawing/2014/main" val="20002"/>
                    </a:ext>
                  </a:extLst>
                </a:gridCol>
                <a:gridCol w="1326618">
                  <a:extLst>
                    <a:ext uri="{9D8B030D-6E8A-4147-A177-3AD203B41FA5}">
                      <a16:colId xmlns:a16="http://schemas.microsoft.com/office/drawing/2014/main" val="20003"/>
                    </a:ext>
                  </a:extLst>
                </a:gridCol>
                <a:gridCol w="1326618">
                  <a:extLst>
                    <a:ext uri="{9D8B030D-6E8A-4147-A177-3AD203B41FA5}">
                      <a16:colId xmlns:a16="http://schemas.microsoft.com/office/drawing/2014/main" val="20004"/>
                    </a:ext>
                  </a:extLst>
                </a:gridCol>
                <a:gridCol w="1326618">
                  <a:extLst>
                    <a:ext uri="{9D8B030D-6E8A-4147-A177-3AD203B41FA5}">
                      <a16:colId xmlns:a16="http://schemas.microsoft.com/office/drawing/2014/main" val="20005"/>
                    </a:ext>
                  </a:extLst>
                </a:gridCol>
                <a:gridCol w="1326618">
                  <a:extLst>
                    <a:ext uri="{9D8B030D-6E8A-4147-A177-3AD203B41FA5}">
                      <a16:colId xmlns:a16="http://schemas.microsoft.com/office/drawing/2014/main" val="20006"/>
                    </a:ext>
                  </a:extLst>
                </a:gridCol>
                <a:gridCol w="1326618">
                  <a:extLst>
                    <a:ext uri="{9D8B030D-6E8A-4147-A177-3AD203B41FA5}">
                      <a16:colId xmlns:a16="http://schemas.microsoft.com/office/drawing/2014/main" val="20007"/>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a:t>FortiWeb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FWB-100D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FWB-400D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FWB-600D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FWB-1000D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FWB-3000E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FWB-3010E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FWB-4000E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Throughput</a:t>
                      </a:r>
                      <a:endParaRPr lang="en-US" sz="1300" b="1" dirty="0">
                        <a:solidFill>
                          <a:srgbClr val="FFFFFF"/>
                        </a:solidFill>
                        <a:latin typeface="Arial"/>
                        <a:cs typeface="Arial"/>
                      </a:endParaRPr>
                    </a:p>
                  </a:txBody>
                  <a:tcPr marL="121888" marR="121888" anchor="ctr"/>
                </a:tc>
                <a:tc>
                  <a:txBody>
                    <a:bodyPr/>
                    <a:lstStyle/>
                    <a:p>
                      <a:pPr algn="ctr"/>
                      <a:r>
                        <a:rPr lang="en-US" sz="1300" dirty="0"/>
                        <a:t>25 Mbps</a:t>
                      </a:r>
                      <a:endParaRPr lang="en-US" sz="1300" dirty="0">
                        <a:latin typeface="Arial"/>
                        <a:cs typeface="Arial"/>
                      </a:endParaRPr>
                    </a:p>
                  </a:txBody>
                  <a:tcPr marL="121888" marR="121888" anchor="ctr"/>
                </a:tc>
                <a:tc>
                  <a:txBody>
                    <a:bodyPr/>
                    <a:lstStyle/>
                    <a:p>
                      <a:pPr algn="ctr"/>
                      <a:r>
                        <a:rPr lang="de-DE" sz="1300" dirty="0"/>
                        <a:t>100 Mbps</a:t>
                      </a:r>
                      <a:endParaRPr lang="en-US" sz="1300" dirty="0">
                        <a:latin typeface="Arial"/>
                        <a:cs typeface="Arial"/>
                      </a:endParaRPr>
                    </a:p>
                  </a:txBody>
                  <a:tcPr marL="121888" marR="121888" anchor="ctr"/>
                </a:tc>
                <a:tc>
                  <a:txBody>
                    <a:bodyPr/>
                    <a:lstStyle/>
                    <a:p>
                      <a:pPr algn="ctr"/>
                      <a:r>
                        <a:rPr lang="de-DE" sz="1300" dirty="0"/>
                        <a:t>250 Mbps </a:t>
                      </a:r>
                      <a:endParaRPr lang="de-DE" sz="1300" dirty="0">
                        <a:latin typeface="+mn-lt"/>
                        <a:cs typeface="Arial"/>
                      </a:endParaRPr>
                    </a:p>
                  </a:txBody>
                  <a:tcPr marL="121888" marR="121888" anchor="ctr"/>
                </a:tc>
                <a:tc>
                  <a:txBody>
                    <a:bodyPr/>
                    <a:lstStyle/>
                    <a:p>
                      <a:pPr algn="ctr"/>
                      <a:r>
                        <a:rPr lang="de-DE" sz="1300" dirty="0"/>
                        <a:t>1 Gbps</a:t>
                      </a:r>
                      <a:endParaRPr lang="en-US" sz="1300" dirty="0">
                        <a:latin typeface="Arial"/>
                        <a:cs typeface="Arial"/>
                      </a:endParaRPr>
                    </a:p>
                  </a:txBody>
                  <a:tcPr marL="121888" marR="121888" anchor="ctr"/>
                </a:tc>
                <a:tc>
                  <a:txBody>
                    <a:bodyPr/>
                    <a:lstStyle/>
                    <a:p>
                      <a:pPr algn="ctr"/>
                      <a:r>
                        <a:rPr lang="en-US" sz="1300" dirty="0"/>
                        <a:t>5 Gbps</a:t>
                      </a:r>
                      <a:endParaRPr lang="en-US" sz="1300" dirty="0">
                        <a:latin typeface="Arial"/>
                        <a:cs typeface="Arial"/>
                      </a:endParaRPr>
                    </a:p>
                  </a:txBody>
                  <a:tcPr marL="121888" marR="121888" anchor="ctr"/>
                </a:tc>
                <a:tc>
                  <a:txBody>
                    <a:bodyPr/>
                    <a:lstStyle/>
                    <a:p>
                      <a:pPr algn="ctr"/>
                      <a:r>
                        <a:rPr lang="en-US" sz="1300" dirty="0"/>
                        <a:t>5 Gbps</a:t>
                      </a:r>
                      <a:endParaRPr lang="en-US" sz="1300" dirty="0">
                        <a:latin typeface="Arial"/>
                        <a:cs typeface="Arial"/>
                      </a:endParaRPr>
                    </a:p>
                  </a:txBody>
                  <a:tcPr marL="121888" marR="121888" anchor="ctr"/>
                </a:tc>
                <a:tc>
                  <a:txBody>
                    <a:bodyPr/>
                    <a:lstStyle/>
                    <a:p>
                      <a:pPr algn="ctr"/>
                      <a:r>
                        <a:rPr lang="en-US" sz="1300" dirty="0"/>
                        <a:t>20 Gbps</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329339">
                <a:tc>
                  <a:txBody>
                    <a:bodyPr/>
                    <a:lstStyle/>
                    <a:p>
                      <a:r>
                        <a:rPr lang="en-US" sz="1300" b="1" dirty="0"/>
                        <a:t>Latency</a:t>
                      </a:r>
                      <a:endParaRPr lang="en-US" sz="1300" b="1" dirty="0">
                        <a:solidFill>
                          <a:srgbClr val="FFFFFF"/>
                        </a:solidFill>
                        <a:latin typeface="Arial"/>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Sub-</a:t>
                      </a:r>
                      <a:r>
                        <a:rPr lang="en-US" sz="1300" dirty="0" err="1"/>
                        <a:t>ms</a:t>
                      </a:r>
                      <a:endParaRPr lang="en-US" sz="1300" dirty="0">
                        <a:latin typeface="+mn-lt"/>
                        <a:cs typeface="Arial"/>
                      </a:endParaRPr>
                    </a:p>
                  </a:txBody>
                  <a:tcPr marL="121888" marR="121888" anchor="ctr"/>
                </a:tc>
                <a:tc>
                  <a:txBody>
                    <a:bodyPr/>
                    <a:lstStyle/>
                    <a:p>
                      <a:pPr algn="ctr"/>
                      <a:r>
                        <a:rPr lang="en-US" sz="1300" dirty="0"/>
                        <a:t>Sub-</a:t>
                      </a:r>
                      <a:r>
                        <a:rPr lang="en-US" sz="1300" dirty="0" err="1"/>
                        <a:t>ms</a:t>
                      </a:r>
                      <a:endParaRPr lang="en-US" sz="1300" dirty="0">
                        <a:latin typeface="Arial"/>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Sub-</a:t>
                      </a:r>
                      <a:r>
                        <a:rPr lang="en-US" sz="1300" dirty="0" err="1"/>
                        <a:t>ms</a:t>
                      </a:r>
                      <a:endParaRPr lang="en-US" sz="1300" dirty="0">
                        <a:latin typeface="+mn-lt"/>
                        <a:cs typeface="Arial"/>
                      </a:endParaRPr>
                    </a:p>
                  </a:txBody>
                  <a:tcPr marL="121888" marR="121888" anchor="ctr"/>
                </a:tc>
                <a:tc>
                  <a:txBody>
                    <a:bodyPr/>
                    <a:lstStyle/>
                    <a:p>
                      <a:pPr algn="ctr"/>
                      <a:r>
                        <a:rPr lang="en-US" sz="1300" dirty="0"/>
                        <a:t>Sub-</a:t>
                      </a:r>
                      <a:r>
                        <a:rPr lang="en-US" sz="1300" dirty="0" err="1"/>
                        <a:t>ms</a:t>
                      </a:r>
                      <a:endParaRPr lang="en-US" sz="1300" dirty="0">
                        <a:latin typeface="Arial"/>
                        <a:cs typeface="Arial"/>
                      </a:endParaRPr>
                    </a:p>
                  </a:txBody>
                  <a:tcPr marL="121888" marR="121888" anchor="ctr"/>
                </a:tc>
                <a:tc>
                  <a:txBody>
                    <a:bodyPr/>
                    <a:lstStyle/>
                    <a:p>
                      <a:pPr algn="ctr"/>
                      <a:r>
                        <a:rPr lang="en-US" sz="1300" dirty="0"/>
                        <a:t>Sub-</a:t>
                      </a:r>
                      <a:r>
                        <a:rPr lang="en-US" sz="1300" dirty="0" err="1"/>
                        <a:t>ms</a:t>
                      </a:r>
                      <a:endParaRPr lang="en-US" sz="1300" dirty="0">
                        <a:latin typeface="Arial"/>
                        <a:cs typeface="Arial"/>
                      </a:endParaRPr>
                    </a:p>
                  </a:txBody>
                  <a:tcPr marL="121888" marR="121888" anchor="ctr"/>
                </a:tc>
                <a:tc>
                  <a:txBody>
                    <a:bodyPr/>
                    <a:lstStyle/>
                    <a:p>
                      <a:pPr algn="ctr"/>
                      <a:r>
                        <a:rPr lang="en-US" sz="1300" dirty="0"/>
                        <a:t>Sub-</a:t>
                      </a:r>
                      <a:r>
                        <a:rPr lang="en-US" sz="1300" dirty="0" err="1"/>
                        <a:t>ms</a:t>
                      </a:r>
                      <a:endParaRPr lang="en-US" sz="1300" dirty="0">
                        <a:latin typeface="Arial"/>
                        <a:cs typeface="Arial"/>
                      </a:endParaRPr>
                    </a:p>
                  </a:txBody>
                  <a:tcPr marL="121888" marR="121888" anchor="ctr"/>
                </a:tc>
                <a:tc>
                  <a:txBody>
                    <a:bodyPr/>
                    <a:lstStyle/>
                    <a:p>
                      <a:pPr algn="ctr"/>
                      <a:r>
                        <a:rPr lang="en-US" sz="1300" dirty="0"/>
                        <a:t>Sub-</a:t>
                      </a:r>
                      <a:r>
                        <a:rPr lang="en-US" sz="1300" dirty="0" err="1"/>
                        <a:t>ms</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308683">
                <a:tc>
                  <a:txBody>
                    <a:bodyPr/>
                    <a:lstStyle/>
                    <a:p>
                      <a:r>
                        <a:rPr lang="en-US" sz="1300" b="1" dirty="0"/>
                        <a:t>GE RJ45 ports</a:t>
                      </a:r>
                      <a:endParaRPr lang="en-US" sz="1300" b="1" dirty="0">
                        <a:solidFill>
                          <a:srgbClr val="FFFFFF"/>
                        </a:solidFill>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2 + 2 Bypass</a:t>
                      </a:r>
                      <a:endParaRPr lang="en-US" sz="1300" dirty="0">
                        <a:latin typeface="+mn-lt"/>
                        <a:cs typeface="Arial"/>
                      </a:endParaRPr>
                    </a:p>
                  </a:txBody>
                  <a:tcPr marL="121888" marR="121888" anchor="ctr"/>
                </a:tc>
                <a:tc>
                  <a:txBody>
                    <a:bodyPr/>
                    <a:lstStyle/>
                    <a:p>
                      <a:pPr algn="ctr"/>
                      <a:r>
                        <a:rPr lang="en-US" sz="1300" dirty="0"/>
                        <a:t>2 + 4 Bypass</a:t>
                      </a:r>
                      <a:endParaRPr lang="en-US" sz="1300" dirty="0">
                        <a:latin typeface="Arial"/>
                        <a:cs typeface="Arial"/>
                      </a:endParaRPr>
                    </a:p>
                  </a:txBody>
                  <a:tcPr marL="121888" marR="121888" anchor="ctr"/>
                </a:tc>
                <a:tc>
                  <a:txBody>
                    <a:bodyPr/>
                    <a:lstStyle/>
                    <a:p>
                      <a:pPr algn="ctr"/>
                      <a:r>
                        <a:rPr lang="en-US" sz="1300" dirty="0"/>
                        <a:t>4 + 4 Bypass</a:t>
                      </a:r>
                      <a:endParaRPr lang="en-US"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4+ 4 Bypass</a:t>
                      </a:r>
                      <a:endParaRPr lang="en-US" sz="1300" dirty="0">
                        <a:latin typeface="+mn-lt"/>
                        <a:cs typeface="Arial"/>
                      </a:endParaRPr>
                    </a:p>
                  </a:txBody>
                  <a:tcPr marL="121888" marR="121888" anchor="ctr"/>
                </a:tc>
                <a:tc>
                  <a:txBody>
                    <a:bodyPr/>
                    <a:lstStyle/>
                    <a:p>
                      <a:pPr algn="ctr"/>
                      <a:r>
                        <a:rPr lang="en-US" sz="1300" dirty="0"/>
                        <a:t>4+ 4 Bypass</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GE</a:t>
                      </a:r>
                      <a:r>
                        <a:rPr lang="en-US" sz="1300" b="1" baseline="0" dirty="0"/>
                        <a:t> SFP </a:t>
                      </a:r>
                      <a:r>
                        <a:rPr lang="en-US" sz="1300" b="1" dirty="0"/>
                        <a:t>slots</a:t>
                      </a:r>
                      <a:endParaRPr lang="en-US" sz="1300" b="1" dirty="0">
                        <a:solidFill>
                          <a:srgbClr val="FFFFFF"/>
                        </a:solidFill>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baseline="0" dirty="0"/>
                        <a:t>4 </a:t>
                      </a:r>
                      <a:endParaRPr lang="en-US" sz="1300" dirty="0">
                        <a:latin typeface="+mn-lt"/>
                        <a:cs typeface="Arial"/>
                      </a:endParaRPr>
                    </a:p>
                  </a:txBody>
                  <a:tcPr marL="121888" marR="121888" anchor="ctr"/>
                </a:tc>
                <a:tc>
                  <a:txBody>
                    <a:bodyPr/>
                    <a:lstStyle/>
                    <a:p>
                      <a:pPr algn="ctr"/>
                      <a:r>
                        <a:rPr lang="en-US" sz="1300" dirty="0"/>
                        <a:t>4</a:t>
                      </a:r>
                      <a:endParaRPr lang="en-US" sz="1300" dirty="0">
                        <a:latin typeface="+mn-lt"/>
                        <a:cs typeface="Arial"/>
                      </a:endParaRPr>
                    </a:p>
                  </a:txBody>
                  <a:tcPr marL="121888" marR="121888" anchor="ctr"/>
                </a:tc>
                <a:tc>
                  <a:txBody>
                    <a:bodyPr/>
                    <a:lstStyle/>
                    <a:p>
                      <a:pPr algn="ctr"/>
                      <a:r>
                        <a:rPr lang="en-US" sz="1300" baseline="0" dirty="0"/>
                        <a:t>4 </a:t>
                      </a:r>
                      <a:endParaRPr lang="en-US" sz="1300" dirty="0">
                        <a:latin typeface="Arial"/>
                        <a:cs typeface="Arial"/>
                      </a:endParaRPr>
                    </a:p>
                  </a:txBody>
                  <a:tcPr marL="121888" marR="121888" anchor="ctr"/>
                </a:tc>
                <a:extLst>
                  <a:ext uri="{0D108BD9-81ED-4DB2-BD59-A6C34878D82A}">
                    <a16:rowId xmlns:a16="http://schemas.microsoft.com/office/drawing/2014/main" val="10004"/>
                  </a:ext>
                </a:extLst>
              </a:tr>
              <a:tr h="329339">
                <a:tc>
                  <a:txBody>
                    <a:bodyPr/>
                    <a:lstStyle/>
                    <a:p>
                      <a:r>
                        <a:rPr lang="en-US" sz="1300" b="1" dirty="0"/>
                        <a:t>10GE SFP+</a:t>
                      </a:r>
                      <a:endParaRPr lang="en-US" sz="1300" b="1" dirty="0">
                        <a:solidFill>
                          <a:srgbClr val="FFFFFF"/>
                        </a:solidFill>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algn="ctr"/>
                      <a:r>
                        <a:rPr lang="en-US" sz="1300" dirty="0"/>
                        <a:t>-</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r>
                        <a:rPr lang="en-US" sz="1300" baseline="0" dirty="0"/>
                        <a:t> 2 Bypass</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r>
                        <a:rPr lang="en-US" sz="1300" baseline="0" dirty="0"/>
                        <a:t> 2 Bypass</a:t>
                      </a:r>
                      <a:endParaRPr lang="en-US" sz="1300" dirty="0">
                        <a:latin typeface="Arial"/>
                        <a:cs typeface="Arial"/>
                      </a:endParaRPr>
                    </a:p>
                  </a:txBody>
                  <a:tcPr marL="121888" marR="121888" anchor="ctr"/>
                </a:tc>
                <a:extLst>
                  <a:ext uri="{0D108BD9-81ED-4DB2-BD59-A6C34878D82A}">
                    <a16:rowId xmlns:a16="http://schemas.microsoft.com/office/drawing/2014/main" val="10005"/>
                  </a:ext>
                </a:extLst>
              </a:tr>
              <a:tr h="329339">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algn="ctr"/>
                      <a:r>
                        <a:rPr lang="en-US" sz="1300" dirty="0"/>
                        <a:t>16 GB</a:t>
                      </a:r>
                      <a:endParaRPr lang="en-US" sz="1300" dirty="0">
                        <a:latin typeface="Arial"/>
                        <a:cs typeface="Arial"/>
                      </a:endParaRPr>
                    </a:p>
                  </a:txBody>
                  <a:tcPr marL="121888" marR="121888" anchor="ctr"/>
                </a:tc>
                <a:tc>
                  <a:txBody>
                    <a:bodyPr/>
                    <a:lstStyle/>
                    <a:p>
                      <a:pPr algn="ctr"/>
                      <a:r>
                        <a:rPr lang="en-US" sz="1300" dirty="0"/>
                        <a:t>240 </a:t>
                      </a:r>
                      <a:r>
                        <a:rPr lang="en-US" sz="1300" baseline="0" dirty="0"/>
                        <a:t>GB</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240 </a:t>
                      </a:r>
                      <a:r>
                        <a:rPr lang="en-US" sz="1300" baseline="0" dirty="0"/>
                        <a:t>GB</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2 TB</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2 TB</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2 TB</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2 TB</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r h="497840">
                <a:tc>
                  <a:txBody>
                    <a:bodyPr/>
                    <a:lstStyle/>
                    <a:p>
                      <a:r>
                        <a:rPr lang="en-US" sz="1300" b="1" dirty="0"/>
                        <a:t>Form Factor</a:t>
                      </a:r>
                      <a:endParaRPr lang="en-US" sz="1300" b="1" dirty="0">
                        <a:solidFill>
                          <a:srgbClr val="FFFFFF"/>
                        </a:solidFill>
                        <a:latin typeface="Arial"/>
                        <a:cs typeface="Arial"/>
                      </a:endParaRPr>
                    </a:p>
                  </a:txBody>
                  <a:tcPr marL="121888" marR="121888" anchor="ctr"/>
                </a:tc>
                <a:tc>
                  <a:txBody>
                    <a:bodyPr/>
                    <a:lstStyle/>
                    <a:p>
                      <a:pPr algn="ctr"/>
                      <a:r>
                        <a:rPr lang="en-US" sz="1300" dirty="0"/>
                        <a:t>Desktop</a:t>
                      </a:r>
                      <a:endParaRPr lang="en-US" sz="1300" dirty="0">
                        <a:latin typeface="Arial"/>
                        <a:cs typeface="Arial"/>
                      </a:endParaRPr>
                    </a:p>
                  </a:txBody>
                  <a:tcPr marL="121888" marR="121888" anchor="ctr"/>
                </a:tc>
                <a:tc>
                  <a:txBody>
                    <a:bodyPr/>
                    <a:lstStyle/>
                    <a:p>
                      <a:pPr algn="ctr"/>
                      <a:r>
                        <a:rPr lang="en-US" sz="1300" dirty="0"/>
                        <a:t>Rack mount, 1RU</a:t>
                      </a:r>
                      <a:endParaRPr lang="en-US" sz="1300" dirty="0">
                        <a:latin typeface="Arial"/>
                        <a:cs typeface="Aria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300" dirty="0"/>
                        <a:t>Rack mount, 1RU</a:t>
                      </a:r>
                      <a:endParaRPr lang="en-US" sz="1300" dirty="0">
                        <a:latin typeface="+mn-lt"/>
                        <a:cs typeface="Arial"/>
                      </a:endParaRPr>
                    </a:p>
                  </a:txBody>
                  <a:tcPr marL="121888" marR="121888" anchor="ctr"/>
                </a:tc>
                <a:tc>
                  <a:txBody>
                    <a:bodyPr/>
                    <a:lstStyle/>
                    <a:p>
                      <a:pPr algn="ctr"/>
                      <a:r>
                        <a:rPr lang="en-US" sz="1300" dirty="0"/>
                        <a:t>Rack</a:t>
                      </a:r>
                      <a:r>
                        <a:rPr lang="en-US" sz="1300" baseline="0" dirty="0"/>
                        <a:t> Mount, 2RU </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Rack</a:t>
                      </a:r>
                      <a:r>
                        <a:rPr lang="en-US" sz="1300" baseline="0" dirty="0"/>
                        <a:t> Mount, 2RU </a:t>
                      </a:r>
                      <a:endParaRPr lang="en-US" sz="1300" dirty="0">
                        <a:latin typeface="Arial"/>
                        <a:cs typeface="Arial"/>
                      </a:endParaRPr>
                    </a:p>
                  </a:txBody>
                  <a:tcPr marL="121888" marR="121888"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06354659"/>
      </p:ext>
    </p:extLst>
  </p:cSld>
  <p:clrMapOvr>
    <a:masterClrMapping/>
  </p:clrMapOvr>
  <p:transitio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FortiWeb-VM Series</a:t>
            </a:r>
          </a:p>
        </p:txBody>
      </p:sp>
      <p:graphicFrame>
        <p:nvGraphicFramePr>
          <p:cNvPr id="3" name="Group 51"/>
          <p:cNvGraphicFramePr>
            <a:graphicFrameLocks noGrp="1"/>
          </p:cNvGraphicFramePr>
          <p:nvPr>
            <p:extLst>
              <p:ext uri="{D42A27DB-BD31-4B8C-83A1-F6EECF244321}">
                <p14:modId xmlns:p14="http://schemas.microsoft.com/office/powerpoint/2010/main" val="1073971580"/>
              </p:ext>
            </p:extLst>
          </p:nvPr>
        </p:nvGraphicFramePr>
        <p:xfrm>
          <a:off x="335913" y="1440001"/>
          <a:ext cx="11516999" cy="2106204"/>
        </p:xfrm>
        <a:graphic>
          <a:graphicData uri="http://schemas.openxmlformats.org/drawingml/2006/table">
            <a:tbl>
              <a:tblPr firstRow="1" bandRow="1">
                <a:tableStyleId>{5202B0CA-FC54-4496-8BCA-5EF66A818D29}</a:tableStyleId>
              </a:tblPr>
              <a:tblGrid>
                <a:gridCol w="3228383">
                  <a:extLst>
                    <a:ext uri="{9D8B030D-6E8A-4147-A177-3AD203B41FA5}">
                      <a16:colId xmlns:a16="http://schemas.microsoft.com/office/drawing/2014/main" val="20000"/>
                    </a:ext>
                  </a:extLst>
                </a:gridCol>
                <a:gridCol w="2762872">
                  <a:extLst>
                    <a:ext uri="{9D8B030D-6E8A-4147-A177-3AD203B41FA5}">
                      <a16:colId xmlns:a16="http://schemas.microsoft.com/office/drawing/2014/main" val="20001"/>
                    </a:ext>
                  </a:extLst>
                </a:gridCol>
                <a:gridCol w="2762872">
                  <a:extLst>
                    <a:ext uri="{9D8B030D-6E8A-4147-A177-3AD203B41FA5}">
                      <a16:colId xmlns:a16="http://schemas.microsoft.com/office/drawing/2014/main" val="20002"/>
                    </a:ext>
                  </a:extLst>
                </a:gridCol>
                <a:gridCol w="2762872">
                  <a:extLst>
                    <a:ext uri="{9D8B030D-6E8A-4147-A177-3AD203B41FA5}">
                      <a16:colId xmlns:a16="http://schemas.microsoft.com/office/drawing/2014/main" val="20003"/>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a:t>FortiWeb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FWB-VM02</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FWB-VM04</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FWB-VM08</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Throughput</a:t>
                      </a:r>
                      <a:endParaRPr lang="en-US" sz="1300" b="1" dirty="0">
                        <a:solidFill>
                          <a:srgbClr val="FFFFFF"/>
                        </a:solidFill>
                        <a:latin typeface="Arial"/>
                        <a:cs typeface="Arial"/>
                      </a:endParaRPr>
                    </a:p>
                  </a:txBody>
                  <a:tcPr marL="121888" marR="121888" anchor="ctr"/>
                </a:tc>
                <a:tc>
                  <a:txBody>
                    <a:bodyPr/>
                    <a:lstStyle/>
                    <a:p>
                      <a:pPr algn="ctr"/>
                      <a:r>
                        <a:rPr lang="de-DE" sz="1300" dirty="0"/>
                        <a:t>100 Mbps</a:t>
                      </a:r>
                      <a:endParaRPr lang="en-US" sz="1300" dirty="0">
                        <a:latin typeface="Arial"/>
                        <a:cs typeface="Arial"/>
                      </a:endParaRPr>
                    </a:p>
                  </a:txBody>
                  <a:tcPr marL="121888" marR="121888" anchor="ctr"/>
                </a:tc>
                <a:tc>
                  <a:txBody>
                    <a:bodyPr/>
                    <a:lstStyle/>
                    <a:p>
                      <a:pPr algn="ctr"/>
                      <a:r>
                        <a:rPr lang="de-DE" sz="1300" dirty="0"/>
                        <a:t>500 Mbps</a:t>
                      </a:r>
                      <a:endParaRPr lang="en-US" sz="1300" dirty="0">
                        <a:latin typeface="Arial"/>
                        <a:cs typeface="Arial"/>
                      </a:endParaRPr>
                    </a:p>
                  </a:txBody>
                  <a:tcPr marL="121888" marR="121888" anchor="ctr"/>
                </a:tc>
                <a:tc>
                  <a:txBody>
                    <a:bodyPr/>
                    <a:lstStyle/>
                    <a:p>
                      <a:pPr algn="ctr"/>
                      <a:r>
                        <a:rPr lang="en-US" sz="1300" dirty="0"/>
                        <a:t>1 Gbps</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487680">
                <a:tc>
                  <a:txBody>
                    <a:bodyPr/>
                    <a:lstStyle/>
                    <a:p>
                      <a:r>
                        <a:rPr lang="en-US" sz="1300" b="1" dirty="0"/>
                        <a:t>Max HTTP transactions / Sec</a:t>
                      </a:r>
                      <a:endParaRPr lang="en-US" sz="1300" b="1" dirty="0">
                        <a:solidFill>
                          <a:srgbClr val="FFFFFF"/>
                        </a:solidFill>
                        <a:latin typeface="Arial"/>
                        <a:cs typeface="Arial"/>
                      </a:endParaRPr>
                    </a:p>
                  </a:txBody>
                  <a:tcPr marL="121888" marR="121888" anchor="ctr"/>
                </a:tc>
                <a:tc>
                  <a:txBody>
                    <a:bodyPr/>
                    <a:lstStyle/>
                    <a:p>
                      <a:pPr algn="ctr"/>
                      <a:r>
                        <a:rPr lang="en-US" sz="1300" dirty="0"/>
                        <a:t>8,000</a:t>
                      </a:r>
                      <a:endParaRPr lang="en-US" sz="1300" dirty="0">
                        <a:latin typeface="Arial"/>
                        <a:cs typeface="Arial"/>
                      </a:endParaRPr>
                    </a:p>
                  </a:txBody>
                  <a:tcPr marL="121888" marR="121888" anchor="ctr"/>
                </a:tc>
                <a:tc>
                  <a:txBody>
                    <a:bodyPr/>
                    <a:lstStyle/>
                    <a:p>
                      <a:pPr algn="ctr"/>
                      <a:r>
                        <a:rPr lang="en-US" sz="1300" dirty="0"/>
                        <a:t>24,000</a:t>
                      </a:r>
                      <a:endParaRPr lang="en-US" sz="1300" dirty="0">
                        <a:latin typeface="Arial"/>
                        <a:cs typeface="Arial"/>
                      </a:endParaRPr>
                    </a:p>
                  </a:txBody>
                  <a:tcPr marL="121888" marR="121888" anchor="ctr"/>
                </a:tc>
                <a:tc>
                  <a:txBody>
                    <a:bodyPr/>
                    <a:lstStyle/>
                    <a:p>
                      <a:pPr algn="ctr"/>
                      <a:r>
                        <a:rPr lang="en-US" sz="1300" dirty="0"/>
                        <a:t>36,000</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329339">
                <a:tc>
                  <a:txBody>
                    <a:bodyPr/>
                    <a:lstStyle/>
                    <a:p>
                      <a:r>
                        <a:rPr lang="en-US" sz="1300" b="1" dirty="0"/>
                        <a:t>Max </a:t>
                      </a:r>
                      <a:r>
                        <a:rPr lang="en-US" sz="1300" b="1" dirty="0" err="1"/>
                        <a:t>vCPU</a:t>
                      </a:r>
                      <a:r>
                        <a:rPr lang="en-US" sz="1300" b="1" baseline="0" dirty="0"/>
                        <a:t> Supported</a:t>
                      </a:r>
                      <a:endParaRPr lang="en-US" sz="1300" b="1" dirty="0">
                        <a:solidFill>
                          <a:srgbClr val="FFFFFF"/>
                        </a:solidFill>
                        <a:latin typeface="Arial"/>
                        <a:cs typeface="Arial"/>
                      </a:endParaRPr>
                    </a:p>
                  </a:txBody>
                  <a:tcPr marL="121888" marR="121888" anchor="ctr"/>
                </a:tc>
                <a:tc>
                  <a:txBody>
                    <a:bodyPr/>
                    <a:lstStyle/>
                    <a:p>
                      <a:pPr algn="ctr"/>
                      <a:r>
                        <a:rPr lang="en-US" sz="1300" dirty="0"/>
                        <a:t>2</a:t>
                      </a:r>
                      <a:endParaRPr lang="en-US" sz="1300" dirty="0">
                        <a:latin typeface="Arial"/>
                        <a:cs typeface="Arial"/>
                      </a:endParaRPr>
                    </a:p>
                  </a:txBody>
                  <a:tcPr marL="121888" marR="121888" anchor="ctr"/>
                </a:tc>
                <a:tc>
                  <a:txBody>
                    <a:bodyPr/>
                    <a:lstStyle/>
                    <a:p>
                      <a:pPr algn="ctr"/>
                      <a:r>
                        <a:rPr lang="en-US" sz="1300" dirty="0"/>
                        <a:t>4</a:t>
                      </a:r>
                      <a:endParaRPr lang="en-US" sz="1300" dirty="0">
                        <a:latin typeface="Arial"/>
                        <a:cs typeface="Arial"/>
                      </a:endParaRPr>
                    </a:p>
                  </a:txBody>
                  <a:tcPr marL="121888" marR="121888" anchor="ctr"/>
                </a:tc>
                <a:tc>
                  <a:txBody>
                    <a:bodyPr/>
                    <a:lstStyle/>
                    <a:p>
                      <a:pPr algn="ctr"/>
                      <a:r>
                        <a:rPr lang="en-US" sz="1300" dirty="0"/>
                        <a:t>8</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Memory required</a:t>
                      </a:r>
                      <a:r>
                        <a:rPr lang="en-US" sz="1300" b="1" baseline="0" dirty="0"/>
                        <a:t> (Min)</a:t>
                      </a:r>
                      <a:endParaRPr lang="en-US" sz="1300" b="1" dirty="0">
                        <a:solidFill>
                          <a:srgbClr val="FFFFFF"/>
                        </a:solidFill>
                        <a:latin typeface="Arial"/>
                        <a:cs typeface="Arial"/>
                      </a:endParaRPr>
                    </a:p>
                  </a:txBody>
                  <a:tcPr marL="121888" marR="121888" anchor="ctr"/>
                </a:tc>
                <a:tc gridSpan="3">
                  <a:txBody>
                    <a:bodyPr/>
                    <a:lstStyle/>
                    <a:p>
                      <a:pPr algn="ctr"/>
                      <a:r>
                        <a:rPr lang="en-US" sz="1300" dirty="0"/>
                        <a:t>1 GB</a:t>
                      </a:r>
                      <a:endParaRPr lang="en-US" sz="1300" dirty="0">
                        <a:latin typeface="Arial"/>
                        <a:cs typeface="Arial"/>
                      </a:endParaRPr>
                    </a:p>
                  </a:txBody>
                  <a:tcPr marL="121888" marR="121888" anchor="ctr"/>
                </a:tc>
                <a:tc hMerge="1">
                  <a:txBody>
                    <a:bodyPr/>
                    <a:lstStyle/>
                    <a:p>
                      <a:pPr algn="ctr"/>
                      <a:endParaRPr lang="en-US" sz="1200" dirty="0"/>
                    </a:p>
                  </a:txBody>
                  <a:tcPr anchor="ctr"/>
                </a:tc>
                <a:tc hMerge="1">
                  <a:txBody>
                    <a:bodyPr/>
                    <a:lstStyle/>
                    <a:p>
                      <a:pPr algn="ctr"/>
                      <a:endParaRPr lang="en-US" sz="1200" dirty="0"/>
                    </a:p>
                  </a:txBody>
                  <a:tcPr anchor="ctr"/>
                </a:tc>
                <a:extLst>
                  <a:ext uri="{0D108BD9-81ED-4DB2-BD59-A6C34878D82A}">
                    <a16:rowId xmlns:a16="http://schemas.microsoft.com/office/drawing/2014/main" val="10004"/>
                  </a:ext>
                </a:extLst>
              </a:tr>
              <a:tr h="329339">
                <a:tc>
                  <a:txBody>
                    <a:bodyPr/>
                    <a:lstStyle/>
                    <a:p>
                      <a:r>
                        <a:rPr lang="en-US" sz="1300" b="1" dirty="0"/>
                        <a:t>Storage capacity (Min)</a:t>
                      </a:r>
                      <a:endParaRPr lang="en-US" sz="1300" b="1" dirty="0">
                        <a:solidFill>
                          <a:srgbClr val="FFFFFF"/>
                        </a:solidFill>
                        <a:latin typeface="Arial"/>
                        <a:cs typeface="Arial"/>
                      </a:endParaRPr>
                    </a:p>
                  </a:txBody>
                  <a:tcPr marL="121888" marR="121888" anchor="ctr"/>
                </a:tc>
                <a:tc gridSpan="3">
                  <a:txBody>
                    <a:bodyPr/>
                    <a:lstStyle/>
                    <a:p>
                      <a:pPr algn="ctr"/>
                      <a:r>
                        <a:rPr lang="en-US" sz="1300" dirty="0"/>
                        <a:t>40 GB</a:t>
                      </a:r>
                      <a:endParaRPr lang="en-US" sz="1300" dirty="0">
                        <a:latin typeface="Arial"/>
                        <a:cs typeface="Arial"/>
                      </a:endParaRPr>
                    </a:p>
                  </a:txBody>
                  <a:tcPr marL="121888" marR="121888" anchor="ct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latin typeface="+mn-lt"/>
                        <a:cs typeface="Arial"/>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06354659"/>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FortiDB</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4751" y="2214508"/>
            <a:ext cx="586647" cy="586800"/>
          </a:xfrm>
          <a:prstGeom prst="rect">
            <a:avLst/>
          </a:prstGeom>
        </p:spPr>
      </p:pic>
    </p:spTree>
    <p:extLst>
      <p:ext uri="{BB962C8B-B14F-4D97-AF65-F5344CB8AC3E}">
        <p14:creationId xmlns:p14="http://schemas.microsoft.com/office/powerpoint/2010/main" val="1690961791"/>
      </p:ext>
    </p:extLst>
  </p:cSld>
  <p:clrMapOvr>
    <a:masterClrMapping/>
  </p:clrMapOvr>
  <p:transitio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FortiDB</a:t>
            </a:r>
          </a:p>
        </p:txBody>
      </p:sp>
      <p:graphicFrame>
        <p:nvGraphicFramePr>
          <p:cNvPr id="5" name="Content Placeholder 4"/>
          <p:cNvGraphicFramePr>
            <a:graphicFrameLocks/>
          </p:cNvGraphicFramePr>
          <p:nvPr>
            <p:extLst>
              <p:ext uri="{D42A27DB-BD31-4B8C-83A1-F6EECF244321}">
                <p14:modId xmlns:p14="http://schemas.microsoft.com/office/powerpoint/2010/main" val="313149280"/>
              </p:ext>
            </p:extLst>
          </p:nvPr>
        </p:nvGraphicFramePr>
        <p:xfrm>
          <a:off x="609442" y="2611501"/>
          <a:ext cx="4866114" cy="3284794"/>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1346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a:solidFill>
                            <a:schemeClr val="bg2">
                              <a:lumMod val="25000"/>
                            </a:schemeClr>
                          </a:solidFill>
                          <a:latin typeface="+mn-lt"/>
                          <a:cs typeface="HelveticaNeue Condensed"/>
                        </a:rPr>
                        <a:t>Block database attacks</a:t>
                      </a:r>
                      <a:r>
                        <a:rPr lang="en-US" sz="1200" kern="0" baseline="0" dirty="0">
                          <a:solidFill>
                            <a:schemeClr val="bg2">
                              <a:lumMod val="25000"/>
                            </a:schemeClr>
                          </a:solidFill>
                          <a:latin typeface="+mn-lt"/>
                          <a:cs typeface="HelveticaNeue Condensed"/>
                        </a:rPr>
                        <a:t> in real time</a:t>
                      </a:r>
                      <a:endParaRPr lang="en-US" sz="1200" kern="0" dirty="0">
                        <a:solidFill>
                          <a:schemeClr val="bg2">
                            <a:lumMod val="25000"/>
                          </a:schemeClr>
                        </a:solidFill>
                        <a:latin typeface="+mn-lt"/>
                        <a:cs typeface="HelveticaNeue Condensed"/>
                      </a:endParaRP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784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a:ln>
                          <a:noFill/>
                        </a:ln>
                        <a:effectLst/>
                        <a:uLnTx/>
                        <a:uFillTx/>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Automated process of establishing IT controls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a:ln>
                            <a:noFill/>
                          </a:ln>
                          <a:effectLst/>
                          <a:uLnTx/>
                          <a:uFillTx/>
                        </a:rPr>
                        <a:t>For compliance and forensics analysis purpose</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grpSp>
        <p:nvGrpSpPr>
          <p:cNvPr id="6" name="Group 5"/>
          <p:cNvGrpSpPr/>
          <p:nvPr/>
        </p:nvGrpSpPr>
        <p:grpSpPr>
          <a:xfrm>
            <a:off x="6628139" y="2785451"/>
            <a:ext cx="5110731" cy="3066135"/>
            <a:chOff x="4617453" y="2118810"/>
            <a:chExt cx="4382045" cy="2212708"/>
          </a:xfrm>
        </p:grpSpPr>
        <p:pic>
          <p:nvPicPr>
            <p:cNvPr id="7" name="Picture 6" descr="Cloud-Orange.png"/>
            <p:cNvPicPr>
              <a:picLocks noChangeAspect="1"/>
            </p:cNvPicPr>
            <p:nvPr/>
          </p:nvPicPr>
          <p:blipFill>
            <a:blip r:embed="rId2"/>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02435" cy="211005"/>
            </a:xfrm>
            <a:prstGeom prst="rect">
              <a:avLst/>
            </a:prstGeom>
            <a:noFill/>
            <a:ln w="9525">
              <a:noFill/>
              <a:miter lim="800000"/>
              <a:headEnd/>
              <a:tailEnd/>
            </a:ln>
          </p:spPr>
          <p:txBody>
            <a:bodyPr wrap="none">
              <a:spAutoFit/>
            </a:bodyPr>
            <a:lstStyle/>
            <a:p>
              <a:r>
                <a:rPr lang="en-US" sz="1300" dirty="0">
                  <a:solidFill>
                    <a:srgbClr val="36424A"/>
                  </a:solidFill>
                  <a:latin typeface="Helvetica" charset="0"/>
                </a:rPr>
                <a:t>Database Servers</a:t>
              </a:r>
            </a:p>
          </p:txBody>
        </p:sp>
        <p:cxnSp>
          <p:nvCxnSpPr>
            <p:cNvPr id="9"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0"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1"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2" name="Picture 51" descr="Router_Lt_vF.png"/>
            <p:cNvPicPr>
              <a:picLocks noChangeAspect="1"/>
            </p:cNvPicPr>
            <p:nvPr/>
          </p:nvPicPr>
          <p:blipFill>
            <a:blip r:embed="rId3"/>
            <a:srcRect/>
            <a:stretch>
              <a:fillRect/>
            </a:stretch>
          </p:blipFill>
          <p:spPr bwMode="auto">
            <a:xfrm>
              <a:off x="6744703" y="3074218"/>
              <a:ext cx="725487" cy="400050"/>
            </a:xfrm>
            <a:prstGeom prst="rect">
              <a:avLst/>
            </a:prstGeom>
            <a:noFill/>
            <a:ln w="9525">
              <a:noFill/>
              <a:miter lim="800000"/>
              <a:headEnd/>
              <a:tailEnd/>
            </a:ln>
          </p:spPr>
        </p:pic>
        <p:pic>
          <p:nvPicPr>
            <p:cNvPr id="13" name="Picture 9" descr="Internet_R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4"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5"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8" name="TextBox 62"/>
            <p:cNvSpPr txBox="1">
              <a:spLocks noChangeArrowheads="1"/>
            </p:cNvSpPr>
            <p:nvPr/>
          </p:nvSpPr>
          <p:spPr bwMode="auto">
            <a:xfrm>
              <a:off x="6075336" y="2118810"/>
              <a:ext cx="803296" cy="366481"/>
            </a:xfrm>
            <a:prstGeom prst="rect">
              <a:avLst/>
            </a:prstGeom>
            <a:noFill/>
            <a:ln w="9525">
              <a:noFill/>
              <a:miter lim="800000"/>
              <a:headEnd/>
              <a:tailEnd/>
            </a:ln>
          </p:spPr>
          <p:txBody>
            <a:bodyPr wrap="none">
              <a:spAutoFit/>
            </a:bodyPr>
            <a:lstStyle/>
            <a:p>
              <a:r>
                <a:rPr lang="en-US" sz="1600" b="1" dirty="0">
                  <a:solidFill>
                    <a:srgbClr val="444F51"/>
                  </a:solidFill>
                  <a:cs typeface="Helvetica" pitchFamily="34" charset="0"/>
                </a:rPr>
                <a:t>FortiDB</a:t>
              </a:r>
              <a:br>
                <a:rPr lang="en-US" sz="1600" b="1" dirty="0">
                  <a:solidFill>
                    <a:srgbClr val="444F51"/>
                  </a:solidFill>
                  <a:cs typeface="Helvetica" pitchFamily="34" charset="0"/>
                </a:rPr>
              </a:br>
              <a:endParaRPr lang="en-US" sz="1100" b="1" dirty="0">
                <a:solidFill>
                  <a:srgbClr val="444F51"/>
                </a:solidFill>
                <a:cs typeface="Helvetica" pitchFamily="34" charset="0"/>
              </a:endParaRPr>
            </a:p>
          </p:txBody>
        </p:sp>
        <p:pic>
          <p:nvPicPr>
            <p:cNvPr id="19" name="Picture 18" descr="FortiDB_Icon_1U_L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0" name="Picture 19" descr="Database_L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1" name="Picture 20" descr="Database_L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4" name="Picture 23" descr="FortiDB_Icon_F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5" name="Picture 24" descr="FortiDB_Icon_F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6" name="Picture 25" descr="FortiDB_Icon_F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7" name="Picture 26" descr="FortiDB_Icon_F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8" name="TextBox 62"/>
            <p:cNvSpPr txBox="1">
              <a:spLocks noChangeArrowheads="1"/>
            </p:cNvSpPr>
            <p:nvPr/>
          </p:nvSpPr>
          <p:spPr bwMode="auto">
            <a:xfrm>
              <a:off x="6317009" y="3895321"/>
              <a:ext cx="1990915" cy="366481"/>
            </a:xfrm>
            <a:prstGeom prst="rect">
              <a:avLst/>
            </a:prstGeom>
            <a:noFill/>
            <a:ln w="9525">
              <a:noFill/>
              <a:miter lim="800000"/>
              <a:headEnd/>
              <a:tailEnd/>
            </a:ln>
          </p:spPr>
          <p:txBody>
            <a:bodyPr wrap="none">
              <a:spAutoFit/>
            </a:bodyPr>
            <a:lstStyle/>
            <a:p>
              <a:r>
                <a:rPr lang="en-US" sz="1600" b="1" dirty="0">
                  <a:solidFill>
                    <a:srgbClr val="444F51"/>
                  </a:solidFill>
                  <a:latin typeface="Helvetica" charset="0"/>
                </a:rPr>
                <a:t>Deployment options:</a:t>
              </a:r>
              <a:br>
                <a:rPr lang="en-US" sz="1600" b="1" dirty="0">
                  <a:solidFill>
                    <a:srgbClr val="444F51"/>
                  </a:solidFill>
                  <a:latin typeface="Helvetica" charset="0"/>
                </a:rPr>
              </a:br>
              <a:r>
                <a:rPr lang="en-US" sz="1100" b="1" dirty="0">
                  <a:solidFill>
                    <a:srgbClr val="444F51"/>
                  </a:solidFill>
                  <a:latin typeface="Helvetica" charset="0"/>
                </a:rPr>
                <a:t>Sniffer, Native Audit and Agents</a:t>
              </a:r>
            </a:p>
          </p:txBody>
        </p:sp>
        <p:pic>
          <p:nvPicPr>
            <p:cNvPr id="29" name="Picture 2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0" name="Group 29"/>
          <p:cNvGrpSpPr/>
          <p:nvPr/>
        </p:nvGrpSpPr>
        <p:grpSpPr>
          <a:xfrm>
            <a:off x="597515" y="1200000"/>
            <a:ext cx="11038895" cy="846744"/>
            <a:chOff x="448252" y="1080000"/>
            <a:chExt cx="8281328" cy="635058"/>
          </a:xfrm>
        </p:grpSpPr>
        <p:sp>
          <p:nvSpPr>
            <p:cNvPr id="31" name="Rectangle 3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700" b="1" dirty="0">
                  <a:solidFill>
                    <a:schemeClr val="bg1"/>
                  </a:solidFill>
                  <a:cs typeface="Arial Narrow"/>
                </a:rPr>
                <a:t>Database Activity Monitoring and Vulnerability Assessment solution </a:t>
              </a:r>
            </a:p>
          </p:txBody>
        </p:sp>
        <p:pic>
          <p:nvPicPr>
            <p:cNvPr id="32" name="Picture 3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589155141"/>
      </p:ext>
    </p:extLst>
  </p:cSld>
  <p:clrMapOvr>
    <a:masterClrMapping/>
  </p:clrMapOvr>
  <p:transitio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FortiDB Series </a:t>
            </a:r>
          </a:p>
        </p:txBody>
      </p:sp>
      <p:graphicFrame>
        <p:nvGraphicFramePr>
          <p:cNvPr id="5" name="Group 51"/>
          <p:cNvGraphicFramePr>
            <a:graphicFrameLocks noGrp="1"/>
          </p:cNvGraphicFramePr>
          <p:nvPr>
            <p:extLst>
              <p:ext uri="{D42A27DB-BD31-4B8C-83A1-F6EECF244321}">
                <p14:modId xmlns:p14="http://schemas.microsoft.com/office/powerpoint/2010/main" val="3904554932"/>
              </p:ext>
            </p:extLst>
          </p:nvPr>
        </p:nvGraphicFramePr>
        <p:xfrm>
          <a:off x="335910" y="1440002"/>
          <a:ext cx="11517000" cy="2653544"/>
        </p:xfrm>
        <a:graphic>
          <a:graphicData uri="http://schemas.openxmlformats.org/drawingml/2006/table">
            <a:tbl>
              <a:tblPr firstRow="1" bandRow="1">
                <a:tableStyleId>{5202B0CA-FC54-4496-8BCA-5EF66A818D29}</a:tableStyleId>
              </a:tblPr>
              <a:tblGrid>
                <a:gridCol w="2879250">
                  <a:extLst>
                    <a:ext uri="{9D8B030D-6E8A-4147-A177-3AD203B41FA5}">
                      <a16:colId xmlns:a16="http://schemas.microsoft.com/office/drawing/2014/main" val="20000"/>
                    </a:ext>
                  </a:extLst>
                </a:gridCol>
                <a:gridCol w="2879250">
                  <a:extLst>
                    <a:ext uri="{9D8B030D-6E8A-4147-A177-3AD203B41FA5}">
                      <a16:colId xmlns:a16="http://schemas.microsoft.com/office/drawing/2014/main" val="20001"/>
                    </a:ext>
                  </a:extLst>
                </a:gridCol>
                <a:gridCol w="2879250">
                  <a:extLst>
                    <a:ext uri="{9D8B030D-6E8A-4147-A177-3AD203B41FA5}">
                      <a16:colId xmlns:a16="http://schemas.microsoft.com/office/drawing/2014/main" val="20002"/>
                    </a:ext>
                  </a:extLst>
                </a:gridCol>
                <a:gridCol w="2879250">
                  <a:extLst>
                    <a:ext uri="{9D8B030D-6E8A-4147-A177-3AD203B41FA5}">
                      <a16:colId xmlns:a16="http://schemas.microsoft.com/office/drawing/2014/main" val="20003"/>
                    </a:ext>
                  </a:extLst>
                </a:gridCol>
              </a:tblGrid>
              <a:tr h="560711">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FortiDB 500D</a:t>
                      </a:r>
                      <a:endParaRPr kumimoji="0" lang="en-US" sz="1300" b="1"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FortiDB 1000D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097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kern="1200" cap="none" spc="0" normalizeH="0" baseline="0" noProof="0" dirty="0">
                          <a:ln>
                            <a:noFill/>
                          </a:ln>
                          <a:effectLst/>
                          <a:uLnTx/>
                          <a:uFillTx/>
                        </a:rPr>
                        <a:t>#Licensed DB Instances</a:t>
                      </a:r>
                      <a:endParaRPr kumimoji="0" lang="en-US" sz="1300" b="1" u="none" strike="noStrike" kern="1200" cap="none" spc="0" normalizeH="0" baseline="0" noProof="0" dirty="0">
                        <a:ln>
                          <a:noFill/>
                        </a:ln>
                        <a:solidFill>
                          <a:schemeClr val="bg1"/>
                        </a:solidFill>
                        <a:effectLst/>
                        <a:uLnTx/>
                        <a:uFillTx/>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15</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30</a:t>
                      </a: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90</a:t>
                      </a:r>
                    </a:p>
                  </a:txBody>
                  <a:tcPr marL="116086" marR="116086" marT="48984" marB="48984" anchor="ctr" horzOverflow="overflow"/>
                </a:tc>
                <a:extLst>
                  <a:ext uri="{0D108BD9-81ED-4DB2-BD59-A6C34878D82A}">
                    <a16:rowId xmlns:a16="http://schemas.microsoft.com/office/drawing/2014/main" val="10001"/>
                  </a:ext>
                </a:extLst>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Total Interfaces</a:t>
                      </a:r>
                      <a:endParaRPr kumimoji="0" lang="en-US" sz="1300" b="1" i="0" u="none" strike="noStrike" cap="none" normalizeH="0" baseline="0" dirty="0">
                        <a:ln>
                          <a:noFill/>
                        </a:ln>
                        <a:solidFill>
                          <a:schemeClr val="bg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4x GE RJ45, 4x SFP </a:t>
                      </a:r>
                      <a:endParaRPr kumimoji="0" lang="fr-FR" sz="1300" u="none" strike="noStrike" cap="none" normalizeH="0" baseline="0" dirty="0">
                        <a:ln>
                          <a:noFill/>
                        </a:ln>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6x GE RJ45, 2x SFP </a:t>
                      </a:r>
                      <a:endParaRPr kumimoji="0" lang="fr-FR" sz="1300" u="none" strike="noStrike" cap="none" normalizeH="0" baseline="0" dirty="0">
                        <a:ln>
                          <a:noFill/>
                        </a:ln>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4x GE, 2x SFP</a:t>
                      </a:r>
                      <a:endParaRPr kumimoji="0" lang="fr-FR" sz="1300" u="none" strike="noStrike" cap="none" normalizeH="0" baseline="0" dirty="0">
                        <a:ln>
                          <a:noFill/>
                        </a:ln>
                        <a:effectLst/>
                        <a:latin typeface="+mn-lt"/>
                        <a:cs typeface="Arial"/>
                      </a:endParaRPr>
                    </a:p>
                  </a:txBody>
                  <a:tcPr marL="116086" marR="116086" marT="48984" marB="48984" anchor="ctr" horzOverflow="overflow"/>
                </a:tc>
                <a:extLst>
                  <a:ext uri="{0D108BD9-81ED-4DB2-BD59-A6C34878D82A}">
                    <a16:rowId xmlns:a16="http://schemas.microsoft.com/office/drawing/2014/main" val="10002"/>
                  </a:ext>
                </a:extLst>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Storage</a:t>
                      </a:r>
                      <a:endParaRPr kumimoji="0" lang="en-US" sz="1300" b="1" i="0" u="none" strike="noStrike" cap="none" normalizeH="0" baseline="0" dirty="0">
                        <a:ln>
                          <a:noFill/>
                        </a:ln>
                        <a:solidFill>
                          <a:schemeClr val="bg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4 TB </a:t>
                      </a:r>
                      <a:endParaRPr kumimoji="0" lang="fr-FR" sz="1300" u="none" strike="noStrike" cap="none" normalizeH="0" baseline="0" dirty="0">
                        <a:ln>
                          <a:noFill/>
                        </a:ln>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4 TB </a:t>
                      </a:r>
                      <a:endParaRPr kumimoji="0" lang="fr-FR" sz="1300" u="none" strike="noStrike" cap="none" normalizeH="0" baseline="0" dirty="0">
                        <a:ln>
                          <a:noFill/>
                        </a:ln>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a:ln>
                            <a:noFill/>
                          </a:ln>
                          <a:effectLst/>
                        </a:rPr>
                        <a:t>4 TB </a:t>
                      </a:r>
                      <a:endParaRPr kumimoji="0" lang="fr-FR" sz="1300" u="none" strike="noStrike" cap="none" normalizeH="0" baseline="0" dirty="0">
                        <a:ln>
                          <a:noFill/>
                        </a:ln>
                        <a:effectLst/>
                        <a:latin typeface="+mn-lt"/>
                        <a:cs typeface="Arial"/>
                      </a:endParaRPr>
                    </a:p>
                  </a:txBody>
                  <a:tcPr marL="116086" marR="116086" marT="48984" marB="48984" anchor="ctr" horzOverflow="overflow"/>
                </a:tc>
                <a:extLst>
                  <a:ext uri="{0D108BD9-81ED-4DB2-BD59-A6C34878D82A}">
                    <a16:rowId xmlns:a16="http://schemas.microsoft.com/office/drawing/2014/main" val="10003"/>
                  </a:ext>
                </a:extLst>
              </a:tr>
              <a:tr h="9107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a:ln>
                            <a:noFill/>
                          </a:ln>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chemeClr val="bg1"/>
                        </a:solidFill>
                        <a:effectLst/>
                        <a:latin typeface="Arial"/>
                        <a:cs typeface="Arial"/>
                      </a:endParaRPr>
                    </a:p>
                  </a:txBody>
                  <a:tcPr marL="116086" marR="116086" marT="48984" marB="48984" horzOverflow="overflow"/>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Unless otherwise stated, all databases support VA, sniffer and native DAM.</a:t>
                      </a:r>
                      <a:br>
                        <a:rPr kumimoji="0" lang="en-US" sz="1300" u="none" strike="noStrike" cap="none" normalizeH="0" baseline="0" dirty="0">
                          <a:ln>
                            <a:noFill/>
                          </a:ln>
                          <a:effectLst/>
                        </a:rPr>
                      </a:br>
                      <a:r>
                        <a:rPr kumimoji="0" lang="en-US" sz="1300" u="none" strike="noStrike" cap="none" normalizeH="0" baseline="0" dirty="0">
                          <a:ln>
                            <a:noFill/>
                          </a:ln>
                          <a:effectLst/>
                        </a:rPr>
                        <a:t>DB2 UDB V8.x (VA only), V9.x/V10.x; MS SQL Server 2000/2005/2008/2008R2/2012/2014; MySQL 5.x (VA and native DAM); Oracle 9i/10gR1/10gR2/11g/12c; Sybase ASE 12.5 (VA and sniffer DAM), 15.x; </a:t>
                      </a:r>
                      <a:r>
                        <a:rPr kumimoji="0" lang="en-US" sz="1300" u="none" strike="noStrike" cap="none" normalizeH="0" baseline="0" dirty="0" err="1">
                          <a:ln>
                            <a:noFill/>
                          </a:ln>
                          <a:effectLst/>
                        </a:rPr>
                        <a:t>PostgreSQL</a:t>
                      </a:r>
                      <a:r>
                        <a:rPr kumimoji="0" lang="en-US" sz="1300" u="none" strike="noStrike" cap="none" normalizeH="0" baseline="0" dirty="0">
                          <a:ln>
                            <a:noFill/>
                          </a:ln>
                          <a:effectLst/>
                        </a:rPr>
                        <a:t> 8.x/9.x (sniffer DAM); </a:t>
                      </a:r>
                      <a:r>
                        <a:rPr kumimoji="0" lang="en-US" sz="1300" u="none" strike="noStrike" cap="none" normalizeH="0" baseline="0" dirty="0" err="1">
                          <a:ln>
                            <a:noFill/>
                          </a:ln>
                          <a:effectLst/>
                        </a:rPr>
                        <a:t>MongoDB</a:t>
                      </a:r>
                      <a:r>
                        <a:rPr kumimoji="0" lang="en-US" sz="1300" u="none" strike="noStrike" cap="none" normalizeH="0" baseline="0" dirty="0">
                          <a:ln>
                            <a:noFill/>
                          </a:ln>
                          <a:effectLst/>
                        </a:rPr>
                        <a:t> 2.6 (VA). </a:t>
                      </a:r>
                    </a:p>
                  </a:txBody>
                  <a:tcPr marL="116086" marR="116086" marT="48984" marB="48984"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66439882"/>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FortiADC</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4932" y="2216913"/>
            <a:ext cx="586647" cy="586800"/>
          </a:xfrm>
          <a:prstGeom prst="rect">
            <a:avLst/>
          </a:prstGeom>
        </p:spPr>
      </p:pic>
    </p:spTree>
    <p:extLst>
      <p:ext uri="{BB962C8B-B14F-4D97-AF65-F5344CB8AC3E}">
        <p14:creationId xmlns:p14="http://schemas.microsoft.com/office/powerpoint/2010/main" val="3180358020"/>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FortiADC</a:t>
            </a:r>
          </a:p>
        </p:txBody>
      </p:sp>
      <p:graphicFrame>
        <p:nvGraphicFramePr>
          <p:cNvPr id="3" name="Content Placeholder 4"/>
          <p:cNvGraphicFramePr>
            <a:graphicFrameLocks/>
          </p:cNvGraphicFramePr>
          <p:nvPr>
            <p:extLst>
              <p:ext uri="{D42A27DB-BD31-4B8C-83A1-F6EECF244321}">
                <p14:modId xmlns:p14="http://schemas.microsoft.com/office/powerpoint/2010/main" val="3986782808"/>
              </p:ext>
            </p:extLst>
          </p:nvPr>
        </p:nvGraphicFramePr>
        <p:xfrm>
          <a:off x="597514" y="2632505"/>
          <a:ext cx="4866114" cy="342920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15003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Link Load Balancing</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1149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SSL Offload and acceleration </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7790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u="none" strike="noStrike" kern="1200" cap="none" spc="0" normalizeH="0" baseline="0" noProof="0" dirty="0">
                          <a:ln>
                            <a:noFill/>
                          </a:ln>
                          <a:effectLst/>
                          <a:uLnTx/>
                          <a:uFillTx/>
                        </a:rPr>
                        <a:t>Application Interoperability</a:t>
                      </a:r>
                      <a:endParaRPr kumimoji="0" lang="en-US" sz="1500" b="1" u="none" strike="noStrike" kern="1200" cap="none" spc="0" normalizeH="0" baseline="0" noProof="0" dirty="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Implementation Guides  for Microsoft Exchange, </a:t>
                      </a:r>
                      <a:r>
                        <a:rPr kumimoji="0" lang="en-GB" sz="1200" u="none" strike="noStrike" kern="1200" cap="none" spc="0" normalizeH="0" baseline="0" noProof="0" dirty="0" err="1">
                          <a:ln>
                            <a:noFill/>
                          </a:ln>
                          <a:effectLst/>
                          <a:uLnTx/>
                          <a:uFillTx/>
                        </a:rPr>
                        <a:t>Lync</a:t>
                      </a:r>
                      <a:r>
                        <a:rPr kumimoji="0" lang="en-GB" sz="1200" u="none" strike="noStrike" kern="1200" cap="none" spc="0" normalizeH="0" baseline="0" noProof="0" dirty="0">
                          <a:ln>
                            <a:noFill/>
                          </a:ln>
                          <a:effectLst/>
                          <a:uLnTx/>
                          <a:uFillTx/>
                        </a:rPr>
                        <a:t>, SAP etc.</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pSp>
        <p:nvGrpSpPr>
          <p:cNvPr id="5" name="Group 4"/>
          <p:cNvGrpSpPr/>
          <p:nvPr/>
        </p:nvGrpSpPr>
        <p:grpSpPr>
          <a:xfrm>
            <a:off x="5889108" y="2576721"/>
            <a:ext cx="5660292" cy="3479904"/>
            <a:chOff x="3492599" y="1807858"/>
            <a:chExt cx="5501088" cy="2809726"/>
          </a:xfrm>
        </p:grpSpPr>
        <p:pic>
          <p:nvPicPr>
            <p:cNvPr id="6" name="Picture 5" descr="Cloud-White.png"/>
            <p:cNvPicPr>
              <a:picLocks noChangeAspect="1"/>
            </p:cNvPicPr>
            <p:nvPr/>
          </p:nvPicPr>
          <p:blipFill>
            <a:blip r:embed="rId2"/>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7" name="Picture 6" descr="Cloud-White.png"/>
            <p:cNvPicPr>
              <a:picLocks noChangeAspect="1"/>
            </p:cNvPicPr>
            <p:nvPr/>
          </p:nvPicPr>
          <p:blipFill>
            <a:blip r:embed="rId2"/>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9" name="Picture 30" descr="WebAppServer_Lt_vF.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10" name="Picture 9" descr="User-Green-Male_Rt-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11" name="Picture 10" descr="User-Silver-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12" name="Picture 11" descr="User-Exec-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13"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14" name="Curved Connector 13"/>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15"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16" name="Picture 40" descr="User-Exec-Female_Rt-s.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17" name="Picture 36" descr="User-Silver-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18" name="Picture 2" descr="clamp"/>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19" name="Picture 34"/>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67"/>
            <p:cNvSpPr txBox="1">
              <a:spLocks noChangeArrowheads="1"/>
            </p:cNvSpPr>
            <p:nvPr/>
          </p:nvSpPr>
          <p:spPr bwMode="auto">
            <a:xfrm>
              <a:off x="7539731" y="2840345"/>
              <a:ext cx="1439820" cy="397606"/>
            </a:xfrm>
            <a:prstGeom prst="rect">
              <a:avLst/>
            </a:prstGeom>
            <a:noFill/>
            <a:ln w="9525">
              <a:noFill/>
              <a:miter lim="800000"/>
              <a:headEnd/>
              <a:tailEnd/>
            </a:ln>
          </p:spPr>
          <p:txBody>
            <a:bodyPr wrap="none">
              <a:spAutoFit/>
            </a:bodyPr>
            <a:lstStyle/>
            <a:p>
              <a:pPr algn="ctr"/>
              <a:r>
                <a:rPr lang="en-US" sz="1300" b="1" dirty="0">
                  <a:solidFill>
                    <a:srgbClr val="FF0000"/>
                  </a:solidFill>
                  <a:latin typeface="Helvetica" charset="0"/>
                </a:rPr>
                <a:t>Web Application</a:t>
              </a:r>
            </a:p>
            <a:p>
              <a:pPr algn="ctr"/>
              <a:r>
                <a:rPr lang="en-US" sz="1300" b="1" dirty="0">
                  <a:solidFill>
                    <a:srgbClr val="FF0000"/>
                  </a:solidFill>
                  <a:latin typeface="Helvetica" charset="0"/>
                </a:rPr>
                <a:t>Servers</a:t>
              </a:r>
            </a:p>
          </p:txBody>
        </p:sp>
        <p:grpSp>
          <p:nvGrpSpPr>
            <p:cNvPr id="21" name="Group 20"/>
            <p:cNvGrpSpPr/>
            <p:nvPr/>
          </p:nvGrpSpPr>
          <p:grpSpPr>
            <a:xfrm>
              <a:off x="6003639" y="2475753"/>
              <a:ext cx="1340591" cy="583133"/>
              <a:chOff x="1687924" y="2541688"/>
              <a:chExt cx="1656526" cy="1028459"/>
            </a:xfrm>
          </p:grpSpPr>
          <p:pic>
            <p:nvPicPr>
              <p:cNvPr id="38" name="Picture 37" descr="FortiWeb_Icon_1U_Lt-s.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9" name="Picture 38" descr="FortiBalancer_Icon.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22" name="Picture 11" descr="WebAppServer_Lt_vF.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23" name="Picture 30" descr="WebAppServer_Lt_vF.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24" name="Curved Connector 23"/>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25"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26" name="Group 25"/>
            <p:cNvGrpSpPr/>
            <p:nvPr/>
          </p:nvGrpSpPr>
          <p:grpSpPr>
            <a:xfrm>
              <a:off x="6450200" y="3700396"/>
              <a:ext cx="1340591" cy="583133"/>
              <a:chOff x="1687924" y="2541688"/>
              <a:chExt cx="1656526" cy="1028459"/>
            </a:xfrm>
          </p:grpSpPr>
          <p:pic>
            <p:nvPicPr>
              <p:cNvPr id="36" name="Picture 35" descr="FortiWeb_Icon_1U_Lt-s.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7" name="Picture 36" descr="FortiBalancer_Icon.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27"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28" name="Picture 59" descr="usa-fla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29" name="Picture 66" descr="UK%20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30"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31"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32"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3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34" name="Curved Connector 36"/>
            <p:cNvCxnSpPr>
              <a:endCxn id="35"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35" name="Picture 9" descr="Internet_Rt_vF.png"/>
            <p:cNvPicPr>
              <a:picLocks noChangeAspect="1"/>
            </p:cNvPicPr>
            <p:nvPr/>
          </p:nvPicPr>
          <p:blipFill>
            <a:blip r:embed="rId15"/>
            <a:srcRect/>
            <a:stretch>
              <a:fillRect/>
            </a:stretch>
          </p:blipFill>
          <p:spPr bwMode="auto">
            <a:xfrm>
              <a:off x="4386702" y="3137770"/>
              <a:ext cx="1485957" cy="818875"/>
            </a:xfrm>
            <a:prstGeom prst="rect">
              <a:avLst/>
            </a:prstGeom>
            <a:noFill/>
            <a:ln w="9525">
              <a:noFill/>
              <a:miter lim="800000"/>
              <a:headEnd/>
              <a:tailEnd/>
            </a:ln>
          </p:spPr>
        </p:pic>
      </p:grpSp>
      <p:grpSp>
        <p:nvGrpSpPr>
          <p:cNvPr id="40" name="Group 39"/>
          <p:cNvGrpSpPr/>
          <p:nvPr/>
        </p:nvGrpSpPr>
        <p:grpSpPr>
          <a:xfrm>
            <a:off x="597515" y="1200000"/>
            <a:ext cx="11038895" cy="846744"/>
            <a:chOff x="448252" y="1080000"/>
            <a:chExt cx="8281328" cy="635058"/>
          </a:xfrm>
        </p:grpSpPr>
        <p:sp>
          <p:nvSpPr>
            <p:cNvPr id="41" name="Rectangle 4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Optimize the availability, performance and scalability of mobile, cloud and enterprise application delivery</a:t>
              </a:r>
            </a:p>
          </p:txBody>
        </p:sp>
        <p:pic>
          <p:nvPicPr>
            <p:cNvPr id="42" name="Picture 4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306643988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60D-POE</a:t>
            </a:r>
          </a:p>
        </p:txBody>
      </p:sp>
      <p:grpSp>
        <p:nvGrpSpPr>
          <p:cNvPr id="3" name="Group 2"/>
          <p:cNvGrpSpPr/>
          <p:nvPr/>
        </p:nvGrpSpPr>
        <p:grpSpPr>
          <a:xfrm>
            <a:off x="1715264" y="1674681"/>
            <a:ext cx="4301639" cy="1676400"/>
            <a:chOff x="1340122" y="1327131"/>
            <a:chExt cx="3227070" cy="125730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1x GE RJ45 DMZ Port</a:t>
            </a:r>
          </a:p>
          <a:p>
            <a:pPr marL="457297" indent="-457297" defTabSz="1218959">
              <a:spcBef>
                <a:spcPct val="20000"/>
              </a:spcBef>
              <a:buClr>
                <a:schemeClr val="accent6"/>
              </a:buClr>
              <a:buFont typeface="+mj-ea"/>
              <a:buAutoNum type="circleNumDbPlain"/>
            </a:pPr>
            <a:r>
              <a:rPr lang="en-US" sz="1300" b="1" dirty="0"/>
              <a:t>5x GE RJ45 Ports</a:t>
            </a:r>
          </a:p>
          <a:p>
            <a:pPr marL="457297" indent="-457297" defTabSz="1218959">
              <a:spcBef>
                <a:spcPct val="20000"/>
              </a:spcBef>
              <a:buClr>
                <a:schemeClr val="accent6"/>
              </a:buClr>
              <a:buFont typeface="+mj-ea"/>
              <a:buAutoNum type="circleNumDbPlain"/>
            </a:pPr>
            <a:r>
              <a:rPr lang="en-US" sz="1300" b="1" dirty="0"/>
              <a:t>2x GE RJ45 PoE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7" y="3061999"/>
            <a:ext cx="496215"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2" y="3061369"/>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cxnSp>
        <p:nvCxnSpPr>
          <p:cNvPr id="10" name="Straight Connector 9"/>
          <p:cNvCxnSpPr/>
          <p:nvPr/>
        </p:nvCxnSpPr>
        <p:spPr bwMode="auto">
          <a:xfrm>
            <a:off x="9355132" y="3061369"/>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1" name="Picture 10"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48748" y="3061369"/>
            <a:ext cx="495399" cy="729600"/>
          </a:xfrm>
          <a:prstGeom prst="rect">
            <a:avLst/>
          </a:prstGeom>
        </p:spPr>
      </p:pic>
      <p:sp>
        <p:nvSpPr>
          <p:cNvPr id="12" name="Oval 11"/>
          <p:cNvSpPr/>
          <p:nvPr/>
        </p:nvSpPr>
        <p:spPr bwMode="auto">
          <a:xfrm>
            <a:off x="4745280"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2979588"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4" name="Oval 13"/>
          <p:cNvSpPr/>
          <p:nvPr/>
        </p:nvSpPr>
        <p:spPr bwMode="auto">
          <a:xfrm>
            <a:off x="3441533"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5" name="Oval 14"/>
          <p:cNvSpPr/>
          <p:nvPr/>
        </p:nvSpPr>
        <p:spPr bwMode="auto">
          <a:xfrm>
            <a:off x="5734657" y="2589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5</a:t>
            </a:r>
          </a:p>
        </p:txBody>
      </p:sp>
      <p:sp>
        <p:nvSpPr>
          <p:cNvPr id="16" name="Oval 15"/>
          <p:cNvSpPr/>
          <p:nvPr/>
        </p:nvSpPr>
        <p:spPr bwMode="auto">
          <a:xfrm>
            <a:off x="5317283" y="32544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7" name="Picture 16"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500,000</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9859823" y="5417255"/>
            <a:ext cx="674314" cy="671119"/>
          </a:xfrm>
          <a:prstGeom prst="rect">
            <a:avLst/>
          </a:prstGeom>
        </p:spPr>
      </p:pic>
      <p:pic>
        <p:nvPicPr>
          <p:cNvPr id="22" name="Picture 21"/>
          <p:cNvPicPr>
            <a:picLocks noChangeAspect="1"/>
          </p:cNvPicPr>
          <p:nvPr/>
        </p:nvPicPr>
        <p:blipFill>
          <a:blip r:embed="rId10"/>
          <a:stretch>
            <a:fillRect/>
          </a:stretch>
        </p:blipFill>
        <p:spPr>
          <a:xfrm>
            <a:off x="8935284" y="5472802"/>
            <a:ext cx="624060" cy="584711"/>
          </a:xfrm>
          <a:prstGeom prst="rect">
            <a:avLst/>
          </a:prstGeom>
        </p:spPr>
      </p:pic>
      <p:pic>
        <p:nvPicPr>
          <p:cNvPr id="23" name="Picture 22"/>
          <p:cNvPicPr>
            <a:picLocks noChangeAspect="1"/>
          </p:cNvPicPr>
          <p:nvPr/>
        </p:nvPicPr>
        <p:blipFill>
          <a:blip r:embed="rId11"/>
          <a:stretch>
            <a:fillRect/>
          </a:stretch>
        </p:blipFill>
        <p:spPr>
          <a:xfrm>
            <a:off x="10793734" y="5482460"/>
            <a:ext cx="817408" cy="569685"/>
          </a:xfrm>
          <a:prstGeom prst="rect">
            <a:avLst/>
          </a:prstGeom>
        </p:spPr>
      </p:pic>
      <p:grpSp>
        <p:nvGrpSpPr>
          <p:cNvPr id="24" name="Group 23"/>
          <p:cNvGrpSpPr/>
          <p:nvPr/>
        </p:nvGrpSpPr>
        <p:grpSpPr>
          <a:xfrm>
            <a:off x="7977837" y="5455084"/>
            <a:ext cx="642610" cy="612273"/>
            <a:chOff x="5818638" y="4203821"/>
            <a:chExt cx="467667" cy="445474"/>
          </a:xfrm>
        </p:grpSpPr>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8" name="Rounded Rectangle 27"/>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9" name="Rounded Rectangle 28"/>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1" name="Straight Connector 3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4" name="Straight Connector 3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23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 Mbps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876329943"/>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FortiADC Series</a:t>
            </a:r>
          </a:p>
        </p:txBody>
      </p:sp>
      <p:sp>
        <p:nvSpPr>
          <p:cNvPr id="3" name="TextBox 2"/>
          <p:cNvSpPr txBox="1"/>
          <p:nvPr/>
        </p:nvSpPr>
        <p:spPr>
          <a:xfrm>
            <a:off x="335912" y="5791655"/>
            <a:ext cx="8532178" cy="328295"/>
          </a:xfrm>
          <a:prstGeom prst="rect">
            <a:avLst/>
          </a:prstGeom>
          <a:noFill/>
        </p:spPr>
        <p:txBody>
          <a:bodyPr wrap="square" lIns="121893" tIns="60947" rIns="121893" bIns="60947" rtlCol="0">
            <a:spAutoFit/>
          </a:bodyPr>
          <a:lstStyle/>
          <a:p>
            <a:r>
              <a:rPr lang="en-US" sz="1300" dirty="0">
                <a:solidFill>
                  <a:srgbClr val="404040"/>
                </a:solidFill>
                <a:latin typeface="Helvetica 55 Roman"/>
                <a:cs typeface="Helvetica 55 Roman"/>
              </a:rPr>
              <a:t>* Also available: FAD-VM01, FAD-VM02, FAD-VM04, FAD-VM08 (powered by FortiADC OS) </a:t>
            </a:r>
          </a:p>
        </p:txBody>
      </p:sp>
      <p:graphicFrame>
        <p:nvGraphicFramePr>
          <p:cNvPr id="5" name="Group 51"/>
          <p:cNvGraphicFramePr>
            <a:graphicFrameLocks noGrp="1"/>
          </p:cNvGraphicFramePr>
          <p:nvPr>
            <p:extLst>
              <p:ext uri="{D42A27DB-BD31-4B8C-83A1-F6EECF244321}">
                <p14:modId xmlns:p14="http://schemas.microsoft.com/office/powerpoint/2010/main" val="2203025800"/>
              </p:ext>
            </p:extLst>
          </p:nvPr>
        </p:nvGraphicFramePr>
        <p:xfrm>
          <a:off x="335915" y="1440001"/>
          <a:ext cx="11516997" cy="3338713"/>
        </p:xfrm>
        <a:graphic>
          <a:graphicData uri="http://schemas.openxmlformats.org/drawingml/2006/table">
            <a:tbl>
              <a:tblPr firstRow="1" bandRow="1">
                <a:tableStyleId>{5202B0CA-FC54-4496-8BCA-5EF66A818D29}</a:tableStyleId>
              </a:tblPr>
              <a:tblGrid>
                <a:gridCol w="1502645">
                  <a:extLst>
                    <a:ext uri="{9D8B030D-6E8A-4147-A177-3AD203B41FA5}">
                      <a16:colId xmlns:a16="http://schemas.microsoft.com/office/drawing/2014/main" val="20000"/>
                    </a:ext>
                  </a:extLst>
                </a:gridCol>
                <a:gridCol w="1251794">
                  <a:extLst>
                    <a:ext uri="{9D8B030D-6E8A-4147-A177-3AD203B41FA5}">
                      <a16:colId xmlns:a16="http://schemas.microsoft.com/office/drawing/2014/main" val="20001"/>
                    </a:ext>
                  </a:extLst>
                </a:gridCol>
                <a:gridCol w="1251794">
                  <a:extLst>
                    <a:ext uri="{9D8B030D-6E8A-4147-A177-3AD203B41FA5}">
                      <a16:colId xmlns:a16="http://schemas.microsoft.com/office/drawing/2014/main" val="20002"/>
                    </a:ext>
                  </a:extLst>
                </a:gridCol>
                <a:gridCol w="1251794">
                  <a:extLst>
                    <a:ext uri="{9D8B030D-6E8A-4147-A177-3AD203B41FA5}">
                      <a16:colId xmlns:a16="http://schemas.microsoft.com/office/drawing/2014/main" val="20003"/>
                    </a:ext>
                  </a:extLst>
                </a:gridCol>
                <a:gridCol w="1251794">
                  <a:extLst>
                    <a:ext uri="{9D8B030D-6E8A-4147-A177-3AD203B41FA5}">
                      <a16:colId xmlns:a16="http://schemas.microsoft.com/office/drawing/2014/main" val="20004"/>
                    </a:ext>
                  </a:extLst>
                </a:gridCol>
                <a:gridCol w="1251794">
                  <a:extLst>
                    <a:ext uri="{9D8B030D-6E8A-4147-A177-3AD203B41FA5}">
                      <a16:colId xmlns:a16="http://schemas.microsoft.com/office/drawing/2014/main" val="20005"/>
                    </a:ext>
                  </a:extLst>
                </a:gridCol>
                <a:gridCol w="1251794">
                  <a:extLst>
                    <a:ext uri="{9D8B030D-6E8A-4147-A177-3AD203B41FA5}">
                      <a16:colId xmlns:a16="http://schemas.microsoft.com/office/drawing/2014/main" val="20006"/>
                    </a:ext>
                  </a:extLst>
                </a:gridCol>
                <a:gridCol w="1251794">
                  <a:extLst>
                    <a:ext uri="{9D8B030D-6E8A-4147-A177-3AD203B41FA5}">
                      <a16:colId xmlns:a16="http://schemas.microsoft.com/office/drawing/2014/main" val="20007"/>
                    </a:ext>
                  </a:extLst>
                </a:gridCol>
                <a:gridCol w="1251794">
                  <a:extLst>
                    <a:ext uri="{9D8B030D-6E8A-4147-A177-3AD203B41FA5}">
                      <a16:colId xmlns:a16="http://schemas.microsoft.com/office/drawing/2014/main" val="20008"/>
                    </a:ext>
                  </a:extLst>
                </a:gridCol>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FortiADC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100F</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200D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300D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400D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700D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1500D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2000D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a:t>
                      </a:r>
                      <a:br>
                        <a:rPr kumimoji="0" lang="en-US" sz="1300" u="none" strike="noStrike" cap="none" normalizeH="0" baseline="0" dirty="0">
                          <a:ln>
                            <a:noFill/>
                          </a:ln>
                          <a:effectLst/>
                        </a:rPr>
                      </a:br>
                      <a:r>
                        <a:rPr kumimoji="0" lang="en-US" sz="1300" u="none" strike="noStrike" cap="none" normalizeH="0" baseline="0" dirty="0">
                          <a:ln>
                            <a:noFill/>
                          </a:ln>
                          <a:effectLst/>
                        </a:rPr>
                        <a:t>4000D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294640">
                <a:tc>
                  <a:txBody>
                    <a:bodyPr/>
                    <a:lstStyle/>
                    <a:p>
                      <a:r>
                        <a:rPr lang="en-US" sz="1300" b="1" dirty="0"/>
                        <a:t>L4 Throughput</a:t>
                      </a:r>
                      <a:endParaRPr lang="en-US" sz="1300" b="1" dirty="0">
                        <a:solidFill>
                          <a:srgbClr val="FFFFFF"/>
                        </a:solidFill>
                        <a:latin typeface="Arial"/>
                        <a:cs typeface="Arial"/>
                      </a:endParaRPr>
                    </a:p>
                  </a:txBody>
                  <a:tcPr marL="121888" marR="121888"/>
                </a:tc>
                <a:tc>
                  <a:txBody>
                    <a:bodyPr/>
                    <a:lstStyle/>
                    <a:p>
                      <a:pPr algn="ctr"/>
                      <a:r>
                        <a:rPr lang="en-US" sz="1300" dirty="0"/>
                        <a:t>1.5 Gbps</a:t>
                      </a:r>
                      <a:endParaRPr lang="en-US" sz="1300" dirty="0">
                        <a:latin typeface="Arial"/>
                        <a:cs typeface="Arial"/>
                      </a:endParaRPr>
                    </a:p>
                  </a:txBody>
                  <a:tcPr marL="121888" marR="121888"/>
                </a:tc>
                <a:tc>
                  <a:txBody>
                    <a:bodyPr/>
                    <a:lstStyle/>
                    <a:p>
                      <a:pPr algn="ctr"/>
                      <a:r>
                        <a:rPr lang="en-US" sz="1300" dirty="0"/>
                        <a:t>2.7 Gbps</a:t>
                      </a:r>
                      <a:endParaRPr lang="en-US" sz="1300" dirty="0">
                        <a:latin typeface="Arial"/>
                        <a:cs typeface="Arial"/>
                      </a:endParaRP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5 Gbps</a:t>
                      </a:r>
                      <a:endParaRPr lang="en-US" sz="1300" dirty="0">
                        <a:latin typeface="+mn-lt"/>
                        <a:cs typeface="Arial"/>
                      </a:endParaRP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10 Gbps</a:t>
                      </a:r>
                      <a:endParaRPr lang="en-US" sz="1300" dirty="0">
                        <a:latin typeface="+mn-lt"/>
                        <a:cs typeface="Arial"/>
                      </a:endParaRP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15 Gbps</a:t>
                      </a:r>
                      <a:endParaRPr lang="en-US" sz="1300" dirty="0">
                        <a:latin typeface="+mn-lt"/>
                        <a:cs typeface="Arial"/>
                      </a:endParaRPr>
                    </a:p>
                  </a:txBody>
                  <a:tcPr marL="121888" marR="121888"/>
                </a:tc>
                <a:tc>
                  <a:txBody>
                    <a:bodyPr/>
                    <a:lstStyle/>
                    <a:p>
                      <a:pPr algn="ctr"/>
                      <a:r>
                        <a:rPr lang="en-US" sz="1300" dirty="0"/>
                        <a:t>20 Gbps</a:t>
                      </a:r>
                      <a:endParaRPr lang="en-US" sz="1300" dirty="0">
                        <a:latin typeface="Arial"/>
                        <a:cs typeface="Arial"/>
                      </a:endParaRPr>
                    </a:p>
                  </a:txBody>
                  <a:tcPr marL="121888" marR="121888"/>
                </a:tc>
                <a:tc>
                  <a:txBody>
                    <a:bodyPr/>
                    <a:lstStyle/>
                    <a:p>
                      <a:pPr algn="ctr"/>
                      <a:r>
                        <a:rPr lang="en-US" sz="1300" dirty="0"/>
                        <a:t>30 Gbps</a:t>
                      </a:r>
                      <a:endParaRPr lang="en-US" sz="1300" dirty="0">
                        <a:latin typeface="Arial"/>
                        <a:cs typeface="Arial"/>
                      </a:endParaRPr>
                    </a:p>
                  </a:txBody>
                  <a:tcPr marL="121888" marR="121888"/>
                </a:tc>
                <a:tc>
                  <a:txBody>
                    <a:bodyPr/>
                    <a:lstStyle/>
                    <a:p>
                      <a:pPr algn="ctr"/>
                      <a:r>
                        <a:rPr lang="en-US" sz="1300" dirty="0"/>
                        <a:t>50 Gbps</a:t>
                      </a:r>
                      <a:endParaRPr lang="en-US" sz="1300" dirty="0">
                        <a:latin typeface="Arial"/>
                        <a:cs typeface="Arial"/>
                      </a:endParaRPr>
                    </a:p>
                  </a:txBody>
                  <a:tcPr marL="121888" marR="121888"/>
                </a:tc>
                <a:extLst>
                  <a:ext uri="{0D108BD9-81ED-4DB2-BD59-A6C34878D82A}">
                    <a16:rowId xmlns:a16="http://schemas.microsoft.com/office/drawing/2014/main" val="10001"/>
                  </a:ext>
                </a:extLst>
              </a:tr>
              <a:tr h="294640">
                <a:tc>
                  <a:txBody>
                    <a:bodyPr/>
                    <a:lstStyle/>
                    <a:p>
                      <a:r>
                        <a:rPr lang="en-US" sz="1300" b="1" dirty="0"/>
                        <a:t>L7 TPS</a:t>
                      </a:r>
                      <a:endParaRPr lang="en-US" sz="1300" b="1" dirty="0">
                        <a:solidFill>
                          <a:srgbClr val="FFFFFF"/>
                        </a:solidFill>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70,000 </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100,000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242,000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345,000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600,000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800,000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1,200,000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a:t>1,600,000</a:t>
                      </a:r>
                      <a:endParaRPr lang="en-US" sz="1300" dirty="0">
                        <a:latin typeface="Arial"/>
                        <a:cs typeface="Arial"/>
                      </a:endParaRPr>
                    </a:p>
                  </a:txBody>
                  <a:tcPr marL="121888" marR="121888"/>
                </a:tc>
                <a:extLst>
                  <a:ext uri="{0D108BD9-81ED-4DB2-BD59-A6C34878D82A}">
                    <a16:rowId xmlns:a16="http://schemas.microsoft.com/office/drawing/2014/main" val="10002"/>
                  </a:ext>
                </a:extLst>
              </a:tr>
              <a:tr h="305375">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300" b="1" dirty="0"/>
                        <a:t>L7 Throughput</a:t>
                      </a:r>
                      <a:endParaRPr lang="en-US" sz="1300" b="1" dirty="0">
                        <a:solidFill>
                          <a:srgbClr val="FFFFFF"/>
                        </a:solidFill>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1.3</a:t>
                      </a:r>
                      <a:r>
                        <a:rPr lang="en-US" sz="1300" baseline="0" dirty="0"/>
                        <a:t> </a:t>
                      </a:r>
                      <a:r>
                        <a:rPr lang="en-US" sz="1300" baseline="0" dirty="0" err="1"/>
                        <a:t>gbps</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500 Mbps</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a:t>
                      </a:r>
                      <a:r>
                        <a:rPr lang="en-US" sz="1300" baseline="0" dirty="0"/>
                        <a:t> </a:t>
                      </a:r>
                      <a:r>
                        <a:rPr lang="en-US" sz="1300" baseline="0" dirty="0" err="1"/>
                        <a:t>gbps</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 Gbps</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12 Gbps</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18 Gbps</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25 Gbps</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35 Gbps</a:t>
                      </a:r>
                      <a:endParaRPr lang="en-US" sz="1300" dirty="0">
                        <a:latin typeface="Arial"/>
                        <a:cs typeface="Arial"/>
                      </a:endParaRPr>
                    </a:p>
                  </a:txBody>
                  <a:tcPr marL="121888" marR="121888"/>
                </a:tc>
                <a:extLst>
                  <a:ext uri="{0D108BD9-81ED-4DB2-BD59-A6C34878D82A}">
                    <a16:rowId xmlns:a16="http://schemas.microsoft.com/office/drawing/2014/main" val="10003"/>
                  </a:ext>
                </a:extLst>
              </a:tr>
              <a:tr h="305375">
                <a:tc>
                  <a:txBody>
                    <a:bodyPr/>
                    <a:lstStyle/>
                    <a:p>
                      <a:r>
                        <a:rPr lang="en-US" sz="1300" b="1" dirty="0"/>
                        <a:t>SSL CPS</a:t>
                      </a:r>
                      <a:endParaRPr lang="en-US" sz="1300" b="1" dirty="0">
                        <a:solidFill>
                          <a:srgbClr val="FFFFFF"/>
                        </a:solidFill>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900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1,500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6,000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12,000</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14,500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31,000</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31,000</a:t>
                      </a:r>
                      <a:endParaRPr lang="en-US" sz="1300" dirty="0">
                        <a:latin typeface="Arial"/>
                        <a:cs typeface="Arial"/>
                      </a:endParaRPr>
                    </a:p>
                  </a:txBody>
                  <a:tcPr marL="121888" marR="121888"/>
                </a:tc>
                <a:extLst>
                  <a:ext uri="{0D108BD9-81ED-4DB2-BD59-A6C34878D82A}">
                    <a16:rowId xmlns:a16="http://schemas.microsoft.com/office/drawing/2014/main" val="10004"/>
                  </a:ext>
                </a:extLst>
              </a:tr>
              <a:tr h="904240">
                <a:tc>
                  <a:txBody>
                    <a:bodyPr/>
                    <a:lstStyle/>
                    <a:p>
                      <a:r>
                        <a:rPr lang="en-US" sz="1300" b="1" dirty="0"/>
                        <a:t>Total</a:t>
                      </a:r>
                      <a:r>
                        <a:rPr lang="en-US" sz="1300" b="1" baseline="0" dirty="0"/>
                        <a:t> Interfaces</a:t>
                      </a:r>
                      <a:endParaRPr lang="en-US" sz="1300" b="1" dirty="0">
                        <a:solidFill>
                          <a:srgbClr val="FFFFFF"/>
                        </a:solidFill>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6x GE RJ45</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GE RJ45</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10 GE SFP+,</a:t>
                      </a:r>
                      <a:br>
                        <a:rPr lang="en-US" sz="1300" dirty="0"/>
                      </a:br>
                      <a:r>
                        <a:rPr lang="en-US" sz="1300" dirty="0"/>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GE RJ45</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10 GE SFP+,</a:t>
                      </a:r>
                      <a:br>
                        <a:rPr lang="en-US" sz="1300" dirty="0"/>
                      </a:br>
                      <a:r>
                        <a:rPr lang="en-US" sz="1300" dirty="0"/>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GE RJ45</a:t>
                      </a:r>
                      <a:endParaRPr lang="en-US" sz="1300" dirty="0">
                        <a:latin typeface="+mn-lt"/>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10 GbE SFP+, 8x GE RJ45</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4x 10 GbE SFP+, 16x GE RJ45</a:t>
                      </a:r>
                      <a:endParaRPr lang="en-US" sz="1300" dirty="0">
                        <a:latin typeface="Arial"/>
                        <a:cs typeface="Arial"/>
                      </a:endParaRPr>
                    </a:p>
                  </a:txBody>
                  <a:tcPr marL="121888" marR="121888"/>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8x 10 GbE SFP+, 16x GE RJ45</a:t>
                      </a:r>
                      <a:endParaRPr lang="en-US" sz="1300" dirty="0">
                        <a:latin typeface="Arial"/>
                        <a:cs typeface="Arial"/>
                      </a:endParaRPr>
                    </a:p>
                  </a:txBody>
                  <a:tcPr marL="121888" marR="121888"/>
                </a:tc>
                <a:extLst>
                  <a:ext uri="{0D108BD9-81ED-4DB2-BD59-A6C34878D82A}">
                    <a16:rowId xmlns:a16="http://schemas.microsoft.com/office/drawing/2014/main" val="10005"/>
                  </a:ext>
                </a:extLst>
              </a:tr>
              <a:tr h="701040">
                <a:tc>
                  <a:txBody>
                    <a:bodyPr/>
                    <a:lstStyle/>
                    <a:p>
                      <a:r>
                        <a:rPr lang="en-US" sz="1300" b="1" dirty="0"/>
                        <a:t>Power</a:t>
                      </a:r>
                      <a:r>
                        <a:rPr lang="en-US" sz="1300" b="1" baseline="0" dirty="0"/>
                        <a:t> Supply</a:t>
                      </a:r>
                      <a:endParaRPr lang="en-US" sz="1300" b="1" dirty="0">
                        <a:solidFill>
                          <a:srgbClr val="FFFFFF"/>
                        </a:solidFill>
                        <a:latin typeface="Arial"/>
                        <a:cs typeface="Arial"/>
                      </a:endParaRPr>
                    </a:p>
                  </a:txBody>
                  <a:tcPr marL="121888" marR="121888" anchor="ctr"/>
                </a:tc>
                <a:tc>
                  <a:txBody>
                    <a:bodyPr/>
                    <a:lstStyle/>
                    <a:p>
                      <a:pPr algn="ctr"/>
                      <a:r>
                        <a:rPr lang="en-US" sz="1300" dirty="0"/>
                        <a:t>Single</a:t>
                      </a:r>
                      <a:endParaRPr lang="en-US" sz="1300" dirty="0">
                        <a:latin typeface="Arial"/>
                        <a:cs typeface="Arial"/>
                      </a:endParaRPr>
                    </a:p>
                  </a:txBody>
                  <a:tcPr marL="121888" marR="121888" anchor="ctr"/>
                </a:tc>
                <a:tc>
                  <a:txBody>
                    <a:bodyPr/>
                    <a:lstStyle/>
                    <a:p>
                      <a:pPr algn="ctr"/>
                      <a:r>
                        <a:rPr lang="en-US" sz="1300" dirty="0"/>
                        <a:t>Single</a:t>
                      </a:r>
                      <a:endParaRPr lang="en-US" sz="1300" dirty="0">
                        <a:latin typeface="Arial"/>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a:t>
                      </a:r>
                      <a:endParaRPr lang="en-US" sz="1300" dirty="0">
                        <a:latin typeface="+mn-lt"/>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Single (optional Dual)</a:t>
                      </a:r>
                      <a:endParaRPr lang="en-US" sz="1300" dirty="0">
                        <a:latin typeface="+mn-lt"/>
                        <a:cs typeface="Arial"/>
                      </a:endParaRPr>
                    </a:p>
                  </a:txBody>
                  <a:tcPr marL="121888" marR="121888" anchor="ctr"/>
                </a:tc>
                <a:tc>
                  <a:txBody>
                    <a:bodyPr/>
                    <a:lstStyle/>
                    <a:p>
                      <a:pPr algn="ctr"/>
                      <a:r>
                        <a:rPr lang="en-US" sz="1300" dirty="0"/>
                        <a:t>Single (optional Dual)</a:t>
                      </a:r>
                      <a:endParaRPr lang="en-US" sz="1300" dirty="0">
                        <a:latin typeface="+mn-lt"/>
                        <a:cs typeface="Arial"/>
                      </a:endParaRPr>
                    </a:p>
                  </a:txBody>
                  <a:tcPr marL="121888" marR="121888" anchor="ctr"/>
                </a:tc>
                <a:tc>
                  <a:txBody>
                    <a:bodyPr/>
                    <a:lstStyle/>
                    <a:p>
                      <a:pPr algn="ctr"/>
                      <a:r>
                        <a:rPr lang="en-US" sz="1300" dirty="0"/>
                        <a:t>Dual</a:t>
                      </a:r>
                      <a:endParaRPr lang="en-US" sz="1300" dirty="0">
                        <a:latin typeface="Arial"/>
                        <a:cs typeface="Arial"/>
                      </a:endParaRPr>
                    </a:p>
                  </a:txBody>
                  <a:tcPr marL="121888" marR="121888" anchor="ctr"/>
                </a:tc>
                <a:tc>
                  <a:txBody>
                    <a:bodyPr/>
                    <a:lstStyle/>
                    <a:p>
                      <a:pPr algn="ctr"/>
                      <a:r>
                        <a:rPr lang="en-US" sz="1300" dirty="0"/>
                        <a:t>Dual</a:t>
                      </a:r>
                      <a:endParaRPr lang="en-US" sz="1300" dirty="0">
                        <a:latin typeface="Arial"/>
                        <a:cs typeface="Arial"/>
                      </a:endParaRPr>
                    </a:p>
                  </a:txBody>
                  <a:tcPr marL="121888" marR="121888" anchor="ctr"/>
                </a:tc>
                <a:tc>
                  <a:txBody>
                    <a:bodyPr/>
                    <a:lstStyle/>
                    <a:p>
                      <a:pPr algn="ctr"/>
                      <a:r>
                        <a:rPr lang="en-US" sz="1300" dirty="0"/>
                        <a:t>Dual</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66439882"/>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FortiADC-VM Series</a:t>
            </a:r>
          </a:p>
        </p:txBody>
      </p:sp>
      <p:graphicFrame>
        <p:nvGraphicFramePr>
          <p:cNvPr id="3" name="Group 51"/>
          <p:cNvGraphicFramePr>
            <a:graphicFrameLocks noGrp="1"/>
          </p:cNvGraphicFramePr>
          <p:nvPr>
            <p:extLst>
              <p:ext uri="{D42A27DB-BD31-4B8C-83A1-F6EECF244321}">
                <p14:modId xmlns:p14="http://schemas.microsoft.com/office/powerpoint/2010/main" val="2916523243"/>
              </p:ext>
            </p:extLst>
          </p:nvPr>
        </p:nvGraphicFramePr>
        <p:xfrm>
          <a:off x="335912" y="1440002"/>
          <a:ext cx="11517002" cy="2507693"/>
        </p:xfrm>
        <a:graphic>
          <a:graphicData uri="http://schemas.openxmlformats.org/drawingml/2006/table">
            <a:tbl>
              <a:tblPr firstRow="1" bandRow="1">
                <a:tableStyleId>{5202B0CA-FC54-4496-8BCA-5EF66A818D29}</a:tableStyleId>
              </a:tblPr>
              <a:tblGrid>
                <a:gridCol w="1662738">
                  <a:extLst>
                    <a:ext uri="{9D8B030D-6E8A-4147-A177-3AD203B41FA5}">
                      <a16:colId xmlns:a16="http://schemas.microsoft.com/office/drawing/2014/main" val="20000"/>
                    </a:ext>
                  </a:extLst>
                </a:gridCol>
                <a:gridCol w="2463566">
                  <a:extLst>
                    <a:ext uri="{9D8B030D-6E8A-4147-A177-3AD203B41FA5}">
                      <a16:colId xmlns:a16="http://schemas.microsoft.com/office/drawing/2014/main" val="20001"/>
                    </a:ext>
                  </a:extLst>
                </a:gridCol>
                <a:gridCol w="2463566">
                  <a:extLst>
                    <a:ext uri="{9D8B030D-6E8A-4147-A177-3AD203B41FA5}">
                      <a16:colId xmlns:a16="http://schemas.microsoft.com/office/drawing/2014/main" val="20002"/>
                    </a:ext>
                  </a:extLst>
                </a:gridCol>
                <a:gridCol w="2463566">
                  <a:extLst>
                    <a:ext uri="{9D8B030D-6E8A-4147-A177-3AD203B41FA5}">
                      <a16:colId xmlns:a16="http://schemas.microsoft.com/office/drawing/2014/main" val="20003"/>
                    </a:ext>
                  </a:extLst>
                </a:gridCol>
                <a:gridCol w="2463566">
                  <a:extLst>
                    <a:ext uri="{9D8B030D-6E8A-4147-A177-3AD203B41FA5}">
                      <a16:colId xmlns:a16="http://schemas.microsoft.com/office/drawing/2014/main" val="20004"/>
                    </a:ext>
                  </a:extLst>
                </a:gridCol>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FortiADC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FAD-VM01</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FAD-VM02</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FAD-VM04</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FAD-VM08</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anchor="ctr" horzOverflow="overflow">
                    <a:solidFill>
                      <a:srgbClr val="A12D2D"/>
                    </a:solidFill>
                  </a:tcPr>
                </a:tc>
                <a:extLst>
                  <a:ext uri="{0D108BD9-81ED-4DB2-BD59-A6C34878D82A}">
                    <a16:rowId xmlns:a16="http://schemas.microsoft.com/office/drawing/2014/main" val="10000"/>
                  </a:ext>
                </a:extLst>
              </a:tr>
              <a:tr h="294640">
                <a:tc>
                  <a:txBody>
                    <a:bodyPr/>
                    <a:lstStyle/>
                    <a:p>
                      <a:r>
                        <a:rPr lang="en-US" sz="1300" b="1" dirty="0"/>
                        <a:t>L4 Throughput</a:t>
                      </a:r>
                      <a:endParaRPr lang="en-US" sz="1300" b="1" dirty="0">
                        <a:solidFill>
                          <a:srgbClr val="FFFFFF"/>
                        </a:solidFill>
                        <a:latin typeface="Arial"/>
                        <a:cs typeface="Arial"/>
                      </a:endParaRPr>
                    </a:p>
                  </a:txBody>
                  <a:tcPr marL="121888" marR="121888" anchor="ctr"/>
                </a:tc>
                <a:tc>
                  <a:txBody>
                    <a:bodyPr/>
                    <a:lstStyle/>
                    <a:p>
                      <a:pPr algn="ctr"/>
                      <a:r>
                        <a:rPr lang="en-US" sz="1300" dirty="0"/>
                        <a:t>1 Gbps</a:t>
                      </a:r>
                      <a:endParaRPr lang="en-US" sz="1300" dirty="0">
                        <a:latin typeface="Arial"/>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 Gbps</a:t>
                      </a:r>
                      <a:endParaRPr lang="en-US" sz="1300" dirty="0">
                        <a:latin typeface="+mn-lt"/>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4 Gbps</a:t>
                      </a:r>
                      <a:endParaRPr lang="en-US" sz="1300" dirty="0">
                        <a:latin typeface="+mn-lt"/>
                        <a:cs typeface="Aria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10 Gbps</a:t>
                      </a:r>
                      <a:endParaRPr lang="en-US" sz="1300" dirty="0">
                        <a:latin typeface="+mn-lt"/>
                        <a:cs typeface="Arial"/>
                      </a:endParaRPr>
                    </a:p>
                  </a:txBody>
                  <a:tcPr marL="121888" marR="121888" anchor="ctr"/>
                </a:tc>
                <a:extLst>
                  <a:ext uri="{0D108BD9-81ED-4DB2-BD59-A6C34878D82A}">
                    <a16:rowId xmlns:a16="http://schemas.microsoft.com/office/drawing/2014/main" val="10001"/>
                  </a:ext>
                </a:extLst>
              </a:tr>
              <a:tr h="495487">
                <a:tc>
                  <a:txBody>
                    <a:bodyPr/>
                    <a:lstStyle/>
                    <a:p>
                      <a:r>
                        <a:rPr lang="en-US" sz="1300" b="1" dirty="0"/>
                        <a:t>VDOM</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0</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0</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10</a:t>
                      </a:r>
                      <a:endParaRPr lang="en-US" sz="1300" dirty="0">
                        <a:latin typeface="+mn-lt"/>
                        <a:cs typeface="Arial"/>
                      </a:endParaRPr>
                    </a:p>
                  </a:txBody>
                  <a:tcPr marL="121888" marR="121888" anchor="ctr"/>
                </a:tc>
                <a:extLst>
                  <a:ext uri="{0D108BD9-81ED-4DB2-BD59-A6C34878D82A}">
                    <a16:rowId xmlns:a16="http://schemas.microsoft.com/office/drawing/2014/main" val="10002"/>
                  </a:ext>
                </a:extLst>
              </a:tr>
              <a:tr h="685800">
                <a:tc>
                  <a:txBody>
                    <a:bodyPr/>
                    <a:lstStyle/>
                    <a:p>
                      <a:r>
                        <a:rPr lang="en-US" sz="1300" b="1" dirty="0" err="1"/>
                        <a:t>vCPU</a:t>
                      </a:r>
                      <a:r>
                        <a:rPr lang="en-US" sz="1300" b="1" baseline="0" dirty="0"/>
                        <a:t> support (Min / Max)</a:t>
                      </a:r>
                      <a:endParaRPr lang="en-US" sz="1300" b="1" dirty="0">
                        <a:solidFill>
                          <a:srgbClr val="FFFFFF"/>
                        </a:solidFill>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a:t>
                      </a:r>
                      <a:endParaRPr lang="en-US" sz="1300" dirty="0">
                        <a:latin typeface="Arial"/>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a:t>
                      </a:r>
                      <a:endParaRPr lang="en-US" sz="1300" dirty="0">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a:t>
                      </a:r>
                      <a:endParaRPr lang="en-US" sz="1300" dirty="0">
                        <a:latin typeface="+mn-lt"/>
                        <a:cs typeface="Arial"/>
                      </a:endParaRPr>
                    </a:p>
                  </a:txBody>
                  <a:tcPr marL="121888" marR="121888" anchor="ctr"/>
                </a:tc>
                <a:extLst>
                  <a:ext uri="{0D108BD9-81ED-4DB2-BD59-A6C34878D82A}">
                    <a16:rowId xmlns:a16="http://schemas.microsoft.com/office/drawing/2014/main" val="10003"/>
                  </a:ext>
                </a:extLst>
              </a:tr>
              <a:tr h="498363">
                <a:tc>
                  <a:txBody>
                    <a:bodyPr/>
                    <a:lstStyle/>
                    <a:p>
                      <a:r>
                        <a:rPr lang="en-US" sz="1300" b="1" dirty="0"/>
                        <a:t>Memory support</a:t>
                      </a:r>
                      <a:r>
                        <a:rPr lang="en-US" sz="1300" b="1" baseline="0" dirty="0"/>
                        <a:t> (Min / Max)</a:t>
                      </a:r>
                      <a:endParaRPr lang="en-US" sz="1300" b="1" dirty="0">
                        <a:solidFill>
                          <a:srgbClr val="FFFFFF"/>
                        </a:solidFill>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300" dirty="0"/>
                        <a:t>512 MB / 2 GB</a:t>
                      </a:r>
                      <a:endParaRPr lang="de-DE" sz="1300" dirty="0">
                        <a:latin typeface="+mn-lt"/>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300" dirty="0"/>
                        <a:t>512 MB / 4 GB</a:t>
                      </a:r>
                      <a:endParaRPr lang="de-DE" sz="1300" dirty="0">
                        <a:latin typeface="+mn-lt"/>
                        <a:cs typeface="Aria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300" dirty="0"/>
                        <a:t>512 MB / 8 GB</a:t>
                      </a:r>
                      <a:endParaRPr lang="de-DE" sz="1300" dirty="0">
                        <a:latin typeface="+mn-lt"/>
                        <a:cs typeface="Arial"/>
                      </a:endParaRPr>
                    </a:p>
                  </a:txBody>
                  <a:tcPr marL="121888" marR="121888" anchor="ctr"/>
                </a:tc>
                <a:tc>
                  <a:txBody>
                    <a:bodyPr/>
                    <a:lstStyle/>
                    <a:p>
                      <a:pPr algn="ctr"/>
                      <a:r>
                        <a:rPr lang="de-DE" sz="1300" dirty="0"/>
                        <a:t>512 MB / 16 GB</a:t>
                      </a:r>
                      <a:endParaRPr lang="de-DE" sz="1300" dirty="0">
                        <a:latin typeface="+mn-lt"/>
                        <a:cs typeface="Arial"/>
                      </a:endParaRPr>
                    </a:p>
                  </a:txBody>
                  <a:tcPr marL="121888" marR="121888"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19101039"/>
      </p:ext>
    </p:extLst>
  </p:cSld>
  <p:clrMapOvr>
    <a:masterClrMapping/>
  </p:clrMapOvr>
  <p:transitio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FortiWAN</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0995" y="2234464"/>
            <a:ext cx="585377" cy="586800"/>
          </a:xfrm>
          <a:prstGeom prst="rect">
            <a:avLst/>
          </a:prstGeom>
        </p:spPr>
      </p:pic>
    </p:spTree>
    <p:extLst>
      <p:ext uri="{BB962C8B-B14F-4D97-AF65-F5344CB8AC3E}">
        <p14:creationId xmlns:p14="http://schemas.microsoft.com/office/powerpoint/2010/main" val="4128123813"/>
      </p:ext>
    </p:extLst>
  </p:cSld>
  <p:clrMapOvr>
    <a:masterClrMapping/>
  </p:clrMapOvr>
  <p:transition spd="slow">
    <p:wipe/>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FortiWAN Series</a:t>
            </a:r>
          </a:p>
        </p:txBody>
      </p:sp>
      <p:graphicFrame>
        <p:nvGraphicFramePr>
          <p:cNvPr id="3" name="Group 51"/>
          <p:cNvGraphicFramePr>
            <a:graphicFrameLocks noGrp="1"/>
          </p:cNvGraphicFramePr>
          <p:nvPr>
            <p:extLst>
              <p:ext uri="{D42A27DB-BD31-4B8C-83A1-F6EECF244321}">
                <p14:modId xmlns:p14="http://schemas.microsoft.com/office/powerpoint/2010/main" val="567983187"/>
              </p:ext>
            </p:extLst>
          </p:nvPr>
        </p:nvGraphicFramePr>
        <p:xfrm>
          <a:off x="335916" y="1440000"/>
          <a:ext cx="11517001" cy="2600368"/>
        </p:xfrm>
        <a:graphic>
          <a:graphicData uri="http://schemas.openxmlformats.org/drawingml/2006/table">
            <a:tbl>
              <a:tblPr firstRow="1" bandRow="1">
                <a:tableStyleId>{5202B0CA-FC54-4496-8BCA-5EF66A818D29}</a:tableStyleId>
              </a:tblPr>
              <a:tblGrid>
                <a:gridCol w="3333313">
                  <a:extLst>
                    <a:ext uri="{9D8B030D-6E8A-4147-A177-3AD203B41FA5}">
                      <a16:colId xmlns:a16="http://schemas.microsoft.com/office/drawing/2014/main" val="20000"/>
                    </a:ext>
                  </a:extLst>
                </a:gridCol>
                <a:gridCol w="2727896">
                  <a:extLst>
                    <a:ext uri="{9D8B030D-6E8A-4147-A177-3AD203B41FA5}">
                      <a16:colId xmlns:a16="http://schemas.microsoft.com/office/drawing/2014/main" val="20001"/>
                    </a:ext>
                  </a:extLst>
                </a:gridCol>
                <a:gridCol w="2727896">
                  <a:extLst>
                    <a:ext uri="{9D8B030D-6E8A-4147-A177-3AD203B41FA5}">
                      <a16:colId xmlns:a16="http://schemas.microsoft.com/office/drawing/2014/main" val="20002"/>
                    </a:ext>
                  </a:extLst>
                </a:gridCol>
                <a:gridCol w="2727896">
                  <a:extLst>
                    <a:ext uri="{9D8B030D-6E8A-4147-A177-3AD203B41FA5}">
                      <a16:colId xmlns:a16="http://schemas.microsoft.com/office/drawing/2014/main" val="20003"/>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FortiWAN</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FWN-200B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FWN-1000B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FWN-3000B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19200">
                <a:tc>
                  <a:txBody>
                    <a:bodyPr/>
                    <a:lstStyle/>
                    <a:p>
                      <a:r>
                        <a:rPr lang="en-US" sz="1300" b="1" dirty="0"/>
                        <a:t>WAN Bandwidth</a:t>
                      </a:r>
                      <a:endParaRPr lang="en-US" sz="1300" b="1" dirty="0">
                        <a:solidFill>
                          <a:srgbClr val="FFFFFF"/>
                        </a:solidFill>
                        <a:latin typeface="Arial"/>
                        <a:cs typeface="Arial"/>
                      </a:endParaRPr>
                    </a:p>
                  </a:txBody>
                  <a:tcPr marL="121888" marR="121888" marT="108000" marB="108000"/>
                </a:tc>
                <a:tc>
                  <a:txBody>
                    <a:bodyPr/>
                    <a:lstStyle/>
                    <a:p>
                      <a:pPr algn="ctr"/>
                      <a:r>
                        <a:rPr lang="en-US" sz="1300" dirty="0"/>
                        <a:t>60-200 Mbps*</a:t>
                      </a:r>
                      <a:endParaRPr lang="en-US" sz="1300" dirty="0">
                        <a:latin typeface="Arial"/>
                        <a:cs typeface="Arial"/>
                      </a:endParaRPr>
                    </a:p>
                  </a:txBody>
                  <a:tcPr marL="121888" marR="121888" marT="108000" marB="108000"/>
                </a:tc>
                <a:tc>
                  <a:txBody>
                    <a:bodyPr/>
                    <a:lstStyle/>
                    <a:p>
                      <a:pPr algn="ctr"/>
                      <a:r>
                        <a:rPr lang="en-US" sz="1300" dirty="0"/>
                        <a:t>1 - 2 Gbps*</a:t>
                      </a:r>
                      <a:endParaRPr lang="en-US" sz="1300" dirty="0">
                        <a:latin typeface="Arial"/>
                        <a:cs typeface="Arial"/>
                      </a:endParaRPr>
                    </a:p>
                  </a:txBody>
                  <a:tcPr marL="121888" marR="121888" marT="108000" marB="108000"/>
                </a:tc>
                <a:tc>
                  <a:txBody>
                    <a:bodyPr/>
                    <a:lstStyle/>
                    <a:p>
                      <a:pPr algn="ctr"/>
                      <a:r>
                        <a:rPr lang="en-US" sz="1300" dirty="0"/>
                        <a:t>3 – 9 Gbps*</a:t>
                      </a:r>
                      <a:endParaRPr lang="en-US" sz="1300" dirty="0">
                        <a:latin typeface="Arial"/>
                        <a:cs typeface="Arial"/>
                      </a:endParaRPr>
                    </a:p>
                  </a:txBody>
                  <a:tcPr marL="121888" marR="121888" marT="108000" marB="108000"/>
                </a:tc>
                <a:extLst>
                  <a:ext uri="{0D108BD9-81ED-4DB2-BD59-A6C34878D82A}">
                    <a16:rowId xmlns:a16="http://schemas.microsoft.com/office/drawing/2014/main" val="10001"/>
                  </a:ext>
                </a:extLst>
              </a:tr>
              <a:tr h="419200">
                <a:tc>
                  <a:txBody>
                    <a:bodyPr/>
                    <a:lstStyle/>
                    <a:p>
                      <a:r>
                        <a:rPr lang="en-US" sz="1300" b="1" dirty="0"/>
                        <a:t>Max. WAN Links</a:t>
                      </a:r>
                      <a:endParaRPr lang="en-US" sz="1300" b="1" dirty="0">
                        <a:solidFill>
                          <a:srgbClr val="FFFFFF"/>
                        </a:solidFill>
                        <a:latin typeface="Arial"/>
                        <a:cs typeface="Arial"/>
                      </a:endParaRPr>
                    </a:p>
                  </a:txBody>
                  <a:tcPr marL="121888" marR="121888" marT="108000" marB="108000"/>
                </a:tc>
                <a:tc>
                  <a:txBody>
                    <a:bodyPr/>
                    <a:lstStyle/>
                    <a:p>
                      <a:pPr algn="ctr"/>
                      <a:r>
                        <a:rPr lang="en-US" sz="1300" dirty="0"/>
                        <a:t>25</a:t>
                      </a:r>
                      <a:endParaRPr lang="en-US" sz="1300" dirty="0">
                        <a:latin typeface="Arial"/>
                        <a:cs typeface="Arial"/>
                      </a:endParaRPr>
                    </a:p>
                  </a:txBody>
                  <a:tcPr marL="121888" marR="121888" marT="108000" marB="108000"/>
                </a:tc>
                <a:tc>
                  <a:txBody>
                    <a:bodyPr/>
                    <a:lstStyle/>
                    <a:p>
                      <a:pPr algn="ctr"/>
                      <a:r>
                        <a:rPr lang="en-US" sz="1300" dirty="0"/>
                        <a:t>50</a:t>
                      </a:r>
                      <a:endParaRPr lang="en-US" sz="1300" dirty="0">
                        <a:latin typeface="Arial"/>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50</a:t>
                      </a:r>
                      <a:endParaRPr lang="en-US" sz="1300" dirty="0">
                        <a:latin typeface="Arial"/>
                        <a:cs typeface="Arial"/>
                      </a:endParaRPr>
                    </a:p>
                  </a:txBody>
                  <a:tcPr marL="121888" marR="121888" marT="108000" marB="108000"/>
                </a:tc>
                <a:extLst>
                  <a:ext uri="{0D108BD9-81ED-4DB2-BD59-A6C34878D82A}">
                    <a16:rowId xmlns:a16="http://schemas.microsoft.com/office/drawing/2014/main" val="10002"/>
                  </a:ext>
                </a:extLst>
              </a:tr>
              <a:tr h="419200">
                <a:tc>
                  <a:txBody>
                    <a:bodyPr/>
                    <a:lstStyle/>
                    <a:p>
                      <a:r>
                        <a:rPr lang="en-US" sz="1300" b="1" dirty="0"/>
                        <a:t>Concurrent Connections </a:t>
                      </a:r>
                      <a:endParaRPr lang="en-US" sz="1300" b="1" dirty="0">
                        <a:solidFill>
                          <a:srgbClr val="FFFFFF"/>
                        </a:solidFill>
                        <a:latin typeface="+mn-lt"/>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800,000</a:t>
                      </a:r>
                      <a:endParaRPr lang="en-US" sz="1300" dirty="0">
                        <a:latin typeface="Arial"/>
                        <a:cs typeface="Arial"/>
                      </a:endParaRPr>
                    </a:p>
                  </a:txBody>
                  <a:tcPr marL="121888" marR="121888" marT="108000" marB="108000"/>
                </a:tc>
                <a:tc>
                  <a:txBody>
                    <a:bodyPr/>
                    <a:lstStyle/>
                    <a:p>
                      <a:pPr algn="ctr"/>
                      <a:r>
                        <a:rPr lang="en-US" sz="1300" dirty="0"/>
                        <a:t>2,000,000</a:t>
                      </a:r>
                      <a:endParaRPr lang="en-US" sz="1300" dirty="0">
                        <a:latin typeface="Arial"/>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6,000,000</a:t>
                      </a:r>
                      <a:endParaRPr lang="en-US" sz="1300" dirty="0">
                        <a:latin typeface="Arial"/>
                        <a:cs typeface="Arial"/>
                      </a:endParaRPr>
                    </a:p>
                  </a:txBody>
                  <a:tcPr marL="121888" marR="121888" marT="108000" marB="108000"/>
                </a:tc>
                <a:extLst>
                  <a:ext uri="{0D108BD9-81ED-4DB2-BD59-A6C34878D82A}">
                    <a16:rowId xmlns:a16="http://schemas.microsoft.com/office/drawing/2014/main" val="10003"/>
                  </a:ext>
                </a:extLst>
              </a:tr>
              <a:tr h="419200">
                <a:tc>
                  <a:txBody>
                    <a:bodyPr/>
                    <a:lstStyle/>
                    <a:p>
                      <a:r>
                        <a:rPr lang="en-US" sz="1300" b="1" dirty="0"/>
                        <a:t>Connections per Second </a:t>
                      </a:r>
                      <a:endParaRPr lang="en-US" sz="1300" b="1" dirty="0">
                        <a:solidFill>
                          <a:srgbClr val="FFFFFF"/>
                        </a:solidFill>
                        <a:latin typeface="+mn-lt"/>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42,000</a:t>
                      </a:r>
                      <a:endParaRPr lang="en-US" sz="1300" dirty="0">
                        <a:latin typeface="+mn-lt"/>
                        <a:cs typeface="Arial"/>
                      </a:endParaRPr>
                    </a:p>
                  </a:txBody>
                  <a:tcPr marL="121888" marR="121888" marT="108000" marB="108000"/>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180,000</a:t>
                      </a:r>
                      <a:endParaRPr lang="en-US" sz="1300" dirty="0">
                        <a:latin typeface="+mn-lt"/>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550,000</a:t>
                      </a:r>
                      <a:endParaRPr lang="en-US" sz="1300" dirty="0">
                        <a:latin typeface="+mn-lt"/>
                        <a:cs typeface="Arial"/>
                      </a:endParaRPr>
                    </a:p>
                  </a:txBody>
                  <a:tcPr marL="121888" marR="121888" marT="108000" marB="108000"/>
                </a:tc>
                <a:extLst>
                  <a:ext uri="{0D108BD9-81ED-4DB2-BD59-A6C34878D82A}">
                    <a16:rowId xmlns:a16="http://schemas.microsoft.com/office/drawing/2014/main" val="10004"/>
                  </a:ext>
                </a:extLst>
              </a:tr>
              <a:tr h="622400">
                <a:tc>
                  <a:txBody>
                    <a:bodyPr/>
                    <a:lstStyle/>
                    <a:p>
                      <a:r>
                        <a:rPr lang="en-US" sz="1300" b="1" dirty="0"/>
                        <a:t>Network</a:t>
                      </a:r>
                      <a:r>
                        <a:rPr lang="en-US" sz="1300" b="1" baseline="0" dirty="0"/>
                        <a:t> </a:t>
                      </a:r>
                      <a:r>
                        <a:rPr lang="en-US" sz="1300" b="1" dirty="0"/>
                        <a:t>Interfaces</a:t>
                      </a:r>
                      <a:endParaRPr lang="en-US" sz="1300" b="1" dirty="0">
                        <a:solidFill>
                          <a:srgbClr val="FFFFFF"/>
                        </a:solidFill>
                        <a:latin typeface="Arial"/>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a:t>5x GE </a:t>
                      </a:r>
                      <a:r>
                        <a:rPr lang="en-US" sz="1300" dirty="0"/>
                        <a:t>RJ45</a:t>
                      </a:r>
                      <a:endParaRPr lang="en-US" sz="1300" dirty="0">
                        <a:latin typeface="Arial"/>
                        <a:cs typeface="Arial"/>
                      </a:endParaRPr>
                    </a:p>
                  </a:txBody>
                  <a:tcPr marL="121888" marR="121888" marT="108000" marB="108000"/>
                </a:tc>
                <a:tc>
                  <a:txBody>
                    <a:bodyPr/>
                    <a:lstStyle/>
                    <a:p>
                      <a:pPr algn="ctr"/>
                      <a:r>
                        <a:rPr lang="en-US" sz="1300" dirty="0"/>
                        <a:t>3x GE RJ45</a:t>
                      </a:r>
                      <a:r>
                        <a:rPr lang="en-US" sz="1300" baseline="0" dirty="0"/>
                        <a:t>, </a:t>
                      </a:r>
                      <a:r>
                        <a:rPr lang="en-US" sz="1300" dirty="0"/>
                        <a:t>4x GE SFP</a:t>
                      </a:r>
                      <a:endParaRPr lang="en-US" sz="1300" dirty="0">
                        <a:latin typeface="Arial"/>
                        <a:cs typeface="Arial"/>
                      </a:endParaRPr>
                    </a:p>
                  </a:txBody>
                  <a:tcPr marL="121888" marR="121888" marT="108000" marB="1080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8x</a:t>
                      </a:r>
                      <a:r>
                        <a:rPr lang="en-US" sz="1300" baseline="0" dirty="0"/>
                        <a:t> 10GE SFP+, </a:t>
                      </a:r>
                      <a:r>
                        <a:rPr lang="en-US" sz="1300" dirty="0"/>
                        <a:t>8x GE RJ45 ,</a:t>
                      </a:r>
                      <a:r>
                        <a:rPr lang="en-US" sz="1300" baseline="0" dirty="0"/>
                        <a:t> </a:t>
                      </a:r>
                      <a:r>
                        <a:rPr lang="en-US" sz="1300" dirty="0"/>
                        <a:t>8x GE SFP</a:t>
                      </a:r>
                      <a:endParaRPr lang="en-US" sz="1300" dirty="0">
                        <a:latin typeface="Arial"/>
                        <a:cs typeface="Arial"/>
                      </a:endParaRPr>
                    </a:p>
                  </a:txBody>
                  <a:tcPr marL="121888" marR="121888" marT="108000" marB="108000"/>
                </a:tc>
                <a:extLst>
                  <a:ext uri="{0D108BD9-81ED-4DB2-BD59-A6C34878D82A}">
                    <a16:rowId xmlns:a16="http://schemas.microsoft.com/office/drawing/2014/main" val="10005"/>
                  </a:ext>
                </a:extLst>
              </a:tr>
            </a:tbl>
          </a:graphicData>
        </a:graphic>
      </p:graphicFrame>
      <p:sp>
        <p:nvSpPr>
          <p:cNvPr id="5" name="TextBox 4"/>
          <p:cNvSpPr txBox="1"/>
          <p:nvPr/>
        </p:nvSpPr>
        <p:spPr>
          <a:xfrm>
            <a:off x="335916" y="5450844"/>
            <a:ext cx="10863510" cy="630920"/>
          </a:xfrm>
          <a:prstGeom prst="rect">
            <a:avLst/>
          </a:prstGeom>
          <a:noFill/>
        </p:spPr>
        <p:txBody>
          <a:bodyPr wrap="square" lIns="121893" tIns="60947" rIns="121893" bIns="60947" rtlCol="0">
            <a:spAutoFit/>
          </a:bodyPr>
          <a:lstStyle/>
          <a:p>
            <a:r>
              <a:rPr lang="en-US" sz="1100" dirty="0"/>
              <a:t>* Throughputs based on license(s) selected.</a:t>
            </a:r>
          </a:p>
          <a:p>
            <a:r>
              <a:rPr lang="en-US" sz="1100" dirty="0"/>
              <a:t>** Actual performance values may vary depending on system configuration and network traffic. Performance metrics were observed using a Dell PowerEdge R730 server (2x Intel Xeon E5-2630v3 2.4 GHz 20 MB Cache) running VMware ESXi 5.5 with 2 GB of </a:t>
            </a:r>
            <a:r>
              <a:rPr lang="en-US" sz="1100" dirty="0" err="1"/>
              <a:t>vRAM</a:t>
            </a:r>
            <a:r>
              <a:rPr lang="en-US" sz="1100" dirty="0"/>
              <a:t> assigned to the 2 </a:t>
            </a:r>
            <a:r>
              <a:rPr lang="en-US" sz="1100" dirty="0" err="1"/>
              <a:t>vCPU</a:t>
            </a:r>
            <a:r>
              <a:rPr lang="en-US" sz="1100" dirty="0"/>
              <a:t> and 4 </a:t>
            </a:r>
            <a:r>
              <a:rPr lang="en-US" sz="1100" dirty="0" err="1"/>
              <a:t>vCPU</a:t>
            </a:r>
            <a:r>
              <a:rPr lang="en-US" sz="11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402214854"/>
              </p:ext>
            </p:extLst>
          </p:nvPr>
        </p:nvGraphicFramePr>
        <p:xfrm>
          <a:off x="335916" y="4204380"/>
          <a:ext cx="11517002" cy="1139568"/>
        </p:xfrm>
        <a:graphic>
          <a:graphicData uri="http://schemas.openxmlformats.org/drawingml/2006/table">
            <a:tbl>
              <a:tblPr firstRow="1" bandRow="1">
                <a:tableStyleId>{5202B0CA-FC54-4496-8BCA-5EF66A818D29}</a:tableStyleId>
              </a:tblPr>
              <a:tblGrid>
                <a:gridCol w="3311030">
                  <a:extLst>
                    <a:ext uri="{9D8B030D-6E8A-4147-A177-3AD203B41FA5}">
                      <a16:colId xmlns:a16="http://schemas.microsoft.com/office/drawing/2014/main" val="20000"/>
                    </a:ext>
                  </a:extLst>
                </a:gridCol>
                <a:gridCol w="4102986">
                  <a:extLst>
                    <a:ext uri="{9D8B030D-6E8A-4147-A177-3AD203B41FA5}">
                      <a16:colId xmlns:a16="http://schemas.microsoft.com/office/drawing/2014/main" val="20001"/>
                    </a:ext>
                  </a:extLst>
                </a:gridCol>
                <a:gridCol w="4102986">
                  <a:extLst>
                    <a:ext uri="{9D8B030D-6E8A-4147-A177-3AD203B41FA5}">
                      <a16:colId xmlns:a16="http://schemas.microsoft.com/office/drawing/2014/main" val="20002"/>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FortiWAN-VM</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FWN-VM02**</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FWN-VM04**</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419200">
                <a:tc>
                  <a:txBody>
                    <a:bodyPr/>
                    <a:lstStyle/>
                    <a:p>
                      <a:r>
                        <a:rPr lang="en-US" sz="1300" b="1" dirty="0"/>
                        <a:t>WAN Bandwidth</a:t>
                      </a:r>
                      <a:endParaRPr lang="en-US" sz="1300" b="1" dirty="0">
                        <a:solidFill>
                          <a:srgbClr val="FFFFFF"/>
                        </a:solidFill>
                        <a:latin typeface="Arial"/>
                        <a:cs typeface="Arial"/>
                      </a:endParaRPr>
                    </a:p>
                  </a:txBody>
                  <a:tcPr marL="121888" marR="121888" marT="108000" marB="108000"/>
                </a:tc>
                <a:tc>
                  <a:txBody>
                    <a:bodyPr/>
                    <a:lstStyle/>
                    <a:p>
                      <a:pPr algn="ctr"/>
                      <a:r>
                        <a:rPr lang="en-US" sz="1300" dirty="0"/>
                        <a:t>1 Gbps</a:t>
                      </a:r>
                      <a:endParaRPr lang="en-US" sz="1300" dirty="0">
                        <a:latin typeface="Arial"/>
                        <a:cs typeface="Arial"/>
                      </a:endParaRPr>
                    </a:p>
                  </a:txBody>
                  <a:tcPr marL="121888" marR="121888" marT="108000" marB="108000"/>
                </a:tc>
                <a:tc>
                  <a:txBody>
                    <a:bodyPr/>
                    <a:lstStyle/>
                    <a:p>
                      <a:pPr algn="ctr"/>
                      <a:r>
                        <a:rPr lang="en-US" sz="1300" dirty="0"/>
                        <a:t>2 Gbps</a:t>
                      </a:r>
                      <a:endParaRPr lang="en-US" sz="1300" dirty="0">
                        <a:latin typeface="+mn-lt"/>
                        <a:cs typeface="Arial"/>
                      </a:endParaRPr>
                    </a:p>
                  </a:txBody>
                  <a:tcPr marL="121888" marR="121888" marT="108000" marB="108000"/>
                </a:tc>
                <a:extLst>
                  <a:ext uri="{0D108BD9-81ED-4DB2-BD59-A6C34878D82A}">
                    <a16:rowId xmlns:a16="http://schemas.microsoft.com/office/drawing/2014/main" val="10001"/>
                  </a:ext>
                </a:extLst>
              </a:tr>
              <a:tr h="419200">
                <a:tc>
                  <a:txBody>
                    <a:bodyPr/>
                    <a:lstStyle/>
                    <a:p>
                      <a:r>
                        <a:rPr lang="en-US" sz="1300" b="1" dirty="0"/>
                        <a:t>Network</a:t>
                      </a:r>
                      <a:r>
                        <a:rPr lang="en-US" sz="1300" b="1" baseline="0" dirty="0"/>
                        <a:t> </a:t>
                      </a:r>
                      <a:r>
                        <a:rPr lang="en-US" sz="1300" b="1" dirty="0"/>
                        <a:t>Interfaces</a:t>
                      </a:r>
                      <a:endParaRPr lang="en-US" sz="1300" b="1" dirty="0">
                        <a:solidFill>
                          <a:srgbClr val="FFFFFF"/>
                        </a:solidFill>
                        <a:latin typeface="+mn-lt"/>
                        <a:cs typeface="Arial"/>
                      </a:endParaRPr>
                    </a:p>
                  </a:txBody>
                  <a:tcPr marL="121888" marR="121888" marT="108000" marB="108000"/>
                </a:tc>
                <a:tc gridSpan="2">
                  <a:txBody>
                    <a:bodyPr/>
                    <a:lstStyle/>
                    <a:p>
                      <a:pPr algn="ctr"/>
                      <a:r>
                        <a:rPr lang="en-US" sz="1300" dirty="0"/>
                        <a:t>Up to 10x GE / 10 GE </a:t>
                      </a:r>
                      <a:r>
                        <a:rPr lang="en-US" sz="1300" dirty="0" err="1"/>
                        <a:t>vNICs</a:t>
                      </a:r>
                      <a:r>
                        <a:rPr lang="en-US" sz="1300" dirty="0"/>
                        <a:t> (1 reserved for HA) </a:t>
                      </a:r>
                      <a:endParaRPr lang="en-US" sz="1300" dirty="0">
                        <a:latin typeface="+mn-lt"/>
                        <a:cs typeface="Arial"/>
                      </a:endParaRPr>
                    </a:p>
                  </a:txBody>
                  <a:tcPr marL="121888" marR="121888" marT="108000" marB="108000"/>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19101039"/>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FortiCache</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110" y="2202125"/>
            <a:ext cx="586647" cy="586800"/>
          </a:xfrm>
          <a:prstGeom prst="rect">
            <a:avLst/>
          </a:prstGeom>
        </p:spPr>
      </p:pic>
    </p:spTree>
    <p:extLst>
      <p:ext uri="{BB962C8B-B14F-4D97-AF65-F5344CB8AC3E}">
        <p14:creationId xmlns:p14="http://schemas.microsoft.com/office/powerpoint/2010/main" val="3472756379"/>
      </p:ext>
    </p:extLst>
  </p:cSld>
  <p:clrMapOvr>
    <a:masterClrMapping/>
  </p:clrMapOvr>
  <p:transition spd="slow">
    <p:wip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FortiCache</a:t>
            </a:r>
          </a:p>
        </p:txBody>
      </p:sp>
      <p:graphicFrame>
        <p:nvGraphicFramePr>
          <p:cNvPr id="3" name="Content Placeholder 4"/>
          <p:cNvGraphicFramePr>
            <a:graphicFrameLocks/>
          </p:cNvGraphicFramePr>
          <p:nvPr>
            <p:extLst>
              <p:ext uri="{D42A27DB-BD31-4B8C-83A1-F6EECF244321}">
                <p14:modId xmlns:p14="http://schemas.microsoft.com/office/powerpoint/2010/main" val="793826047"/>
              </p:ext>
            </p:extLst>
          </p:nvPr>
        </p:nvGraphicFramePr>
        <p:xfrm>
          <a:off x="597514" y="2759153"/>
          <a:ext cx="4866114" cy="3251400"/>
        </p:xfrm>
        <a:graphic>
          <a:graphicData uri="http://schemas.openxmlformats.org/drawingml/2006/table">
            <a:tbl>
              <a:tblPr bandRow="1">
                <a:tableStyleId>{073A0DAA-6AF3-43AB-8588-CEC1D06C72B9}</a:tableStyleId>
              </a:tblPr>
              <a:tblGrid>
                <a:gridCol w="4866114">
                  <a:extLst>
                    <a:ext uri="{9D8B030D-6E8A-4147-A177-3AD203B41FA5}">
                      <a16:colId xmlns:a16="http://schemas.microsoft.com/office/drawing/2014/main" val="20000"/>
                    </a:ext>
                  </a:extLst>
                </a:gridCol>
              </a:tblGrid>
              <a:tr h="9669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a:ln>
                            <a:noFill/>
                          </a:ln>
                          <a:effectLst/>
                          <a:uLnTx/>
                          <a:uFillTx/>
                        </a:rPr>
                        <a:t>FortiGuard Web Filtering</a:t>
                      </a:r>
                    </a:p>
                  </a:txBody>
                  <a:tcPr marL="239938" marR="121888"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0"/>
                  </a:ext>
                </a:extLst>
              </a:tr>
              <a:tr h="13327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u="none" strike="noStrike" kern="1200" cap="none" spc="0" normalizeH="0" baseline="0" noProof="0" dirty="0">
                          <a:ln>
                            <a:noFill/>
                          </a:ln>
                          <a:effectLst/>
                          <a:uLnTx/>
                          <a:uFillTx/>
                        </a:rPr>
                        <a:t>Video Caching</a:t>
                      </a:r>
                      <a:endParaRPr kumimoji="0" lang="en-US" sz="1500" b="1" u="none" strike="noStrike" kern="1200" cap="none" spc="0" normalizeH="0" baseline="0" noProof="0" dirty="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Supports seek forwards and backwards in video, </a:t>
                      </a:r>
                      <a:r>
                        <a:rPr kumimoji="0" lang="en-GB" sz="1200" u="none" strike="noStrike" kern="1200" cap="none" spc="0" normalizeH="0" baseline="0" noProof="0" dirty="0" err="1">
                          <a:ln>
                            <a:noFill/>
                          </a:ln>
                          <a:effectLst/>
                          <a:uLnTx/>
                          <a:uFillTx/>
                        </a:rPr>
                        <a:t>detectd</a:t>
                      </a:r>
                      <a:r>
                        <a:rPr kumimoji="0" lang="en-GB" sz="1200" u="none" strike="noStrike" kern="1200" cap="none" spc="0" normalizeH="0" baseline="0" noProof="0" dirty="0">
                          <a:ln>
                            <a:noFill/>
                          </a:ln>
                          <a:effectLst/>
                          <a:uLnTx/>
                          <a:uFillTx/>
                        </a:rPr>
                        <a:t> preceding adverts</a:t>
                      </a: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9517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1" u="none" strike="noStrike" kern="1200" cap="none" spc="0" normalizeH="0" baseline="0" noProof="0" dirty="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a:ln>
                            <a:noFill/>
                          </a:ln>
                          <a:effectLst/>
                          <a:uLnTx/>
                          <a:uFillTx/>
                        </a:rPr>
                        <a:t>Interoperates with FortiGate</a:t>
                      </a:r>
                      <a:endParaRPr kumimoji="0" lang="en-US" sz="1200" u="none" strike="noStrike" kern="1200" cap="none" spc="0" normalizeH="0" baseline="0" noProof="0" dirty="0">
                        <a:ln>
                          <a:noFill/>
                        </a:ln>
                        <a:effectLst/>
                        <a:uLnTx/>
                        <a:uFillTx/>
                      </a:endParaRPr>
                    </a:p>
                  </a:txBody>
                  <a:tcPr marL="239938" marR="121888"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5" name="Picture 1"/>
          <p:cNvPicPr>
            <a:picLocks noChangeAspect="1" noChangeArrowheads="1"/>
          </p:cNvPicPr>
          <p:nvPr/>
        </p:nvPicPr>
        <p:blipFill>
          <a:blip r:embed="rId2"/>
          <a:srcRect/>
          <a:stretch>
            <a:fillRect/>
          </a:stretch>
        </p:blipFill>
        <p:spPr bwMode="auto">
          <a:xfrm>
            <a:off x="6174294" y="2529341"/>
            <a:ext cx="5462117" cy="3810000"/>
          </a:xfrm>
          <a:prstGeom prst="rect">
            <a:avLst/>
          </a:prstGeom>
          <a:noFill/>
          <a:ln w="9525">
            <a:noFill/>
            <a:miter lim="800000"/>
            <a:headEnd/>
            <a:tailEnd/>
          </a:ln>
          <a:effectLst/>
        </p:spPr>
      </p:pic>
      <p:grpSp>
        <p:nvGrpSpPr>
          <p:cNvPr id="6" name="Group 5"/>
          <p:cNvGrpSpPr/>
          <p:nvPr/>
        </p:nvGrpSpPr>
        <p:grpSpPr>
          <a:xfrm>
            <a:off x="597515" y="1200000"/>
            <a:ext cx="11038895" cy="846744"/>
            <a:chOff x="448252" y="1080000"/>
            <a:chExt cx="8281328" cy="635058"/>
          </a:xfrm>
        </p:grpSpPr>
        <p:sp>
          <p:nvSpPr>
            <p:cNvPr id="7" name="Rectangle 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Reduce the cost and impact of downloaded content, while increasing performance by improving the speed of access</a:t>
              </a: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619101039"/>
      </p:ext>
    </p:extLst>
  </p:cSld>
  <p:clrMapOvr>
    <a:masterClrMapping/>
  </p:clrMapOvr>
  <p:transition spd="slow">
    <p:wip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FortiCache Series</a:t>
            </a:r>
          </a:p>
        </p:txBody>
      </p:sp>
      <p:graphicFrame>
        <p:nvGraphicFramePr>
          <p:cNvPr id="3" name="Group 51"/>
          <p:cNvGraphicFramePr>
            <a:graphicFrameLocks noGrp="1"/>
          </p:cNvGraphicFramePr>
          <p:nvPr>
            <p:extLst>
              <p:ext uri="{D42A27DB-BD31-4B8C-83A1-F6EECF244321}">
                <p14:modId xmlns:p14="http://schemas.microsoft.com/office/powerpoint/2010/main" val="317561785"/>
              </p:ext>
            </p:extLst>
          </p:nvPr>
        </p:nvGraphicFramePr>
        <p:xfrm>
          <a:off x="335914" y="1440001"/>
          <a:ext cx="11517002" cy="1829387"/>
        </p:xfrm>
        <a:graphic>
          <a:graphicData uri="http://schemas.openxmlformats.org/drawingml/2006/table">
            <a:tbl>
              <a:tblPr firstRow="1" bandRow="1">
                <a:tableStyleId>{5202B0CA-FC54-4496-8BCA-5EF66A818D29}</a:tableStyleId>
              </a:tblPr>
              <a:tblGrid>
                <a:gridCol w="2603754">
                  <a:extLst>
                    <a:ext uri="{9D8B030D-6E8A-4147-A177-3AD203B41FA5}">
                      <a16:colId xmlns:a16="http://schemas.microsoft.com/office/drawing/2014/main" val="20000"/>
                    </a:ext>
                  </a:extLst>
                </a:gridCol>
                <a:gridCol w="2228312">
                  <a:extLst>
                    <a:ext uri="{9D8B030D-6E8A-4147-A177-3AD203B41FA5}">
                      <a16:colId xmlns:a16="http://schemas.microsoft.com/office/drawing/2014/main" val="20001"/>
                    </a:ext>
                  </a:extLst>
                </a:gridCol>
                <a:gridCol w="2228312">
                  <a:extLst>
                    <a:ext uri="{9D8B030D-6E8A-4147-A177-3AD203B41FA5}">
                      <a16:colId xmlns:a16="http://schemas.microsoft.com/office/drawing/2014/main" val="20002"/>
                    </a:ext>
                  </a:extLst>
                </a:gridCol>
                <a:gridCol w="2228312">
                  <a:extLst>
                    <a:ext uri="{9D8B030D-6E8A-4147-A177-3AD203B41FA5}">
                      <a16:colId xmlns:a16="http://schemas.microsoft.com/office/drawing/2014/main" val="20003"/>
                    </a:ext>
                  </a:extLst>
                </a:gridCol>
                <a:gridCol w="2228312">
                  <a:extLst>
                    <a:ext uri="{9D8B030D-6E8A-4147-A177-3AD203B41FA5}">
                      <a16:colId xmlns:a16="http://schemas.microsoft.com/office/drawing/2014/main" val="20004"/>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FCH-400E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FCH-1000D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FCH-3000D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FCH-3900E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Throughput</a:t>
                      </a:r>
                      <a:endParaRPr lang="en-US" sz="1300" b="1" dirty="0">
                        <a:solidFill>
                          <a:srgbClr val="FFFFFF"/>
                        </a:solidFill>
                        <a:latin typeface="Arial"/>
                        <a:cs typeface="Arial"/>
                      </a:endParaRPr>
                    </a:p>
                  </a:txBody>
                  <a:tcPr marL="121888" marR="121888" anchor="ctr"/>
                </a:tc>
                <a:tc>
                  <a:txBody>
                    <a:bodyPr/>
                    <a:lstStyle/>
                    <a:p>
                      <a:pPr algn="ctr"/>
                      <a:r>
                        <a:rPr lang="de-DE" sz="1300" dirty="0"/>
                        <a:t>100 Mbps </a:t>
                      </a:r>
                      <a:endParaRPr lang="de-DE" sz="1300" dirty="0">
                        <a:latin typeface="+mn-lt"/>
                        <a:cs typeface="Arial"/>
                      </a:endParaRPr>
                    </a:p>
                  </a:txBody>
                  <a:tcPr marL="121888" marR="121888" anchor="ctr"/>
                </a:tc>
                <a:tc>
                  <a:txBody>
                    <a:bodyPr/>
                    <a:lstStyle/>
                    <a:p>
                      <a:pPr algn="ctr"/>
                      <a:r>
                        <a:rPr lang="de-DE" sz="1300" dirty="0"/>
                        <a:t>200 Mbps</a:t>
                      </a:r>
                      <a:endParaRPr lang="en-US" sz="1300" dirty="0">
                        <a:latin typeface="Arial"/>
                        <a:cs typeface="Arial"/>
                      </a:endParaRPr>
                    </a:p>
                  </a:txBody>
                  <a:tcPr marL="121888" marR="121888" anchor="ctr"/>
                </a:tc>
                <a:tc>
                  <a:txBody>
                    <a:bodyPr/>
                    <a:lstStyle/>
                    <a:p>
                      <a:pPr algn="ctr"/>
                      <a:r>
                        <a:rPr lang="de-DE" sz="1300" dirty="0"/>
                        <a:t>2.0 Gbps*</a:t>
                      </a:r>
                      <a:endParaRPr lang="en-US" sz="1300" dirty="0">
                        <a:latin typeface="Arial"/>
                        <a:cs typeface="Arial"/>
                      </a:endParaRPr>
                    </a:p>
                  </a:txBody>
                  <a:tcPr marL="121888" marR="121888" anchor="ctr"/>
                </a:tc>
                <a:tc>
                  <a:txBody>
                    <a:bodyPr/>
                    <a:lstStyle/>
                    <a:p>
                      <a:pPr algn="ctr"/>
                      <a:r>
                        <a:rPr lang="de-DE" sz="1300" dirty="0"/>
                        <a:t>4 Gbps</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701040">
                <a:tc>
                  <a:txBody>
                    <a:bodyPr/>
                    <a:lstStyle/>
                    <a:p>
                      <a:r>
                        <a:rPr lang="en-US" sz="1300" b="1" dirty="0"/>
                        <a:t>Total Interfaces</a:t>
                      </a:r>
                      <a:endParaRPr lang="en-US" sz="1300" b="1" dirty="0">
                        <a:solidFill>
                          <a:srgbClr val="FFFFFF"/>
                        </a:solidFill>
                        <a:latin typeface="Arial"/>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4x GE RJ45</a:t>
                      </a:r>
                      <a:endParaRPr lang="en-US" sz="1300" dirty="0">
                        <a:latin typeface="+mn-lt"/>
                        <a:cs typeface="Arial"/>
                      </a:endParaRPr>
                    </a:p>
                  </a:txBody>
                  <a:tcPr marL="121888" marR="121888" anchor="ctr"/>
                </a:tc>
                <a:tc>
                  <a:txBody>
                    <a:bodyPr/>
                    <a:lstStyle/>
                    <a:p>
                      <a:pPr algn="ctr"/>
                      <a:r>
                        <a:rPr lang="en-US" sz="1300" dirty="0"/>
                        <a:t>2x GE RJ45,</a:t>
                      </a:r>
                    </a:p>
                    <a:p>
                      <a:pPr algn="ctr"/>
                      <a:r>
                        <a:rPr lang="en-US" sz="1300" dirty="0"/>
                        <a:t>2x</a:t>
                      </a:r>
                      <a:r>
                        <a:rPr lang="en-US" sz="1300" baseline="0" dirty="0"/>
                        <a:t> GE SFP,</a:t>
                      </a:r>
                    </a:p>
                    <a:p>
                      <a:pPr algn="ctr"/>
                      <a:r>
                        <a:rPr lang="en-US" sz="1300" baseline="0" dirty="0"/>
                        <a:t>4x GE bypass</a:t>
                      </a:r>
                      <a:endParaRPr lang="en-US" sz="1300" dirty="0">
                        <a:latin typeface="Arial"/>
                        <a:cs typeface="Arial"/>
                      </a:endParaRPr>
                    </a:p>
                  </a:txBody>
                  <a:tcPr marL="121888" marR="121888" anchor="ctr"/>
                </a:tc>
                <a:tc>
                  <a:txBody>
                    <a:bodyPr/>
                    <a:lstStyle/>
                    <a:p>
                      <a:pPr algn="ctr"/>
                      <a:r>
                        <a:rPr lang="en-US" sz="1300" dirty="0"/>
                        <a:t>4x GE RJ45,</a:t>
                      </a:r>
                    </a:p>
                    <a:p>
                      <a:pPr algn="ctr"/>
                      <a:r>
                        <a:rPr lang="en-US" sz="1300" dirty="0"/>
                        <a:t>2x</a:t>
                      </a:r>
                      <a:r>
                        <a:rPr lang="en-US" sz="1300" baseline="0" dirty="0"/>
                        <a:t> GE SFP,</a:t>
                      </a:r>
                    </a:p>
                    <a:p>
                      <a:pPr algn="ctr"/>
                      <a:r>
                        <a:rPr lang="en-US" sz="1300" baseline="0" dirty="0"/>
                        <a:t>2x GE bypass</a:t>
                      </a:r>
                      <a:endParaRPr lang="en-US" sz="1300" dirty="0">
                        <a:latin typeface="Arial"/>
                        <a:cs typeface="Arial"/>
                      </a:endParaRPr>
                    </a:p>
                  </a:txBody>
                  <a:tcPr marL="121888" marR="121888" anchor="ctr"/>
                </a:tc>
                <a:tc>
                  <a:txBody>
                    <a:bodyPr/>
                    <a:lstStyle/>
                    <a:p>
                      <a:pPr algn="ctr"/>
                      <a:r>
                        <a:rPr lang="en-US" sz="1300" dirty="0"/>
                        <a:t>2x GE RJ45,</a:t>
                      </a:r>
                    </a:p>
                    <a:p>
                      <a:pPr algn="ctr"/>
                      <a:r>
                        <a:rPr lang="en-US" sz="1300" dirty="0"/>
                        <a:t>2x</a:t>
                      </a:r>
                      <a:r>
                        <a:rPr lang="en-US" sz="1300" baseline="0" dirty="0"/>
                        <a:t> 10GE SFP+,</a:t>
                      </a:r>
                      <a:endParaRPr lang="en-US" sz="1300" baseline="0" dirty="0">
                        <a:latin typeface="Arial"/>
                        <a:cs typeface="Arial"/>
                      </a:endParaRPr>
                    </a:p>
                  </a:txBody>
                  <a:tcPr marL="121888" marR="121888" anchor="ctr"/>
                </a:tc>
                <a:extLst>
                  <a:ext uri="{0D108BD9-81ED-4DB2-BD59-A6C34878D82A}">
                    <a16:rowId xmlns:a16="http://schemas.microsoft.com/office/drawing/2014/main" val="10002"/>
                  </a:ext>
                </a:extLst>
              </a:tr>
              <a:tr h="49784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algn="ctr"/>
                      <a:r>
                        <a:rPr lang="en-US" sz="1300" dirty="0"/>
                        <a:t>2x 2 TB</a:t>
                      </a:r>
                      <a:endParaRPr lang="en-US" sz="1300" dirty="0">
                        <a:latin typeface="+mn-lt"/>
                        <a:cs typeface="Arial"/>
                      </a:endParaRPr>
                    </a:p>
                  </a:txBody>
                  <a:tcPr marL="121888" marR="121888" anchor="ctr"/>
                </a:tc>
                <a:tc>
                  <a:txBody>
                    <a:bodyPr/>
                    <a:lstStyle/>
                    <a:p>
                      <a:pPr algn="ctr"/>
                      <a:r>
                        <a:rPr lang="en-US" sz="1300" dirty="0"/>
                        <a:t>8</a:t>
                      </a:r>
                      <a:r>
                        <a:rPr lang="en-US" sz="1300" baseline="0" dirty="0"/>
                        <a:t> TB</a:t>
                      </a:r>
                      <a:endParaRPr lang="en-US" sz="1300" dirty="0">
                        <a:latin typeface="Arial"/>
                        <a:cs typeface="Arial"/>
                      </a:endParaRPr>
                    </a:p>
                  </a:txBody>
                  <a:tcPr marL="121888" marR="121888" anchor="ctr"/>
                </a:tc>
                <a:tc>
                  <a:txBody>
                    <a:bodyPr/>
                    <a:lstStyle/>
                    <a:p>
                      <a:pPr algn="ctr"/>
                      <a:r>
                        <a:rPr lang="en-US" sz="1300" dirty="0"/>
                        <a:t>4x</a:t>
                      </a:r>
                      <a:r>
                        <a:rPr lang="en-US" sz="1300" baseline="0" dirty="0"/>
                        <a:t> 2 TB </a:t>
                      </a:r>
                      <a:br>
                        <a:rPr lang="en-US" sz="1300" baseline="0" dirty="0"/>
                      </a:br>
                      <a:r>
                        <a:rPr lang="en-US" sz="1300" baseline="0" dirty="0"/>
                        <a:t>(16 TB Max)</a:t>
                      </a:r>
                      <a:endParaRPr lang="en-US" sz="1300" dirty="0">
                        <a:latin typeface="Arial"/>
                        <a:cs typeface="Arial"/>
                      </a:endParaRPr>
                    </a:p>
                  </a:txBody>
                  <a:tcPr marL="121888" marR="121888" anchor="ctr"/>
                </a:tc>
                <a:tc>
                  <a:txBody>
                    <a:bodyPr/>
                    <a:lstStyle/>
                    <a:p>
                      <a:pPr algn="ctr"/>
                      <a:r>
                        <a:rPr lang="cs-CZ" sz="1300" dirty="0"/>
                        <a:t>15x 960 GB SSD </a:t>
                      </a:r>
                      <a:endParaRPr lang="cs-CZ" sz="1300" dirty="0">
                        <a:latin typeface="+mn-lt"/>
                        <a:cs typeface="Arial"/>
                      </a:endParaRPr>
                    </a:p>
                  </a:txBody>
                  <a:tcPr marL="121888" marR="121888" anchor="ctr"/>
                </a:tc>
                <a:extLst>
                  <a:ext uri="{0D108BD9-81ED-4DB2-BD59-A6C34878D82A}">
                    <a16:rowId xmlns:a16="http://schemas.microsoft.com/office/drawing/2014/main" val="10003"/>
                  </a:ext>
                </a:extLst>
              </a:tr>
            </a:tbl>
          </a:graphicData>
        </a:graphic>
      </p:graphicFrame>
      <p:sp>
        <p:nvSpPr>
          <p:cNvPr id="5" name="TextBox 4"/>
          <p:cNvSpPr txBox="1"/>
          <p:nvPr/>
        </p:nvSpPr>
        <p:spPr>
          <a:xfrm>
            <a:off x="8204886" y="3668889"/>
            <a:ext cx="3648032" cy="292366"/>
          </a:xfrm>
          <a:prstGeom prst="rect">
            <a:avLst/>
          </a:prstGeom>
          <a:noFill/>
        </p:spPr>
        <p:txBody>
          <a:bodyPr wrap="square" lIns="121899" tIns="60949" rIns="121899" bIns="60949" rtlCol="0">
            <a:spAutoFit/>
          </a:bodyPr>
          <a:lstStyle/>
          <a:p>
            <a:pPr algn="r"/>
            <a:r>
              <a:rPr lang="en-US" sz="1100" dirty="0"/>
              <a:t>* Fully Populated</a:t>
            </a:r>
          </a:p>
        </p:txBody>
      </p:sp>
    </p:spTree>
    <p:extLst>
      <p:ext uri="{BB962C8B-B14F-4D97-AF65-F5344CB8AC3E}">
        <p14:creationId xmlns:p14="http://schemas.microsoft.com/office/powerpoint/2010/main" val="1218324324"/>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err="1"/>
              <a:t>FortiCore</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48" y="2209681"/>
            <a:ext cx="586647" cy="586800"/>
          </a:xfrm>
          <a:prstGeom prst="rect">
            <a:avLst/>
          </a:prstGeom>
        </p:spPr>
      </p:pic>
    </p:spTree>
    <p:extLst>
      <p:ext uri="{BB962C8B-B14F-4D97-AF65-F5344CB8AC3E}">
        <p14:creationId xmlns:p14="http://schemas.microsoft.com/office/powerpoint/2010/main" val="2865270625"/>
      </p:ext>
    </p:extLst>
  </p:cSld>
  <p:clrMapOvr>
    <a:masterClrMapping/>
  </p:clrMapOvr>
  <p:transition spd="slow">
    <p:wip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a:t>
            </a:r>
            <a:r>
              <a:rPr lang="en-US" dirty="0" err="1"/>
              <a:t>FortiCore</a:t>
            </a:r>
            <a:endParaRPr lang="en-US" dirty="0"/>
          </a:p>
        </p:txBody>
      </p:sp>
      <p:sp>
        <p:nvSpPr>
          <p:cNvPr id="3" name="Rectangle 2"/>
          <p:cNvSpPr/>
          <p:nvPr/>
        </p:nvSpPr>
        <p:spPr bwMode="invGray">
          <a:xfrm>
            <a:off x="599844" y="1200000"/>
            <a:ext cx="11038895" cy="844800"/>
          </a:xfrm>
          <a:prstGeom prst="rect">
            <a:avLst/>
          </a:prstGeom>
          <a:solidFill>
            <a:srgbClr val="324040"/>
          </a:solidFill>
          <a:ln w="28575">
            <a:noFill/>
            <a:round/>
            <a:headEnd/>
            <a:tailEnd/>
          </a:ln>
          <a:extLst/>
        </p:spPr>
        <p:txBody>
          <a:bodyPr wrap="square" lIns="121893" tIns="60947" rIns="121893" bIns="60947" rtlCol="0" anchor="ctr"/>
          <a:lstStyle/>
          <a:p>
            <a:pPr marL="1218936" lvl="4" defTabSz="457073"/>
            <a:r>
              <a:rPr lang="en-US" sz="2400" b="1" dirty="0">
                <a:solidFill>
                  <a:schemeClr val="bg1"/>
                </a:solidFill>
                <a:cs typeface="Arial Narrow"/>
              </a:rPr>
              <a:t>Network performance tester that aids in infrastructure optimization and configuration validation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875" y="1255340"/>
            <a:ext cx="729410" cy="729600"/>
          </a:xfrm>
          <a:prstGeom prst="rect">
            <a:avLst/>
          </a:prstGeom>
        </p:spPr>
      </p:pic>
      <p:pic>
        <p:nvPicPr>
          <p:cNvPr id="6" name="Picture 5"/>
          <p:cNvPicPr>
            <a:picLocks noChangeAspect="1"/>
          </p:cNvPicPr>
          <p:nvPr/>
        </p:nvPicPr>
        <p:blipFill>
          <a:blip r:embed="rId3"/>
          <a:stretch>
            <a:fillRect/>
          </a:stretch>
        </p:blipFill>
        <p:spPr>
          <a:xfrm>
            <a:off x="7819604" y="2400002"/>
            <a:ext cx="3312028" cy="3460129"/>
          </a:xfrm>
          <a:prstGeom prst="rect">
            <a:avLst/>
          </a:prstGeom>
        </p:spPr>
      </p:pic>
      <p:sp>
        <p:nvSpPr>
          <p:cNvPr id="7" name="Content Placeholder 9"/>
          <p:cNvSpPr txBox="1">
            <a:spLocks/>
          </p:cNvSpPr>
          <p:nvPr/>
        </p:nvSpPr>
        <p:spPr>
          <a:xfrm>
            <a:off x="868574" y="2400001"/>
            <a:ext cx="5758500" cy="4179371"/>
          </a:xfrm>
          <a:prstGeom prst="rect">
            <a:avLst/>
          </a:prstGeom>
        </p:spPr>
        <p:txBody>
          <a:bodyPr vert="horz" wrap="square" lIns="121893" tIns="60947" rIns="121893" bIns="60947" numCol="1" spcCol="43190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1312"/>
              </a:spcBef>
              <a:buClr>
                <a:schemeClr val="accent6"/>
              </a:buClr>
              <a:buFont typeface="Wingdings" charset="2"/>
              <a:buChar char="§"/>
            </a:pPr>
            <a:r>
              <a:rPr lang="en-US" sz="2100" dirty="0">
                <a:solidFill>
                  <a:schemeClr val="tx2"/>
                </a:solidFill>
                <a:latin typeface="Arial"/>
                <a:ea typeface="ＭＳ Ｐゴシック" pitchFamily="34" charset="-128"/>
                <a:cs typeface="Arial"/>
              </a:rPr>
              <a:t>Supports </a:t>
            </a:r>
            <a:r>
              <a:rPr lang="en-US" sz="2100" dirty="0" err="1">
                <a:solidFill>
                  <a:schemeClr val="tx2"/>
                </a:solidFill>
                <a:latin typeface="Arial"/>
                <a:ea typeface="ＭＳ Ｐゴシック" pitchFamily="34" charset="-128"/>
                <a:cs typeface="Arial"/>
              </a:rPr>
              <a:t>OpenFlow</a:t>
            </a:r>
            <a:r>
              <a:rPr lang="en-US" sz="2100" dirty="0">
                <a:solidFill>
                  <a:schemeClr val="tx2"/>
                </a:solidFill>
                <a:latin typeface="Arial"/>
                <a:ea typeface="ＭＳ Ｐゴシック" pitchFamily="34" charset="-128"/>
                <a:cs typeface="Arial"/>
              </a:rPr>
              <a:t> 1.3, with wide support with available SDN controllers </a:t>
            </a:r>
          </a:p>
          <a:p>
            <a:pPr>
              <a:lnSpc>
                <a:spcPct val="90000"/>
              </a:lnSpc>
              <a:spcBef>
                <a:spcPts val="1312"/>
              </a:spcBef>
              <a:buClr>
                <a:schemeClr val="accent6"/>
              </a:buClr>
              <a:buFont typeface="Wingdings" charset="2"/>
              <a:buChar char="§"/>
            </a:pPr>
            <a:r>
              <a:rPr lang="en-US" sz="21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1312"/>
              </a:spcBef>
              <a:buClr>
                <a:schemeClr val="accent6"/>
              </a:buClr>
              <a:buFont typeface="Wingdings" charset="2"/>
              <a:buChar char="§"/>
            </a:pPr>
            <a:r>
              <a:rPr lang="en-US" sz="21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1312"/>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Tree>
    <p:extLst>
      <p:ext uri="{BB962C8B-B14F-4D97-AF65-F5344CB8AC3E}">
        <p14:creationId xmlns:p14="http://schemas.microsoft.com/office/powerpoint/2010/main" val="1218324324"/>
      </p:ext>
    </p:extLst>
  </p:cSld>
  <p:clrMapOvr>
    <a:masterClrMapping/>
  </p:clrMapOvr>
  <p:transition spd="slow">
    <p:wipe/>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FortiCore</a:t>
            </a:r>
            <a:r>
              <a:rPr lang="en-US" dirty="0"/>
              <a:t> Series</a:t>
            </a:r>
          </a:p>
        </p:txBody>
      </p:sp>
      <p:graphicFrame>
        <p:nvGraphicFramePr>
          <p:cNvPr id="3" name="Group 51"/>
          <p:cNvGraphicFramePr>
            <a:graphicFrameLocks noGrp="1"/>
          </p:cNvGraphicFramePr>
          <p:nvPr>
            <p:extLst>
              <p:ext uri="{D42A27DB-BD31-4B8C-83A1-F6EECF244321}">
                <p14:modId xmlns:p14="http://schemas.microsoft.com/office/powerpoint/2010/main" val="1698548827"/>
              </p:ext>
            </p:extLst>
          </p:nvPr>
        </p:nvGraphicFramePr>
        <p:xfrm>
          <a:off x="335914" y="1440001"/>
          <a:ext cx="11516999" cy="1803987"/>
        </p:xfrm>
        <a:graphic>
          <a:graphicData uri="http://schemas.openxmlformats.org/drawingml/2006/table">
            <a:tbl>
              <a:tblPr firstRow="1" bandRow="1">
                <a:tableStyleId>{5202B0CA-FC54-4496-8BCA-5EF66A818D29}</a:tableStyleId>
              </a:tblPr>
              <a:tblGrid>
                <a:gridCol w="2175707">
                  <a:extLst>
                    <a:ext uri="{9D8B030D-6E8A-4147-A177-3AD203B41FA5}">
                      <a16:colId xmlns:a16="http://schemas.microsoft.com/office/drawing/2014/main" val="20000"/>
                    </a:ext>
                  </a:extLst>
                </a:gridCol>
                <a:gridCol w="3113764">
                  <a:extLst>
                    <a:ext uri="{9D8B030D-6E8A-4147-A177-3AD203B41FA5}">
                      <a16:colId xmlns:a16="http://schemas.microsoft.com/office/drawing/2014/main" val="20001"/>
                    </a:ext>
                  </a:extLst>
                </a:gridCol>
                <a:gridCol w="3113764">
                  <a:extLst>
                    <a:ext uri="{9D8B030D-6E8A-4147-A177-3AD203B41FA5}">
                      <a16:colId xmlns:a16="http://schemas.microsoft.com/office/drawing/2014/main" val="20002"/>
                    </a:ext>
                  </a:extLst>
                </a:gridCol>
                <a:gridCol w="3113764">
                  <a:extLst>
                    <a:ext uri="{9D8B030D-6E8A-4147-A177-3AD203B41FA5}">
                      <a16:colId xmlns:a16="http://schemas.microsoft.com/office/drawing/2014/main" val="20003"/>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FCE-3600E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FCE-3700E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FCE-3800E</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29339">
                <a:tc>
                  <a:txBody>
                    <a:bodyPr/>
                    <a:lstStyle/>
                    <a:p>
                      <a:r>
                        <a:rPr lang="en-US" sz="1300" b="1" dirty="0"/>
                        <a:t>Packet Throughput </a:t>
                      </a:r>
                      <a:endParaRPr lang="en-US" sz="1300" b="1" dirty="0">
                        <a:solidFill>
                          <a:srgbClr val="FFFFFF"/>
                        </a:solidFill>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1 Tbps </a:t>
                      </a:r>
                      <a:endParaRPr lang="en-US" sz="1300" dirty="0">
                        <a:latin typeface="+mn-lt"/>
                        <a:cs typeface="Arial"/>
                      </a:endParaRPr>
                    </a:p>
                  </a:txBody>
                  <a:tcPr marL="121888" marR="121888" anchor="ctr"/>
                </a:tc>
                <a:tc>
                  <a:txBody>
                    <a:bodyPr/>
                    <a:lstStyle/>
                    <a:p>
                      <a:pPr algn="ctr"/>
                      <a:r>
                        <a:rPr lang="en-US" sz="1300" dirty="0"/>
                        <a:t>1 Tbps </a:t>
                      </a:r>
                      <a:endParaRPr lang="en-US" sz="1300" dirty="0">
                        <a:latin typeface="+mn-lt"/>
                        <a:cs typeface="Arial"/>
                      </a:endParaRPr>
                    </a:p>
                  </a:txBody>
                  <a:tcPr marL="121888" marR="121888" anchor="ctr"/>
                </a:tc>
                <a:tc>
                  <a:txBody>
                    <a:bodyPr/>
                    <a:lstStyle/>
                    <a:p>
                      <a:pPr algn="ctr"/>
                      <a:r>
                        <a:rPr lang="en-US" sz="1300" dirty="0"/>
                        <a:t>1 Tbps </a:t>
                      </a:r>
                      <a:endParaRPr lang="en-US" sz="1300" dirty="0">
                        <a:latin typeface="+mn-lt"/>
                        <a:cs typeface="Arial"/>
                      </a:endParaRPr>
                    </a:p>
                  </a:txBody>
                  <a:tcPr marL="121888" marR="121888" anchor="ctr"/>
                </a:tc>
                <a:extLst>
                  <a:ext uri="{0D108BD9-81ED-4DB2-BD59-A6C34878D82A}">
                    <a16:rowId xmlns:a16="http://schemas.microsoft.com/office/drawing/2014/main" val="10001"/>
                  </a:ext>
                </a:extLst>
              </a:tr>
              <a:tr h="685800">
                <a:tc>
                  <a:txBody>
                    <a:bodyPr/>
                    <a:lstStyle/>
                    <a:p>
                      <a:r>
                        <a:rPr lang="en-US" sz="1300" b="1" dirty="0"/>
                        <a:t>Total Interfaces</a:t>
                      </a:r>
                      <a:endParaRPr lang="en-US" sz="1300" b="1" dirty="0">
                        <a:solidFill>
                          <a:srgbClr val="FFFFFF"/>
                        </a:solidFill>
                        <a:latin typeface="Arial"/>
                        <a:cs typeface="Arial"/>
                      </a:endParaRPr>
                    </a:p>
                  </a:txBody>
                  <a:tcPr marL="121888" marR="121888" anchor="ctr"/>
                </a:tc>
                <a:tc>
                  <a:txBody>
                    <a:bodyPr/>
                    <a:lstStyle/>
                    <a:p>
                      <a:pPr algn="ctr"/>
                      <a:r>
                        <a:rPr lang="en-US" sz="1300" dirty="0"/>
                        <a:t>32x 10 G SFP+</a:t>
                      </a:r>
                      <a:endParaRPr lang="en-US" sz="1300" dirty="0">
                        <a:latin typeface="+mn-lt"/>
                        <a:cs typeface="Arial"/>
                      </a:endParaRP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300" dirty="0"/>
                        <a:t>32x 10 G SFP+, 4x 40 G QSFP</a:t>
                      </a:r>
                      <a:endParaRPr lang="fr-FR" sz="1300" dirty="0">
                        <a:latin typeface="+mn-lt"/>
                        <a:cs typeface="Arial"/>
                      </a:endParaRPr>
                    </a:p>
                  </a:txBody>
                  <a:tcPr marL="121888" marR="121888" anchor="ctr"/>
                </a:tc>
                <a:tc>
                  <a:txBody>
                    <a:bodyPr/>
                    <a:lstStyle/>
                    <a:p>
                      <a:pPr algn="ctr"/>
                      <a:r>
                        <a:rPr lang="en-US" sz="1300" dirty="0"/>
                        <a:t>32x 10 G SFP+, 2x 100 G QSFP28</a:t>
                      </a:r>
                      <a:endParaRPr lang="en-US" sz="1300" dirty="0">
                        <a:latin typeface="+mn-lt"/>
                        <a:cs typeface="Arial"/>
                      </a:endParaRPr>
                    </a:p>
                  </a:txBody>
                  <a:tcPr marL="121888" marR="121888" anchor="ctr"/>
                </a:tc>
                <a:extLst>
                  <a:ext uri="{0D108BD9-81ED-4DB2-BD59-A6C34878D82A}">
                    <a16:rowId xmlns:a16="http://schemas.microsoft.com/office/drawing/2014/main" val="10002"/>
                  </a:ext>
                </a:extLst>
              </a:tr>
              <a:tr h="487680">
                <a:tc>
                  <a:txBody>
                    <a:bodyPr/>
                    <a:lstStyle/>
                    <a:p>
                      <a:r>
                        <a:rPr lang="en-US" sz="1300" b="1" dirty="0"/>
                        <a:t>Storage Capacity</a:t>
                      </a:r>
                      <a:endParaRPr lang="en-US" sz="1300" b="1" dirty="0">
                        <a:solidFill>
                          <a:srgbClr val="FFFFFF"/>
                        </a:solidFill>
                        <a:latin typeface="Arial"/>
                        <a:cs typeface="Arial"/>
                      </a:endParaRPr>
                    </a:p>
                  </a:txBody>
                  <a:tcPr marL="121888" marR="121888" anchor="ctr"/>
                </a:tc>
                <a:tc>
                  <a:txBody>
                    <a:bodyPr/>
                    <a:lstStyle/>
                    <a:p>
                      <a:pPr algn="ctr"/>
                      <a:r>
                        <a:rPr lang="it-IT" sz="1300" dirty="0"/>
                        <a:t>2x 480 GB </a:t>
                      </a:r>
                      <a:endParaRPr lang="it-IT" sz="1300" dirty="0">
                        <a:latin typeface="+mn-lt"/>
                        <a:cs typeface="Arial"/>
                      </a:endParaRPr>
                    </a:p>
                  </a:txBody>
                  <a:tcPr marL="121888" marR="121888" anchor="ctr"/>
                </a:tc>
                <a:tc>
                  <a:txBody>
                    <a:bodyPr/>
                    <a:lstStyle/>
                    <a:p>
                      <a:pPr algn="ctr"/>
                      <a:r>
                        <a:rPr lang="it-IT" sz="1300" dirty="0"/>
                        <a:t>2x 480 GB </a:t>
                      </a:r>
                      <a:endParaRPr lang="it-IT" sz="1300" dirty="0">
                        <a:latin typeface="+mn-lt"/>
                        <a:cs typeface="Arial"/>
                      </a:endParaRPr>
                    </a:p>
                  </a:txBody>
                  <a:tcPr marL="121888" marR="121888" anchor="ctr"/>
                </a:tc>
                <a:tc>
                  <a:txBody>
                    <a:bodyPr/>
                    <a:lstStyle/>
                    <a:p>
                      <a:pPr algn="ctr"/>
                      <a:r>
                        <a:rPr lang="it-IT" sz="1300" dirty="0"/>
                        <a:t>2x 480 GB </a:t>
                      </a:r>
                      <a:endParaRPr lang="it-IT" sz="1300" dirty="0">
                        <a:latin typeface="+mn-lt"/>
                        <a:cs typeface="Arial"/>
                      </a:endParaRPr>
                    </a:p>
                  </a:txBody>
                  <a:tcPr marL="121888" marR="121888"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1910103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60D-3G4G-VZW</a:t>
            </a:r>
          </a:p>
        </p:txBody>
      </p:sp>
      <p:pic>
        <p:nvPicPr>
          <p:cNvPr id="3" name="Picture 2"/>
          <p:cNvPicPr>
            <a:picLocks noChangeAspect="1"/>
          </p:cNvPicPr>
          <p:nvPr/>
        </p:nvPicPr>
        <p:blipFill>
          <a:blip r:embed="rId2"/>
          <a:stretch>
            <a:fillRect/>
          </a:stretch>
        </p:blipFill>
        <p:spPr>
          <a:xfrm>
            <a:off x="1741430" y="1448249"/>
            <a:ext cx="4232498" cy="1936800"/>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WAN Ports</a:t>
            </a:r>
          </a:p>
          <a:p>
            <a:pPr marL="457297" indent="-457297" defTabSz="1218959">
              <a:spcBef>
                <a:spcPct val="20000"/>
              </a:spcBef>
              <a:buClr>
                <a:schemeClr val="accent6"/>
              </a:buClr>
              <a:buFont typeface="+mj-ea"/>
              <a:buAutoNum type="circleNumDbPlain"/>
            </a:pPr>
            <a:r>
              <a:rPr lang="en-US" sz="1300" b="1" dirty="0"/>
              <a:t>1x GE DMZ Port</a:t>
            </a:r>
          </a:p>
          <a:p>
            <a:pPr marL="457297" indent="-457297" defTabSz="1218959">
              <a:spcBef>
                <a:spcPct val="20000"/>
              </a:spcBef>
              <a:buClr>
                <a:schemeClr val="accent6"/>
              </a:buClr>
              <a:buFont typeface="+mj-ea"/>
              <a:buAutoNum type="circleNumDbPlain"/>
            </a:pPr>
            <a:r>
              <a:rPr lang="en-US" sz="1300" b="1" dirty="0"/>
              <a:t>7x GE RJ45 Ports</a:t>
            </a:r>
          </a:p>
          <a:p>
            <a:pPr marL="457297" indent="-457297" defTabSz="1218959">
              <a:spcBef>
                <a:spcPct val="20000"/>
              </a:spcBef>
              <a:buClr>
                <a:schemeClr val="accent6"/>
              </a:buClr>
              <a:buFont typeface="+mj-ea"/>
              <a:buAutoNum type="circleNumDbPlain"/>
            </a:pPr>
            <a:r>
              <a:rPr lang="en-US" sz="1300" b="1" dirty="0"/>
              <a:t>Internal 3G/4G Modem</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cxnSp>
        <p:nvCxnSpPr>
          <p:cNvPr id="7" name="Straight Connector 6"/>
          <p:cNvCxnSpPr/>
          <p:nvPr/>
        </p:nvCxnSpPr>
        <p:spPr bwMode="auto">
          <a:xfrm>
            <a:off x="9355132"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8" name="Picture 7" descr="WiFi-a-b-g-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448748" y="3062788"/>
            <a:ext cx="495399" cy="729600"/>
          </a:xfrm>
          <a:prstGeom prst="rect">
            <a:avLst/>
          </a:prstGeom>
        </p:spPr>
      </p:pic>
      <p:pic>
        <p:nvPicPr>
          <p:cNvPr id="9" name="Picture 8" descr="Interface-3G4G.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52039" y="3062788"/>
            <a:ext cx="495399" cy="729600"/>
          </a:xfrm>
          <a:prstGeom prst="rect">
            <a:avLst/>
          </a:prstGeom>
        </p:spPr>
      </p:pic>
      <p:sp>
        <p:nvSpPr>
          <p:cNvPr id="10" name="Oval 9"/>
          <p:cNvSpPr/>
          <p:nvPr/>
        </p:nvSpPr>
        <p:spPr bwMode="auto">
          <a:xfrm>
            <a:off x="4745280" y="314971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1" name="Oval 10"/>
          <p:cNvSpPr/>
          <p:nvPr/>
        </p:nvSpPr>
        <p:spPr bwMode="auto">
          <a:xfrm>
            <a:off x="2979588" y="314971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3441533" y="314971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5734657" y="248435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5</a:t>
            </a:r>
          </a:p>
        </p:txBody>
      </p:sp>
      <p:sp>
        <p:nvSpPr>
          <p:cNvPr id="14" name="Oval 13"/>
          <p:cNvSpPr/>
          <p:nvPr/>
        </p:nvSpPr>
        <p:spPr bwMode="auto">
          <a:xfrm>
            <a:off x="5734657" y="275837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5" name="Picture 14"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500,000</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8"/>
          <a:stretch>
            <a:fillRect/>
          </a:stretch>
        </p:blipFill>
        <p:spPr>
          <a:xfrm>
            <a:off x="9859823" y="5417255"/>
            <a:ext cx="674314" cy="671119"/>
          </a:xfrm>
          <a:prstGeom prst="rect">
            <a:avLst/>
          </a:prstGeom>
        </p:spPr>
      </p:pic>
      <p:pic>
        <p:nvPicPr>
          <p:cNvPr id="20" name="Picture 19"/>
          <p:cNvPicPr>
            <a:picLocks noChangeAspect="1"/>
          </p:cNvPicPr>
          <p:nvPr/>
        </p:nvPicPr>
        <p:blipFill>
          <a:blip r:embed="rId9"/>
          <a:stretch>
            <a:fillRect/>
          </a:stretch>
        </p:blipFill>
        <p:spPr>
          <a:xfrm>
            <a:off x="8935284" y="5472802"/>
            <a:ext cx="624060" cy="584711"/>
          </a:xfrm>
          <a:prstGeom prst="rect">
            <a:avLst/>
          </a:prstGeom>
        </p:spPr>
      </p:pic>
      <p:pic>
        <p:nvPicPr>
          <p:cNvPr id="21" name="Picture 20"/>
          <p:cNvPicPr>
            <a:picLocks noChangeAspect="1"/>
          </p:cNvPicPr>
          <p:nvPr/>
        </p:nvPicPr>
        <p:blipFill>
          <a:blip r:embed="rId10"/>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2"/>
            <a:stretch>
              <a:fillRect/>
            </a:stretch>
          </p:blipFill>
          <p:spPr>
            <a:xfrm flipH="1">
              <a:off x="5869115" y="4203821"/>
              <a:ext cx="417190" cy="445474"/>
            </a:xfrm>
            <a:prstGeom prst="rect">
              <a:avLst/>
            </a:prstGeom>
          </p:spPr>
        </p:pic>
      </p:grpSp>
      <p:sp>
        <p:nvSpPr>
          <p:cNvPr id="25" name="Rounded Rectangle 24"/>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6" name="Rounded Rectangle 25"/>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7" name="Rounded Rectangle 26"/>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sp>
        <p:nvSpPr>
          <p:cNvPr id="28" name="Rounded Rectangle 27"/>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9" name="Straight Connector 2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1" name="Picture 30"/>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2" name="Straight Connector 31"/>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23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 Mbps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871199341"/>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FortiRecorder &amp; FortiCamera</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48" y="2209681"/>
            <a:ext cx="586647" cy="586800"/>
          </a:xfrm>
          <a:prstGeom prst="rect">
            <a:avLst/>
          </a:prstGeom>
        </p:spPr>
      </p:pic>
    </p:spTree>
    <p:extLst>
      <p:ext uri="{BB962C8B-B14F-4D97-AF65-F5344CB8AC3E}">
        <p14:creationId xmlns:p14="http://schemas.microsoft.com/office/powerpoint/2010/main" val="2326050463"/>
      </p:ext>
    </p:extLst>
  </p:cSld>
  <p:clrMapOvr>
    <a:masterClrMapping/>
  </p:clrMapOvr>
  <p:transition spd="slow">
    <p:wip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FortiRecorder and FortiCamera</a:t>
            </a:r>
          </a:p>
        </p:txBody>
      </p:sp>
      <p:sp>
        <p:nvSpPr>
          <p:cNvPr id="3" name="Rectangle 2"/>
          <p:cNvSpPr/>
          <p:nvPr/>
        </p:nvSpPr>
        <p:spPr>
          <a:xfrm>
            <a:off x="589091" y="2354452"/>
            <a:ext cx="5758500" cy="3841051"/>
          </a:xfrm>
          <a:prstGeom prst="rect">
            <a:avLst/>
          </a:prstGeom>
        </p:spPr>
        <p:txBody>
          <a:bodyPr wrap="square" lIns="121893" tIns="60947" rIns="121893" bIns="60947">
            <a:spAutoFit/>
          </a:bodyPr>
          <a:lstStyle/>
          <a:p>
            <a:pPr marL="380917" indent="-235150">
              <a:spcBef>
                <a:spcPts val="1312"/>
              </a:spcBef>
              <a:buClr>
                <a:schemeClr val="accent6"/>
              </a:buClr>
              <a:buFont typeface="Wingdings" charset="2"/>
              <a:buChar char="§"/>
            </a:pPr>
            <a:r>
              <a:rPr lang="en-US" sz="1600" dirty="0"/>
              <a:t>Capture continuous or motion-based recording (or both)</a:t>
            </a:r>
          </a:p>
          <a:p>
            <a:pPr marL="380917" indent="-235150">
              <a:spcBef>
                <a:spcPts val="1312"/>
              </a:spcBef>
              <a:buClr>
                <a:schemeClr val="accent6"/>
              </a:buClr>
              <a:buFont typeface="Wingdings" charset="2"/>
              <a:buChar char="§"/>
            </a:pPr>
            <a:r>
              <a:rPr lang="en-US" sz="1600" dirty="0"/>
              <a:t>Alarms and snapshot notifications keep you aware of what’s going on</a:t>
            </a:r>
          </a:p>
          <a:p>
            <a:pPr marL="380917" indent="-235150">
              <a:spcBef>
                <a:spcPts val="1312"/>
              </a:spcBef>
              <a:buClr>
                <a:schemeClr val="accent6"/>
              </a:buClr>
              <a:buFont typeface="Wingdings" charset="2"/>
              <a:buChar char="§"/>
            </a:pPr>
            <a:r>
              <a:rPr lang="en-US" sz="1600" dirty="0"/>
              <a:t>An event timeline lets you find and review motion events quickly and easily</a:t>
            </a:r>
          </a:p>
          <a:p>
            <a:pPr marL="380917" indent="-235150">
              <a:spcBef>
                <a:spcPts val="1312"/>
              </a:spcBef>
              <a:buClr>
                <a:schemeClr val="accent6"/>
              </a:buClr>
              <a:buFont typeface="Wingdings" charset="2"/>
              <a:buChar char="§"/>
            </a:pPr>
            <a:r>
              <a:rPr lang="en-US" sz="1600" dirty="0"/>
              <a:t>IOS and Android apps for mobile camera access</a:t>
            </a:r>
          </a:p>
          <a:p>
            <a:pPr marL="380917" indent="-235150">
              <a:spcBef>
                <a:spcPts val="1312"/>
              </a:spcBef>
              <a:buClr>
                <a:schemeClr val="accent6"/>
              </a:buClr>
              <a:buFont typeface="Wingdings" charset="2"/>
              <a:buChar char="§"/>
            </a:pPr>
            <a:r>
              <a:rPr lang="en-US" sz="1600" dirty="0"/>
              <a:t>Cameras use Power over Ethernet (PoE) for easy installation</a:t>
            </a:r>
          </a:p>
          <a:p>
            <a:pPr marL="380917" indent="-235150">
              <a:spcBef>
                <a:spcPts val="1312"/>
              </a:spcBef>
              <a:buClr>
                <a:schemeClr val="accent6"/>
              </a:buClr>
              <a:buFont typeface="Wingdings" charset="2"/>
              <a:buChar char="§"/>
            </a:pPr>
            <a:r>
              <a:rPr lang="en-US" sz="1600" dirty="0"/>
              <a:t>Web-based interface with no need for dedicated client</a:t>
            </a:r>
          </a:p>
          <a:p>
            <a:pPr marL="380917" indent="-235150">
              <a:spcBef>
                <a:spcPts val="1312"/>
              </a:spcBef>
              <a:buClr>
                <a:schemeClr val="accent6"/>
              </a:buClr>
              <a:buFont typeface="Wingdings" charset="2"/>
              <a:buChar char="§"/>
            </a:pPr>
            <a:r>
              <a:rPr lang="en-US" sz="1600" dirty="0"/>
              <a:t>Video Management System for Windows (FortiRecorder Central)</a:t>
            </a:r>
          </a:p>
        </p:txBody>
      </p:sp>
      <p:grpSp>
        <p:nvGrpSpPr>
          <p:cNvPr id="5" name="Group 4"/>
          <p:cNvGrpSpPr/>
          <p:nvPr/>
        </p:nvGrpSpPr>
        <p:grpSpPr>
          <a:xfrm>
            <a:off x="569237" y="1200000"/>
            <a:ext cx="11067173" cy="846744"/>
            <a:chOff x="427038" y="1080000"/>
            <a:chExt cx="8302542" cy="635058"/>
          </a:xfrm>
        </p:grpSpPr>
        <p:sp>
          <p:nvSpPr>
            <p:cNvPr id="6" name="Rectangle 5"/>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Network-based Video Security that simplify surveillance while streamlining the user experience.</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8" name="Picture 7"/>
          <p:cNvPicPr>
            <a:picLocks noChangeAspect="1"/>
          </p:cNvPicPr>
          <p:nvPr/>
        </p:nvPicPr>
        <p:blipFill>
          <a:blip r:embed="rId3"/>
          <a:stretch>
            <a:fillRect/>
          </a:stretch>
        </p:blipFill>
        <p:spPr>
          <a:xfrm>
            <a:off x="7187194" y="2827364"/>
            <a:ext cx="4489551" cy="2763520"/>
          </a:xfrm>
          <a:prstGeom prst="rect">
            <a:avLst/>
          </a:prstGeom>
        </p:spPr>
      </p:pic>
    </p:spTree>
    <p:extLst>
      <p:ext uri="{BB962C8B-B14F-4D97-AF65-F5344CB8AC3E}">
        <p14:creationId xmlns:p14="http://schemas.microsoft.com/office/powerpoint/2010/main" val="619101039"/>
      </p:ext>
    </p:extLst>
  </p:cSld>
  <p:clrMapOvr>
    <a:masterClrMapping/>
  </p:clrMapOvr>
  <p:transitio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FortiRecorder Series</a:t>
            </a:r>
          </a:p>
        </p:txBody>
      </p:sp>
      <p:graphicFrame>
        <p:nvGraphicFramePr>
          <p:cNvPr id="3" name="Table 2"/>
          <p:cNvGraphicFramePr>
            <a:graphicFrameLocks noGrp="1"/>
          </p:cNvGraphicFramePr>
          <p:nvPr>
            <p:extLst>
              <p:ext uri="{D42A27DB-BD31-4B8C-83A1-F6EECF244321}">
                <p14:modId xmlns:p14="http://schemas.microsoft.com/office/powerpoint/2010/main" val="2825344220"/>
              </p:ext>
            </p:extLst>
          </p:nvPr>
        </p:nvGraphicFramePr>
        <p:xfrm>
          <a:off x="335913" y="1440000"/>
          <a:ext cx="11517001" cy="2083200"/>
        </p:xfrm>
        <a:graphic>
          <a:graphicData uri="http://schemas.openxmlformats.org/drawingml/2006/table">
            <a:tbl>
              <a:tblPr firstRow="1" firstCol="1" bandRow="1">
                <a:tableStyleId>{5202B0CA-FC54-4496-8BCA-5EF66A818D29}</a:tableStyleId>
              </a:tblPr>
              <a:tblGrid>
                <a:gridCol w="2665006">
                  <a:extLst>
                    <a:ext uri="{9D8B030D-6E8A-4147-A177-3AD203B41FA5}">
                      <a16:colId xmlns:a16="http://schemas.microsoft.com/office/drawing/2014/main" val="20000"/>
                    </a:ext>
                  </a:extLst>
                </a:gridCol>
                <a:gridCol w="2950665">
                  <a:extLst>
                    <a:ext uri="{9D8B030D-6E8A-4147-A177-3AD203B41FA5}">
                      <a16:colId xmlns:a16="http://schemas.microsoft.com/office/drawing/2014/main" val="20001"/>
                    </a:ext>
                  </a:extLst>
                </a:gridCol>
                <a:gridCol w="2950665">
                  <a:extLst>
                    <a:ext uri="{9D8B030D-6E8A-4147-A177-3AD203B41FA5}">
                      <a16:colId xmlns:a16="http://schemas.microsoft.com/office/drawing/2014/main" val="20002"/>
                    </a:ext>
                  </a:extLst>
                </a:gridCol>
                <a:gridCol w="2950665">
                  <a:extLst>
                    <a:ext uri="{9D8B030D-6E8A-4147-A177-3AD203B41FA5}">
                      <a16:colId xmlns:a16="http://schemas.microsoft.com/office/drawing/2014/main" val="20003"/>
                    </a:ext>
                  </a:extLst>
                </a:gridCol>
              </a:tblGrid>
              <a:tr h="347200">
                <a:tc>
                  <a:txBody>
                    <a:bodyPr/>
                    <a:lstStyle/>
                    <a:p>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FRD-100D</a:t>
                      </a: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FRD-200D</a:t>
                      </a: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FRD-VM</a:t>
                      </a:r>
                    </a:p>
                  </a:txBody>
                  <a:tcPr marL="121888" marR="121888" marT="72000" marB="72000" anchor="ctr">
                    <a:solidFill>
                      <a:srgbClr val="A12D2D"/>
                    </a:solidFill>
                  </a:tcPr>
                </a:tc>
                <a:extLst>
                  <a:ext uri="{0D108BD9-81ED-4DB2-BD59-A6C34878D82A}">
                    <a16:rowId xmlns:a16="http://schemas.microsoft.com/office/drawing/2014/main" val="10000"/>
                  </a:ext>
                </a:extLst>
              </a:tr>
              <a:tr h="347200">
                <a:tc>
                  <a:txBody>
                    <a:bodyPr/>
                    <a:lstStyle/>
                    <a:p>
                      <a:r>
                        <a:rPr lang="en-US" sz="1300" dirty="0"/>
                        <a:t>Camera Capacity</a:t>
                      </a:r>
                      <a:endParaRPr lang="en-US" sz="1300" b="1" dirty="0">
                        <a:solidFill>
                          <a:srgbClr val="FFFFFF"/>
                        </a:solidFill>
                      </a:endParaRPr>
                    </a:p>
                  </a:txBody>
                  <a:tcPr marL="121888" marR="121888" marT="72000" marB="72000" anchor="ctr"/>
                </a:tc>
                <a:tc>
                  <a:txBody>
                    <a:bodyPr/>
                    <a:lstStyle/>
                    <a:p>
                      <a:pPr algn="ctr"/>
                      <a:r>
                        <a:rPr lang="en-US" sz="1300" dirty="0"/>
                        <a:t>16</a:t>
                      </a:r>
                      <a:endParaRPr lang="en-US" sz="1300" b="0" i="0" dirty="0">
                        <a:solidFill>
                          <a:schemeClr val="tx1"/>
                        </a:solidFill>
                        <a:latin typeface="+mn-lt"/>
                      </a:endParaRPr>
                    </a:p>
                  </a:txBody>
                  <a:tcPr marL="121888" marR="121888" marT="72000" marB="72000" anchor="ctr"/>
                </a:tc>
                <a:tc>
                  <a:txBody>
                    <a:bodyPr/>
                    <a:lstStyle/>
                    <a:p>
                      <a:pPr algn="ctr"/>
                      <a:r>
                        <a:rPr lang="en-US" sz="1300" dirty="0"/>
                        <a:t>64</a:t>
                      </a:r>
                      <a:endParaRPr lang="en-US" sz="1300" b="0" i="0" dirty="0">
                        <a:solidFill>
                          <a:schemeClr val="tx1"/>
                        </a:solidFill>
                        <a:latin typeface="+mn-lt"/>
                      </a:endParaRPr>
                    </a:p>
                  </a:txBody>
                  <a:tcPr marL="121888" marR="121888" marT="72000" marB="72000" anchor="ctr"/>
                </a:tc>
                <a:tc>
                  <a:txBody>
                    <a:bodyPr/>
                    <a:lstStyle/>
                    <a:p>
                      <a:pPr algn="ctr"/>
                      <a:r>
                        <a:rPr lang="en-US" sz="1300" dirty="0"/>
                        <a:t>1024</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1"/>
                  </a:ext>
                </a:extLst>
              </a:tr>
              <a:tr h="347200">
                <a:tc>
                  <a:txBody>
                    <a:bodyPr/>
                    <a:lstStyle/>
                    <a:p>
                      <a:r>
                        <a:rPr lang="en-US" sz="1300" dirty="0"/>
                        <a:t>Form Factor</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Desktop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1 RU</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VM</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2"/>
                  </a:ext>
                </a:extLst>
              </a:tr>
              <a:tr h="347200">
                <a:tc>
                  <a:txBody>
                    <a:bodyPr/>
                    <a:lstStyle/>
                    <a:p>
                      <a:r>
                        <a:rPr lang="en-US" sz="1300" dirty="0"/>
                        <a:t>Total Interface</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3x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1 to 4 network cards supported</a:t>
                      </a:r>
                      <a:endParaRPr kumimoji="0" lang="en-US" sz="1300" b="0" i="0" u="none" strike="noStrike" cap="none" normalizeH="0" baseline="0" dirty="0">
                        <a:ln>
                          <a:noFill/>
                        </a:ln>
                        <a:solidFill>
                          <a:schemeClr val="dk1"/>
                        </a:solidFill>
                        <a:effectLst/>
                        <a:latin typeface="+mn-lt"/>
                      </a:endParaRPr>
                    </a:p>
                  </a:txBody>
                  <a:tcPr marL="121888" marR="121888" marT="72000" marB="72000" anchor="ctr"/>
                </a:tc>
                <a:extLst>
                  <a:ext uri="{0D108BD9-81ED-4DB2-BD59-A6C34878D82A}">
                    <a16:rowId xmlns:a16="http://schemas.microsoft.com/office/drawing/2014/main" val="10003"/>
                  </a:ext>
                </a:extLst>
              </a:tr>
              <a:tr h="347200">
                <a:tc>
                  <a:txBody>
                    <a:bodyPr/>
                    <a:lstStyle/>
                    <a:p>
                      <a:r>
                        <a:rPr lang="en-US" sz="1300" dirty="0"/>
                        <a:t>Storage</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TB</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TB</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Unrestricted</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4"/>
                  </a:ext>
                </a:extLst>
              </a:tr>
              <a:tr h="347200">
                <a:tc>
                  <a:txBody>
                    <a:bodyPr/>
                    <a:lstStyle/>
                    <a:p>
                      <a:r>
                        <a:rPr lang="en-US" sz="1300" dirty="0"/>
                        <a:t>Management Tools</a:t>
                      </a:r>
                      <a:endParaRPr lang="en-US" sz="1300" b="1" dirty="0">
                        <a:solidFill>
                          <a:srgbClr val="FFFFFF"/>
                        </a:solidFill>
                      </a:endParaRPr>
                    </a:p>
                  </a:txBody>
                  <a:tcPr marL="121888" marR="121888" marT="72000" marB="72000"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FortiRecorder</a:t>
                      </a:r>
                      <a:r>
                        <a:rPr lang="en-US" sz="1300" baseline="0" dirty="0"/>
                        <a:t> Mobile Apps (iOS, Android), FortiRecorder Central (Windows)</a:t>
                      </a:r>
                      <a:endParaRPr lang="en-US" sz="1300" b="0" i="0" dirty="0">
                        <a:solidFill>
                          <a:schemeClr val="tx1"/>
                        </a:solidFill>
                        <a:latin typeface="+mn-lt"/>
                      </a:endParaRPr>
                    </a:p>
                  </a:txBody>
                  <a:tcPr marL="121888" marR="121888" marT="72000" marB="72000"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ndParaRPr>
                    </a:p>
                  </a:txBody>
                  <a:tcPr marT="72000" marB="72000" anchor="ctr">
                    <a:solidFill>
                      <a:srgbClr val="E4E4E4"/>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6923488"/>
      </p:ext>
    </p:extLst>
  </p:cSld>
  <p:clrMapOvr>
    <a:masterClrMapping/>
  </p:clrMapOvr>
  <p:transition spd="slow">
    <p:wipe/>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FortiCamera Series</a:t>
            </a:r>
          </a:p>
        </p:txBody>
      </p:sp>
      <p:graphicFrame>
        <p:nvGraphicFramePr>
          <p:cNvPr id="3" name="Table 2"/>
          <p:cNvGraphicFramePr>
            <a:graphicFrameLocks noGrp="1"/>
          </p:cNvGraphicFramePr>
          <p:nvPr>
            <p:extLst>
              <p:ext uri="{D42A27DB-BD31-4B8C-83A1-F6EECF244321}">
                <p14:modId xmlns:p14="http://schemas.microsoft.com/office/powerpoint/2010/main" val="1702490493"/>
              </p:ext>
            </p:extLst>
          </p:nvPr>
        </p:nvGraphicFramePr>
        <p:xfrm>
          <a:off x="335915" y="2440987"/>
          <a:ext cx="11517001" cy="3387298"/>
        </p:xfrm>
        <a:graphic>
          <a:graphicData uri="http://schemas.openxmlformats.org/drawingml/2006/table">
            <a:tbl>
              <a:tblPr firstRow="1" firstCol="1" bandRow="1">
                <a:tableStyleId>{5202B0CA-FC54-4496-8BCA-5EF66A818D29}</a:tableStyleId>
              </a:tblPr>
              <a:tblGrid>
                <a:gridCol w="2121481">
                  <a:extLst>
                    <a:ext uri="{9D8B030D-6E8A-4147-A177-3AD203B41FA5}">
                      <a16:colId xmlns:a16="http://schemas.microsoft.com/office/drawing/2014/main" val="20000"/>
                    </a:ext>
                  </a:extLst>
                </a:gridCol>
                <a:gridCol w="2348880">
                  <a:extLst>
                    <a:ext uri="{9D8B030D-6E8A-4147-A177-3AD203B41FA5}">
                      <a16:colId xmlns:a16="http://schemas.microsoft.com/office/drawing/2014/main" val="20001"/>
                    </a:ext>
                  </a:extLst>
                </a:gridCol>
                <a:gridCol w="2348880">
                  <a:extLst>
                    <a:ext uri="{9D8B030D-6E8A-4147-A177-3AD203B41FA5}">
                      <a16:colId xmlns:a16="http://schemas.microsoft.com/office/drawing/2014/main" val="20002"/>
                    </a:ext>
                  </a:extLst>
                </a:gridCol>
                <a:gridCol w="2348880">
                  <a:extLst>
                    <a:ext uri="{9D8B030D-6E8A-4147-A177-3AD203B41FA5}">
                      <a16:colId xmlns:a16="http://schemas.microsoft.com/office/drawing/2014/main" val="20003"/>
                    </a:ext>
                  </a:extLst>
                </a:gridCol>
                <a:gridCol w="2348880">
                  <a:extLst>
                    <a:ext uri="{9D8B030D-6E8A-4147-A177-3AD203B41FA5}">
                      <a16:colId xmlns:a16="http://schemas.microsoft.com/office/drawing/2014/main" val="20004"/>
                    </a:ext>
                  </a:extLst>
                </a:gridCol>
              </a:tblGrid>
              <a:tr h="347200">
                <a:tc>
                  <a:txBody>
                    <a:bodyPr/>
                    <a:lstStyle/>
                    <a:p>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FCM-FD40</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FCM-FD20</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FCM-MD20</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FCM-MB40</a:t>
                      </a:r>
                      <a:endParaRPr lang="en-US" sz="1300" dirty="0"/>
                    </a:p>
                  </a:txBody>
                  <a:tcPr marL="121888" marR="121888" marT="72000" marB="72000" anchor="ctr">
                    <a:solidFill>
                      <a:srgbClr val="A12D2D"/>
                    </a:solidFill>
                  </a:tcPr>
                </a:tc>
                <a:extLst>
                  <a:ext uri="{0D108BD9-81ED-4DB2-BD59-A6C34878D82A}">
                    <a16:rowId xmlns:a16="http://schemas.microsoft.com/office/drawing/2014/main" val="10000"/>
                  </a:ext>
                </a:extLst>
              </a:tr>
              <a:tr h="753600">
                <a:tc>
                  <a:txBody>
                    <a:bodyPr/>
                    <a:lstStyle/>
                    <a:p>
                      <a:r>
                        <a:rPr lang="en-US" sz="1300" dirty="0"/>
                        <a:t>Description</a:t>
                      </a:r>
                      <a:endParaRPr lang="en-US" sz="1300" b="1" dirty="0">
                        <a:solidFill>
                          <a:srgbClr val="FFFFFF"/>
                        </a:solidFill>
                      </a:endParaRPr>
                    </a:p>
                  </a:txBody>
                  <a:tcPr marL="121888" marR="121888" marT="72000" marB="72000" anchor="ctr"/>
                </a:tc>
                <a:tc>
                  <a:txBody>
                    <a:bodyPr/>
                    <a:lstStyle/>
                    <a:p>
                      <a:pPr algn="ctr"/>
                      <a:r>
                        <a:rPr lang="en-US" sz="1300" dirty="0"/>
                        <a:t>Ultra-WDR Day/Night IP Video Security Camera</a:t>
                      </a:r>
                      <a:endParaRPr lang="en-US" sz="1300" b="0" i="0" dirty="0">
                        <a:solidFill>
                          <a:schemeClr val="tx1"/>
                        </a:solidFill>
                        <a:latin typeface="+mn-lt"/>
                      </a:endParaRPr>
                    </a:p>
                  </a:txBody>
                  <a:tcPr marL="121888" marR="121888" marT="72000" marB="72000" anchor="ctr"/>
                </a:tc>
                <a:tc>
                  <a:txBody>
                    <a:bodyPr/>
                    <a:lstStyle/>
                    <a:p>
                      <a:pPr algn="ctr"/>
                      <a:r>
                        <a:rPr lang="en-US" sz="1300" dirty="0"/>
                        <a:t>Versatile Day/Night,</a:t>
                      </a:r>
                      <a:r>
                        <a:rPr lang="en-US" sz="1300" baseline="0" dirty="0"/>
                        <a:t> </a:t>
                      </a:r>
                      <a:r>
                        <a:rPr lang="en-US" sz="1300" dirty="0"/>
                        <a:t>Vandal proof indoor/outdoor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Day/Night IP Video Security Camera </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Day/Night IP Video Security Camera </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1"/>
                  </a:ext>
                </a:extLst>
              </a:tr>
              <a:tr h="660700">
                <a:tc>
                  <a:txBody>
                    <a:bodyPr/>
                    <a:lstStyle/>
                    <a:p>
                      <a:r>
                        <a:rPr lang="en-US" sz="1300" dirty="0"/>
                        <a:t>Camera</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4 Megapixel Fixed Dome IP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 Megapixel Fixed Dome IP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 Megapixel Mini Dome IP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4 Megapixel Mini box IP Camera</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2"/>
                  </a:ext>
                </a:extLst>
              </a:tr>
              <a:tr h="660700">
                <a:tc>
                  <a:txBody>
                    <a:bodyPr/>
                    <a:lstStyle/>
                    <a:p>
                      <a:r>
                        <a:rPr lang="en-US" sz="1300" dirty="0"/>
                        <a:t>Additional Features</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IR/Night Vision, Audio, DIDO</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IR/Night Vision, Vandal Proof</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IR/Night Vision</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IR/Night Vision</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3"/>
                  </a:ext>
                </a:extLst>
              </a:tr>
              <a:tr h="482549">
                <a:tc>
                  <a:txBody>
                    <a:bodyPr/>
                    <a:lstStyle/>
                    <a:p>
                      <a:r>
                        <a:rPr lang="en-US" sz="1300" dirty="0"/>
                        <a:t>Total Interface</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1x FE RJ45, 802.3af PoE</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1x FE RJ45, 802.3af PoE</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1x FE RJ45, 802.3af </a:t>
                      </a:r>
                      <a:r>
                        <a:rPr kumimoji="0" lang="en-US" sz="1300" u="none" strike="noStrike" cap="none" normalizeH="0" baseline="0" dirty="0">
                          <a:ln>
                            <a:noFill/>
                          </a:ln>
                          <a:effectLst/>
                        </a:rPr>
                        <a:t>PoE</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2x FE RJ45</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4"/>
                  </a:ext>
                </a:extLst>
              </a:tr>
              <a:tr h="482549">
                <a:tc>
                  <a:txBody>
                    <a:bodyPr/>
                    <a:lstStyle/>
                    <a:p>
                      <a:r>
                        <a:rPr lang="en-US" sz="1300" dirty="0"/>
                        <a:t>Wireless AP</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5"/>
                  </a:ext>
                </a:extLst>
              </a:tr>
            </a:tbl>
          </a:graphicData>
        </a:graphic>
      </p:graphicFrame>
      <p:pic>
        <p:nvPicPr>
          <p:cNvPr id="5" name="Picture 4"/>
          <p:cNvPicPr>
            <a:picLocks noChangeAspect="1"/>
          </p:cNvPicPr>
          <p:nvPr/>
        </p:nvPicPr>
        <p:blipFill>
          <a:blip r:embed="rId2"/>
          <a:stretch>
            <a:fillRect/>
          </a:stretch>
        </p:blipFill>
        <p:spPr>
          <a:xfrm>
            <a:off x="3125079" y="1295771"/>
            <a:ext cx="1036050" cy="1009748"/>
          </a:xfrm>
          <a:prstGeom prst="rect">
            <a:avLst/>
          </a:prstGeom>
        </p:spPr>
      </p:pic>
      <p:pic>
        <p:nvPicPr>
          <p:cNvPr id="6" name="Picture 5"/>
          <p:cNvPicPr>
            <a:picLocks noChangeAspect="1"/>
          </p:cNvPicPr>
          <p:nvPr/>
        </p:nvPicPr>
        <p:blipFill>
          <a:blip r:embed="rId3"/>
          <a:stretch>
            <a:fillRect/>
          </a:stretch>
        </p:blipFill>
        <p:spPr>
          <a:xfrm>
            <a:off x="5519429" y="1304334"/>
            <a:ext cx="920933" cy="896444"/>
          </a:xfrm>
          <a:prstGeom prst="rect">
            <a:avLst/>
          </a:prstGeom>
        </p:spPr>
      </p:pic>
      <p:pic>
        <p:nvPicPr>
          <p:cNvPr id="7" name="Picture 6"/>
          <p:cNvPicPr>
            <a:picLocks noChangeAspect="1"/>
          </p:cNvPicPr>
          <p:nvPr/>
        </p:nvPicPr>
        <p:blipFill>
          <a:blip r:embed="rId4"/>
          <a:stretch>
            <a:fillRect/>
          </a:stretch>
        </p:blipFill>
        <p:spPr>
          <a:xfrm>
            <a:off x="7638482" y="1312894"/>
            <a:ext cx="1245969" cy="887883"/>
          </a:xfrm>
          <a:prstGeom prst="rect">
            <a:avLst/>
          </a:prstGeom>
        </p:spPr>
      </p:pic>
      <p:pic>
        <p:nvPicPr>
          <p:cNvPr id="8" name="Picture 7"/>
          <p:cNvPicPr>
            <a:picLocks noChangeAspect="1"/>
          </p:cNvPicPr>
          <p:nvPr/>
        </p:nvPicPr>
        <p:blipFill>
          <a:blip r:embed="rId5"/>
          <a:stretch>
            <a:fillRect/>
          </a:stretch>
        </p:blipFill>
        <p:spPr>
          <a:xfrm>
            <a:off x="10217842" y="1189561"/>
            <a:ext cx="942287" cy="1115959"/>
          </a:xfrm>
          <a:prstGeom prst="rect">
            <a:avLst/>
          </a:prstGeom>
        </p:spPr>
      </p:pic>
    </p:spTree>
    <p:extLst>
      <p:ext uri="{BB962C8B-B14F-4D97-AF65-F5344CB8AC3E}">
        <p14:creationId xmlns:p14="http://schemas.microsoft.com/office/powerpoint/2010/main" val="46923488"/>
      </p:ext>
    </p:extLst>
  </p:cSld>
  <p:clrMapOvr>
    <a:masterClrMapping/>
  </p:clrMapOvr>
  <p:transition spd="slow">
    <p:wipe/>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FortiCamera Series</a:t>
            </a:r>
          </a:p>
        </p:txBody>
      </p:sp>
      <p:graphicFrame>
        <p:nvGraphicFramePr>
          <p:cNvPr id="3" name="Table 2"/>
          <p:cNvGraphicFramePr>
            <a:graphicFrameLocks noGrp="1"/>
          </p:cNvGraphicFramePr>
          <p:nvPr>
            <p:extLst>
              <p:ext uri="{D42A27DB-BD31-4B8C-83A1-F6EECF244321}">
                <p14:modId xmlns:p14="http://schemas.microsoft.com/office/powerpoint/2010/main" val="841351806"/>
              </p:ext>
            </p:extLst>
          </p:nvPr>
        </p:nvGraphicFramePr>
        <p:xfrm>
          <a:off x="335914" y="2440987"/>
          <a:ext cx="11517001" cy="3482767"/>
        </p:xfrm>
        <a:graphic>
          <a:graphicData uri="http://schemas.openxmlformats.org/drawingml/2006/table">
            <a:tbl>
              <a:tblPr firstRow="1" firstCol="1" bandRow="1">
                <a:tableStyleId>{5202B0CA-FC54-4496-8BCA-5EF66A818D29}</a:tableStyleId>
              </a:tblPr>
              <a:tblGrid>
                <a:gridCol w="2665006">
                  <a:extLst>
                    <a:ext uri="{9D8B030D-6E8A-4147-A177-3AD203B41FA5}">
                      <a16:colId xmlns:a16="http://schemas.microsoft.com/office/drawing/2014/main" val="20000"/>
                    </a:ext>
                  </a:extLst>
                </a:gridCol>
                <a:gridCol w="2950665">
                  <a:extLst>
                    <a:ext uri="{9D8B030D-6E8A-4147-A177-3AD203B41FA5}">
                      <a16:colId xmlns:a16="http://schemas.microsoft.com/office/drawing/2014/main" val="20001"/>
                    </a:ext>
                  </a:extLst>
                </a:gridCol>
                <a:gridCol w="2950665">
                  <a:extLst>
                    <a:ext uri="{9D8B030D-6E8A-4147-A177-3AD203B41FA5}">
                      <a16:colId xmlns:a16="http://schemas.microsoft.com/office/drawing/2014/main" val="20002"/>
                    </a:ext>
                  </a:extLst>
                </a:gridCol>
                <a:gridCol w="2950665">
                  <a:extLst>
                    <a:ext uri="{9D8B030D-6E8A-4147-A177-3AD203B41FA5}">
                      <a16:colId xmlns:a16="http://schemas.microsoft.com/office/drawing/2014/main" val="20003"/>
                    </a:ext>
                  </a:extLst>
                </a:gridCol>
              </a:tblGrid>
              <a:tr h="347200">
                <a:tc>
                  <a:txBody>
                    <a:bodyPr/>
                    <a:lstStyle/>
                    <a:p>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FCM-CB20</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FCM-SD20</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a:t>FCM-AP214B</a:t>
                      </a:r>
                      <a:endParaRPr lang="en-US" sz="1300" dirty="0"/>
                    </a:p>
                  </a:txBody>
                  <a:tcPr marL="121888" marR="121888" marT="72000" marB="72000" anchor="ctr">
                    <a:solidFill>
                      <a:srgbClr val="A12D2D"/>
                    </a:solidFill>
                  </a:tcPr>
                </a:tc>
                <a:extLst>
                  <a:ext uri="{0D108BD9-81ED-4DB2-BD59-A6C34878D82A}">
                    <a16:rowId xmlns:a16="http://schemas.microsoft.com/office/drawing/2014/main" val="10000"/>
                  </a:ext>
                </a:extLst>
              </a:tr>
              <a:tr h="713367">
                <a:tc>
                  <a:txBody>
                    <a:bodyPr/>
                    <a:lstStyle/>
                    <a:p>
                      <a:r>
                        <a:rPr lang="en-US" sz="1300" dirty="0"/>
                        <a:t>Description</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err="1"/>
                        <a:t>Varifocal</a:t>
                      </a:r>
                      <a:r>
                        <a:rPr lang="en-US" sz="1300" dirty="0"/>
                        <a:t> zoom lens, indoor/outdoor camera</a:t>
                      </a:r>
                      <a:endParaRPr lang="en-US" sz="1300" b="0" i="0" dirty="0">
                        <a:solidFill>
                          <a:schemeClr val="tx1"/>
                        </a:solidFill>
                        <a:latin typeface="+mn-lt"/>
                      </a:endParaRPr>
                    </a:p>
                  </a:txBody>
                  <a:tcPr marL="121888" marR="121888" marT="72000" marB="7200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a:t>
                      </a:r>
                      <a:r>
                        <a:rPr lang="en-US" sz="1300" baseline="0" dirty="0"/>
                        <a:t> </a:t>
                      </a:r>
                      <a:r>
                        <a:rPr lang="en-US" sz="1300" dirty="0"/>
                        <a:t>Speed Dome, Indoor/Outdoor</a:t>
                      </a: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Indoor Fixed Dome IP Camera with</a:t>
                      </a:r>
                      <a:r>
                        <a:rPr lang="en-US" sz="1300" baseline="0" dirty="0"/>
                        <a:t> </a:t>
                      </a:r>
                      <a:r>
                        <a:rPr lang="en-US" sz="1300" dirty="0"/>
                        <a:t>built-in wireless AP</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1"/>
                  </a:ext>
                </a:extLst>
              </a:tr>
              <a:tr h="660700">
                <a:tc>
                  <a:txBody>
                    <a:bodyPr/>
                    <a:lstStyle/>
                    <a:p>
                      <a:r>
                        <a:rPr lang="en-US" sz="1300" dirty="0"/>
                        <a:t>Camera</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 Megapixel Bullet IP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 Megapixel Dome IP Camera</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 Megapixel Indoor Fixed Dome IP Camera</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2"/>
                  </a:ext>
                </a:extLst>
              </a:tr>
              <a:tr h="660700">
                <a:tc>
                  <a:txBody>
                    <a:bodyPr/>
                    <a:lstStyle/>
                    <a:p>
                      <a:r>
                        <a:rPr lang="en-US" sz="1300" dirty="0"/>
                        <a:t>Additional Features</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IR/Night Vision, 2.8 - 12mm </a:t>
                      </a:r>
                      <a:r>
                        <a:rPr lang="en-US" sz="1300" dirty="0" err="1"/>
                        <a:t>varifocal</a:t>
                      </a:r>
                      <a:r>
                        <a:rPr lang="en-US" sz="1300" dirty="0"/>
                        <a:t> lens, IP66</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optical 30x zoom,</a:t>
                      </a:r>
                      <a:r>
                        <a:rPr lang="en-US" sz="1300" baseline="0" dirty="0"/>
                        <a:t> electronic image stabilization, wide dynamic range </a:t>
                      </a:r>
                      <a:endParaRPr lang="en-US" sz="1300" b="0" i="0" baseline="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LED Night Vision, PIR, Audio, DIDO</a:t>
                      </a:r>
                      <a:endParaRPr kumimoji="0" lang="en-US" sz="1300" b="0" i="0" u="none" strike="noStrike" cap="none" normalizeH="0" baseline="0" dirty="0">
                        <a:ln>
                          <a:noFill/>
                        </a:ln>
                        <a:solidFill>
                          <a:schemeClr val="dk1"/>
                        </a:solidFill>
                        <a:effectLst/>
                        <a:latin typeface="+mn-lt"/>
                      </a:endParaRPr>
                    </a:p>
                  </a:txBody>
                  <a:tcPr marL="121888" marR="121888" marT="72000" marB="72000" anchor="ctr"/>
                </a:tc>
                <a:extLst>
                  <a:ext uri="{0D108BD9-81ED-4DB2-BD59-A6C34878D82A}">
                    <a16:rowId xmlns:a16="http://schemas.microsoft.com/office/drawing/2014/main" val="10003"/>
                  </a:ext>
                </a:extLst>
              </a:tr>
              <a:tr h="550400">
                <a:tc>
                  <a:txBody>
                    <a:bodyPr/>
                    <a:lstStyle/>
                    <a:p>
                      <a:r>
                        <a:rPr lang="en-US" sz="1300" dirty="0"/>
                        <a:t>Total Interface</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1x FE RJ45, 802.3af </a:t>
                      </a:r>
                      <a:endParaRPr lang="en-US" sz="1300" dirty="0"/>
                    </a:p>
                    <a:p>
                      <a:pPr marL="0" marR="0" indent="0" algn="ctr" defTabSz="914400" rtl="0" eaLnBrk="1" fontAlgn="auto" latinLnBrk="0" hangingPunct="1">
                        <a:lnSpc>
                          <a:spcPct val="100000"/>
                        </a:lnSpc>
                        <a:spcBef>
                          <a:spcPts val="0"/>
                        </a:spcBef>
                        <a:spcAft>
                          <a:spcPts val="0"/>
                        </a:spcAft>
                        <a:buClrTx/>
                        <a:buSzTx/>
                        <a:buFontTx/>
                        <a:buNone/>
                        <a:tabLst/>
                        <a:defRPr/>
                      </a:pP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300" u="none" strike="noStrike" cap="none" normalizeH="0" baseline="0" dirty="0">
                          <a:ln>
                            <a:noFill/>
                          </a:ln>
                          <a:effectLst/>
                        </a:rPr>
                        <a:t>1x FE RJ45, </a:t>
                      </a:r>
                      <a:r>
                        <a:rPr kumimoji="0" lang="en-US" sz="1300" u="none" strike="noStrike" cap="none" normalizeH="0" baseline="0" dirty="0">
                          <a:ln>
                            <a:noFill/>
                          </a:ln>
                          <a:effectLst/>
                        </a:rPr>
                        <a:t>802.3at PoE</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1 x GE RJ45, </a:t>
                      </a:r>
                      <a:r>
                        <a:rPr kumimoji="0" lang="da-DK" sz="1300" u="none" strike="noStrike" cap="none" normalizeH="0" baseline="0" dirty="0">
                          <a:ln>
                            <a:noFill/>
                          </a:ln>
                          <a:effectLst/>
                        </a:rPr>
                        <a:t>802.3af PoE</a:t>
                      </a:r>
                      <a:endParaRPr kumimoji="0" lang="en-US" sz="1300" b="0" i="0" u="none" strike="noStrike" cap="none" normalizeH="0" baseline="0" dirty="0">
                        <a:ln>
                          <a:noFill/>
                        </a:ln>
                        <a:solidFill>
                          <a:schemeClr val="dk1"/>
                        </a:solidFill>
                        <a:effectLst/>
                        <a:latin typeface="+mn-lt"/>
                      </a:endParaRPr>
                    </a:p>
                  </a:txBody>
                  <a:tcPr marL="121888" marR="121888" marT="72000" marB="72000" anchor="ctr"/>
                </a:tc>
                <a:extLst>
                  <a:ext uri="{0D108BD9-81ED-4DB2-BD59-A6C34878D82A}">
                    <a16:rowId xmlns:a16="http://schemas.microsoft.com/office/drawing/2014/main" val="10004"/>
                  </a:ext>
                </a:extLst>
              </a:tr>
              <a:tr h="550400">
                <a:tc>
                  <a:txBody>
                    <a:bodyPr/>
                    <a:lstStyle/>
                    <a:p>
                      <a:r>
                        <a:rPr lang="en-US" sz="1300" dirty="0"/>
                        <a:t>Wireless AP</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single radio (802.11 a/b/g/n, 2x2 MIMO)</a:t>
                      </a:r>
                      <a:endParaRPr kumimoji="0" lang="en-US" sz="1300" b="0" i="0" u="none" strike="noStrike" cap="none" normalizeH="0" baseline="0" dirty="0">
                        <a:ln>
                          <a:noFill/>
                        </a:ln>
                        <a:solidFill>
                          <a:schemeClr val="dk1"/>
                        </a:solidFill>
                        <a:effectLst/>
                        <a:latin typeface="+mn-lt"/>
                      </a:endParaRPr>
                    </a:p>
                  </a:txBody>
                  <a:tcPr marL="121888" marR="121888" marT="72000" marB="72000" anchor="ctr"/>
                </a:tc>
                <a:extLst>
                  <a:ext uri="{0D108BD9-81ED-4DB2-BD59-A6C34878D82A}">
                    <a16:rowId xmlns:a16="http://schemas.microsoft.com/office/drawing/2014/main" val="10005"/>
                  </a:ext>
                </a:extLst>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86244" y="1371695"/>
            <a:ext cx="1223636" cy="980708"/>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9161" y="1500095"/>
            <a:ext cx="1090977" cy="940892"/>
          </a:xfrm>
          <a:prstGeom prst="rect">
            <a:avLst/>
          </a:prstGeom>
        </p:spPr>
      </p:pic>
      <p:pic>
        <p:nvPicPr>
          <p:cNvPr id="7" name="Picture 6"/>
          <p:cNvPicPr>
            <a:picLocks noChangeAspect="1"/>
          </p:cNvPicPr>
          <p:nvPr/>
        </p:nvPicPr>
        <p:blipFill>
          <a:blip r:embed="rId4"/>
          <a:stretch>
            <a:fillRect/>
          </a:stretch>
        </p:blipFill>
        <p:spPr>
          <a:xfrm>
            <a:off x="7072904" y="1287466"/>
            <a:ext cx="756000" cy="1153521"/>
          </a:xfrm>
          <a:prstGeom prst="rect">
            <a:avLst/>
          </a:prstGeom>
        </p:spPr>
      </p:pic>
    </p:spTree>
    <p:extLst>
      <p:ext uri="{BB962C8B-B14F-4D97-AF65-F5344CB8AC3E}">
        <p14:creationId xmlns:p14="http://schemas.microsoft.com/office/powerpoint/2010/main" val="46923488"/>
      </p:ext>
    </p:extLst>
  </p:cSld>
  <p:clrMapOvr>
    <a:masterClrMapping/>
  </p:clrMapOvr>
  <p:transitio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FortiBridge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48" y="2209681"/>
            <a:ext cx="586647" cy="586800"/>
          </a:xfrm>
          <a:prstGeom prst="rect">
            <a:avLst/>
          </a:prstGeom>
        </p:spPr>
      </p:pic>
    </p:spTree>
    <p:extLst>
      <p:ext uri="{BB962C8B-B14F-4D97-AF65-F5344CB8AC3E}">
        <p14:creationId xmlns:p14="http://schemas.microsoft.com/office/powerpoint/2010/main" val="2239606430"/>
      </p:ext>
    </p:extLst>
  </p:cSld>
  <p:clrMapOvr>
    <a:masterClrMapping/>
  </p:clrMapOvr>
  <p:transitio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FortiBridge</a:t>
            </a:r>
          </a:p>
        </p:txBody>
      </p:sp>
      <p:sp>
        <p:nvSpPr>
          <p:cNvPr id="3" name="Rectangle 2"/>
          <p:cNvSpPr/>
          <p:nvPr/>
        </p:nvSpPr>
        <p:spPr>
          <a:xfrm>
            <a:off x="589091" y="2469890"/>
            <a:ext cx="5758500" cy="3373225"/>
          </a:xfrm>
          <a:prstGeom prst="rect">
            <a:avLst/>
          </a:prstGeom>
        </p:spPr>
        <p:txBody>
          <a:bodyPr wrap="square" lIns="121893" tIns="60947" rIns="121893" bIns="60947">
            <a:spAutoFit/>
          </a:bodyPr>
          <a:lstStyle/>
          <a:p>
            <a:pPr marL="380917" indent="-235150">
              <a:spcBef>
                <a:spcPts val="1312"/>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380917" indent="-235150">
              <a:spcBef>
                <a:spcPts val="1312"/>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380917" indent="-235150">
              <a:spcBef>
                <a:spcPts val="1312"/>
              </a:spcBef>
              <a:buClr>
                <a:schemeClr val="accent6"/>
              </a:buClr>
              <a:buFont typeface="Wingdings" charset="2"/>
              <a:buChar char="§"/>
            </a:pPr>
            <a:endParaRPr lang="en-US" sz="2100" dirty="0"/>
          </a:p>
        </p:txBody>
      </p:sp>
      <p:grpSp>
        <p:nvGrpSpPr>
          <p:cNvPr id="5" name="Group 4"/>
          <p:cNvGrpSpPr/>
          <p:nvPr/>
        </p:nvGrpSpPr>
        <p:grpSpPr>
          <a:xfrm>
            <a:off x="569237" y="1200000"/>
            <a:ext cx="11067173" cy="846744"/>
            <a:chOff x="427038" y="1080000"/>
            <a:chExt cx="8302542" cy="635058"/>
          </a:xfrm>
        </p:grpSpPr>
        <p:sp>
          <p:nvSpPr>
            <p:cNvPr id="6" name="Rectangle 5"/>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Network device that automatically bridge network traffic in the event of a system failure or power outage.</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8" name="Straight Connector 7"/>
          <p:cNvCxnSpPr/>
          <p:nvPr/>
        </p:nvCxnSpPr>
        <p:spPr bwMode="auto">
          <a:xfrm>
            <a:off x="8978705" y="4112457"/>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9" name="Straight Connector 8"/>
          <p:cNvCxnSpPr/>
          <p:nvPr/>
        </p:nvCxnSpPr>
        <p:spPr bwMode="auto">
          <a:xfrm flipV="1">
            <a:off x="7662491" y="3753605"/>
            <a:ext cx="792588"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10" name="TextBox 9"/>
          <p:cNvSpPr txBox="1"/>
          <p:nvPr/>
        </p:nvSpPr>
        <p:spPr>
          <a:xfrm>
            <a:off x="7375242" y="5623067"/>
            <a:ext cx="3532665" cy="410364"/>
          </a:xfrm>
          <a:prstGeom prst="rect">
            <a:avLst/>
          </a:prstGeom>
          <a:noFill/>
        </p:spPr>
        <p:txBody>
          <a:bodyPr wrap="none" lIns="121893" tIns="60947" rIns="121893" bIns="60947" rtlCol="0">
            <a:spAutoFit/>
          </a:bodyPr>
          <a:lstStyle/>
          <a:p>
            <a:r>
              <a:rPr lang="en-US" sz="13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300" b="1" dirty="0">
                <a:solidFill>
                  <a:srgbClr val="404040"/>
                </a:solidFill>
                <a:latin typeface="Helvetica 55 Roman"/>
                <a:cs typeface="Helvetica 55 Roman"/>
              </a:rPr>
              <a:t>Appliance (Example: FortiGate)</a:t>
            </a:r>
          </a:p>
        </p:txBody>
      </p:sp>
      <p:cxnSp>
        <p:nvCxnSpPr>
          <p:cNvPr id="11" name="Straight Connector 10"/>
          <p:cNvCxnSpPr/>
          <p:nvPr/>
        </p:nvCxnSpPr>
        <p:spPr bwMode="auto">
          <a:xfrm>
            <a:off x="10172118" y="3766930"/>
            <a:ext cx="618407" cy="4983"/>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12" name="Straight Connector 11"/>
          <p:cNvCxnSpPr/>
          <p:nvPr/>
        </p:nvCxnSpPr>
        <p:spPr bwMode="auto">
          <a:xfrm>
            <a:off x="9892867" y="4112457"/>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13" name="TextBox 12"/>
          <p:cNvSpPr txBox="1"/>
          <p:nvPr/>
        </p:nvSpPr>
        <p:spPr>
          <a:xfrm>
            <a:off x="7732927" y="3386682"/>
            <a:ext cx="607239" cy="328295"/>
          </a:xfrm>
          <a:prstGeom prst="rect">
            <a:avLst/>
          </a:prstGeom>
          <a:noFill/>
        </p:spPr>
        <p:txBody>
          <a:bodyPr wrap="none" lIns="121893" tIns="60947" rIns="121893" bIns="60947" rtlCol="0">
            <a:spAutoFit/>
          </a:bodyPr>
          <a:lstStyle/>
          <a:p>
            <a:r>
              <a:rPr lang="en-US" sz="1300" dirty="0">
                <a:solidFill>
                  <a:srgbClr val="404040"/>
                </a:solidFill>
                <a:latin typeface="Helvetica 55 Roman"/>
                <a:cs typeface="Helvetica 55 Roman"/>
              </a:rPr>
              <a:t>Net0</a:t>
            </a:r>
          </a:p>
        </p:txBody>
      </p:sp>
      <p:sp>
        <p:nvSpPr>
          <p:cNvPr id="14" name="TextBox 13"/>
          <p:cNvSpPr txBox="1"/>
          <p:nvPr/>
        </p:nvSpPr>
        <p:spPr>
          <a:xfrm>
            <a:off x="10229487" y="3400007"/>
            <a:ext cx="607239" cy="328295"/>
          </a:xfrm>
          <a:prstGeom prst="rect">
            <a:avLst/>
          </a:prstGeom>
          <a:noFill/>
        </p:spPr>
        <p:txBody>
          <a:bodyPr wrap="none" lIns="121893" tIns="60947" rIns="121893" bIns="60947" rtlCol="0">
            <a:spAutoFit/>
          </a:bodyPr>
          <a:lstStyle/>
          <a:p>
            <a:r>
              <a:rPr lang="en-US" sz="1300" dirty="0">
                <a:solidFill>
                  <a:srgbClr val="404040"/>
                </a:solidFill>
                <a:latin typeface="Helvetica 55 Roman"/>
                <a:cs typeface="Helvetica 55 Roman"/>
              </a:rPr>
              <a:t>Net1</a:t>
            </a:r>
          </a:p>
        </p:txBody>
      </p:sp>
      <p:sp>
        <p:nvSpPr>
          <p:cNvPr id="15" name="TextBox 14"/>
          <p:cNvSpPr txBox="1"/>
          <p:nvPr/>
        </p:nvSpPr>
        <p:spPr>
          <a:xfrm>
            <a:off x="8369264" y="4417259"/>
            <a:ext cx="673763" cy="328295"/>
          </a:xfrm>
          <a:prstGeom prst="rect">
            <a:avLst/>
          </a:prstGeom>
          <a:noFill/>
        </p:spPr>
        <p:txBody>
          <a:bodyPr wrap="none" lIns="121893" tIns="60947" rIns="121893" bIns="60947" rtlCol="0">
            <a:spAutoFit/>
          </a:bodyPr>
          <a:lstStyle/>
          <a:p>
            <a:r>
              <a:rPr lang="en-US" sz="1300" dirty="0">
                <a:solidFill>
                  <a:srgbClr val="404040"/>
                </a:solidFill>
                <a:latin typeface="Helvetica 55 Roman"/>
                <a:cs typeface="Helvetica 55 Roman"/>
              </a:rPr>
              <a:t>Mon0</a:t>
            </a:r>
          </a:p>
        </p:txBody>
      </p:sp>
      <p:sp>
        <p:nvSpPr>
          <p:cNvPr id="16" name="TextBox 15"/>
          <p:cNvSpPr txBox="1"/>
          <p:nvPr/>
        </p:nvSpPr>
        <p:spPr>
          <a:xfrm>
            <a:off x="9892867" y="4417259"/>
            <a:ext cx="673763" cy="328295"/>
          </a:xfrm>
          <a:prstGeom prst="rect">
            <a:avLst/>
          </a:prstGeom>
          <a:noFill/>
        </p:spPr>
        <p:txBody>
          <a:bodyPr wrap="none" lIns="121893" tIns="60947" rIns="121893" bIns="60947" rtlCol="0">
            <a:spAutoFit/>
          </a:bodyPr>
          <a:lstStyle/>
          <a:p>
            <a:r>
              <a:rPr lang="en-US" sz="1300" dirty="0">
                <a:solidFill>
                  <a:srgbClr val="404040"/>
                </a:solidFill>
                <a:latin typeface="Helvetica 55 Roman"/>
                <a:cs typeface="Helvetica 55 Roman"/>
              </a:rPr>
              <a:t>Mon1</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78981" y="3125325"/>
            <a:ext cx="1693139" cy="1179299"/>
          </a:xfrm>
          <a:prstGeom prst="rect">
            <a:avLst/>
          </a:prstGeom>
        </p:spPr>
      </p:pic>
      <p:sp>
        <p:nvSpPr>
          <p:cNvPr id="18" name="TextBox 17"/>
          <p:cNvSpPr txBox="1"/>
          <p:nvPr/>
        </p:nvSpPr>
        <p:spPr>
          <a:xfrm>
            <a:off x="9337653" y="2987619"/>
            <a:ext cx="1167309" cy="328295"/>
          </a:xfrm>
          <a:prstGeom prst="rect">
            <a:avLst/>
          </a:prstGeom>
          <a:noFill/>
        </p:spPr>
        <p:txBody>
          <a:bodyPr wrap="none" lIns="121893" tIns="60947" rIns="121893" bIns="60947" rtlCol="0">
            <a:spAutoFit/>
          </a:bodyPr>
          <a:lstStyle/>
          <a:p>
            <a:r>
              <a:rPr lang="en-US" sz="1300" b="1" dirty="0">
                <a:solidFill>
                  <a:srgbClr val="404040"/>
                </a:solidFill>
                <a:latin typeface="Helvetica 55 Roman"/>
                <a:cs typeface="Helvetica 55 Roman"/>
              </a:rPr>
              <a:t>FortiBridge</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5813" y="3498588"/>
            <a:ext cx="806678" cy="576349"/>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74005" y="3532988"/>
            <a:ext cx="806678" cy="576349"/>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11168" y="4924224"/>
            <a:ext cx="1143534" cy="798021"/>
          </a:xfrm>
          <a:prstGeom prst="rect">
            <a:avLst/>
          </a:prstGeom>
        </p:spPr>
      </p:pic>
    </p:spTree>
    <p:extLst>
      <p:ext uri="{BB962C8B-B14F-4D97-AF65-F5344CB8AC3E}">
        <p14:creationId xmlns:p14="http://schemas.microsoft.com/office/powerpoint/2010/main" val="3922535248"/>
      </p:ext>
    </p:extLst>
  </p:cSld>
  <p:clrMapOvr>
    <a:masterClrMapping/>
  </p:clrMapOvr>
  <p:transition spd="slow">
    <p:wipe/>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FortiBridge Series</a:t>
            </a:r>
          </a:p>
        </p:txBody>
      </p:sp>
      <p:graphicFrame>
        <p:nvGraphicFramePr>
          <p:cNvPr id="3" name="Table 2"/>
          <p:cNvGraphicFramePr>
            <a:graphicFrameLocks noGrp="1"/>
          </p:cNvGraphicFramePr>
          <p:nvPr>
            <p:extLst>
              <p:ext uri="{D42A27DB-BD31-4B8C-83A1-F6EECF244321}">
                <p14:modId xmlns:p14="http://schemas.microsoft.com/office/powerpoint/2010/main" val="2126094876"/>
              </p:ext>
            </p:extLst>
          </p:nvPr>
        </p:nvGraphicFramePr>
        <p:xfrm>
          <a:off x="335916" y="1440000"/>
          <a:ext cx="11517001" cy="2489600"/>
        </p:xfrm>
        <a:graphic>
          <a:graphicData uri="http://schemas.openxmlformats.org/drawingml/2006/table">
            <a:tbl>
              <a:tblPr firstRow="1" firstCol="1" bandRow="1">
                <a:tableStyleId>{5202B0CA-FC54-4496-8BCA-5EF66A818D29}</a:tableStyleId>
              </a:tblPr>
              <a:tblGrid>
                <a:gridCol w="3028006">
                  <a:extLst>
                    <a:ext uri="{9D8B030D-6E8A-4147-A177-3AD203B41FA5}">
                      <a16:colId xmlns:a16="http://schemas.microsoft.com/office/drawing/2014/main" val="20000"/>
                    </a:ext>
                  </a:extLst>
                </a:gridCol>
                <a:gridCol w="1697799">
                  <a:extLst>
                    <a:ext uri="{9D8B030D-6E8A-4147-A177-3AD203B41FA5}">
                      <a16:colId xmlns:a16="http://schemas.microsoft.com/office/drawing/2014/main" val="20001"/>
                    </a:ext>
                  </a:extLst>
                </a:gridCol>
                <a:gridCol w="1697799">
                  <a:extLst>
                    <a:ext uri="{9D8B030D-6E8A-4147-A177-3AD203B41FA5}">
                      <a16:colId xmlns:a16="http://schemas.microsoft.com/office/drawing/2014/main" val="20002"/>
                    </a:ext>
                  </a:extLst>
                </a:gridCol>
                <a:gridCol w="1697799">
                  <a:extLst>
                    <a:ext uri="{9D8B030D-6E8A-4147-A177-3AD203B41FA5}">
                      <a16:colId xmlns:a16="http://schemas.microsoft.com/office/drawing/2014/main" val="20003"/>
                    </a:ext>
                  </a:extLst>
                </a:gridCol>
                <a:gridCol w="1697799">
                  <a:extLst>
                    <a:ext uri="{9D8B030D-6E8A-4147-A177-3AD203B41FA5}">
                      <a16:colId xmlns:a16="http://schemas.microsoft.com/office/drawing/2014/main" val="20004"/>
                    </a:ext>
                  </a:extLst>
                </a:gridCol>
                <a:gridCol w="1697799">
                  <a:extLst>
                    <a:ext uri="{9D8B030D-6E8A-4147-A177-3AD203B41FA5}">
                      <a16:colId xmlns:a16="http://schemas.microsoft.com/office/drawing/2014/main" val="20005"/>
                    </a:ext>
                  </a:extLst>
                </a:gridCol>
              </a:tblGrid>
              <a:tr h="347200">
                <a:tc>
                  <a:txBody>
                    <a:bodyPr/>
                    <a:lstStyle/>
                    <a:p>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2001</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2001F</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2002</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2002F</a:t>
                      </a:r>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FBG-2002X</a:t>
                      </a:r>
                    </a:p>
                  </a:txBody>
                  <a:tcPr marL="121888" marR="121888" marT="72000" marB="72000" anchor="ctr">
                    <a:solidFill>
                      <a:srgbClr val="A12D2D"/>
                    </a:solidFill>
                  </a:tcPr>
                </a:tc>
                <a:extLst>
                  <a:ext uri="{0D108BD9-81ED-4DB2-BD59-A6C34878D82A}">
                    <a16:rowId xmlns:a16="http://schemas.microsoft.com/office/drawing/2014/main" val="10000"/>
                  </a:ext>
                </a:extLst>
              </a:tr>
              <a:tr h="347200">
                <a:tc>
                  <a:txBody>
                    <a:bodyPr/>
                    <a:lstStyle/>
                    <a:p>
                      <a:r>
                        <a:rPr lang="en-US" sz="1300" dirty="0"/>
                        <a:t>Network Segments Supported</a:t>
                      </a:r>
                      <a:endParaRPr lang="en-US" sz="1300" b="1" dirty="0">
                        <a:solidFill>
                          <a:srgbClr val="FFFFFF"/>
                        </a:solidFill>
                      </a:endParaRPr>
                    </a:p>
                  </a:txBody>
                  <a:tcPr marL="121888" marR="121888" marT="72000" marB="72000" anchor="ctr"/>
                </a:tc>
                <a:tc>
                  <a:txBody>
                    <a:bodyPr/>
                    <a:lstStyle/>
                    <a:p>
                      <a:pPr algn="ctr"/>
                      <a:r>
                        <a:rPr lang="en-US" sz="1300" dirty="0"/>
                        <a:t>1 x 1G</a:t>
                      </a:r>
                      <a:endParaRPr lang="en-US" sz="1300" b="0" i="0" dirty="0">
                        <a:solidFill>
                          <a:schemeClr val="tx1"/>
                        </a:solidFill>
                        <a:latin typeface="+mn-lt"/>
                      </a:endParaRPr>
                    </a:p>
                  </a:txBody>
                  <a:tcPr marL="121888" marR="121888" marT="72000" marB="72000" anchor="ctr"/>
                </a:tc>
                <a:tc>
                  <a:txBody>
                    <a:bodyPr/>
                    <a:lstStyle/>
                    <a:p>
                      <a:pPr algn="ctr"/>
                      <a:r>
                        <a:rPr lang="en-US" sz="1300" dirty="0"/>
                        <a:t>1 x 1G</a:t>
                      </a:r>
                      <a:endParaRPr lang="en-US" sz="1300" b="0" i="0" dirty="0">
                        <a:solidFill>
                          <a:schemeClr val="tx1"/>
                        </a:solidFill>
                        <a:latin typeface="+mn-lt"/>
                      </a:endParaRPr>
                    </a:p>
                  </a:txBody>
                  <a:tcPr marL="121888" marR="121888" marT="72000" marB="72000" anchor="ctr"/>
                </a:tc>
                <a:tc>
                  <a:txBody>
                    <a:bodyPr/>
                    <a:lstStyle/>
                    <a:p>
                      <a:pPr algn="ctr"/>
                      <a:r>
                        <a:rPr lang="en-US" sz="1300" dirty="0"/>
                        <a:t>2 x 1G</a:t>
                      </a:r>
                      <a:endParaRPr lang="en-US" sz="1300" b="0" i="0" dirty="0">
                        <a:solidFill>
                          <a:schemeClr val="tx1"/>
                        </a:solidFill>
                        <a:latin typeface="+mn-lt"/>
                      </a:endParaRPr>
                    </a:p>
                  </a:txBody>
                  <a:tcPr marL="121888" marR="121888" marT="72000" marB="72000" anchor="ctr"/>
                </a:tc>
                <a:tc>
                  <a:txBody>
                    <a:bodyPr/>
                    <a:lstStyle/>
                    <a:p>
                      <a:pPr algn="ctr"/>
                      <a:r>
                        <a:rPr lang="en-US" sz="1300" dirty="0"/>
                        <a:t>2 x 1G</a:t>
                      </a:r>
                      <a:endParaRPr lang="en-US" sz="1300" b="0" i="0" dirty="0">
                        <a:solidFill>
                          <a:schemeClr val="tx1"/>
                        </a:solidFill>
                        <a:latin typeface="+mn-lt"/>
                      </a:endParaRPr>
                    </a:p>
                  </a:txBody>
                  <a:tcPr marL="121888" marR="121888" marT="72000" marB="72000" anchor="ctr"/>
                </a:tc>
                <a:tc>
                  <a:txBody>
                    <a:bodyPr/>
                    <a:lstStyle/>
                    <a:p>
                      <a:pPr algn="ctr"/>
                      <a:r>
                        <a:rPr lang="en-US" sz="1300" dirty="0"/>
                        <a:t>2 x 10G</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1"/>
                  </a:ext>
                </a:extLst>
              </a:tr>
              <a:tr h="550400">
                <a:tc>
                  <a:txBody>
                    <a:bodyPr/>
                    <a:lstStyle/>
                    <a:p>
                      <a:r>
                        <a:rPr lang="en-US" sz="1300" dirty="0"/>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a:t>
                      </a:r>
                      <a:r>
                        <a:rPr lang="en-US" sz="1300" baseline="0" dirty="0"/>
                        <a:t>connectors</a:t>
                      </a:r>
                      <a:r>
                        <a:rPr lang="en-US" sz="1300" dirty="0"/>
                        <a:t>)</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LC (1G)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LC (1G)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LC (10G)</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2"/>
                  </a:ext>
                </a:extLst>
              </a:tr>
              <a:tr h="550400">
                <a:tc>
                  <a:txBody>
                    <a:bodyPr/>
                    <a:lstStyle/>
                    <a:p>
                      <a:r>
                        <a:rPr lang="en-US" sz="1300" dirty="0"/>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(with Pluggable Transceivers)</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SX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SX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SR SFP+</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3"/>
                  </a:ext>
                </a:extLst>
              </a:tr>
              <a:tr h="347200">
                <a:tc>
                  <a:txBody>
                    <a:bodyPr/>
                    <a:lstStyle/>
                    <a:p>
                      <a:r>
                        <a:rPr lang="en-US" sz="1300" dirty="0"/>
                        <a:t>Management Port</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4"/>
                  </a:ext>
                </a:extLst>
              </a:tr>
              <a:tr h="347200">
                <a:tc>
                  <a:txBody>
                    <a:bodyPr/>
                    <a:lstStyle/>
                    <a:p>
                      <a:r>
                        <a:rPr lang="en-US" sz="1300" dirty="0"/>
                        <a:t>Power Supply</a:t>
                      </a:r>
                      <a:endParaRPr lang="en-US" sz="1300" b="1" dirty="0">
                        <a:solidFill>
                          <a:srgbClr val="FFFFFF"/>
                        </a:solidFill>
                      </a:endParaRPr>
                    </a:p>
                  </a:txBody>
                  <a:tcPr marL="121888" marR="121888" marT="72000" marB="72000" anchor="ctr"/>
                </a:tc>
                <a:tc>
                  <a:txBody>
                    <a:bodyPr/>
                    <a:lstStyle/>
                    <a:p>
                      <a:pPr algn="ctr"/>
                      <a:r>
                        <a:rPr lang="en-US" sz="1300" dirty="0"/>
                        <a:t>Single</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Single</a:t>
                      </a:r>
                      <a:endParaRPr lang="en-US" sz="1300" b="0" i="0" dirty="0">
                        <a:solidFill>
                          <a:schemeClr val="tx1"/>
                        </a:solidFill>
                        <a:latin typeface="+mn-lt"/>
                      </a:endParaRPr>
                    </a:p>
                  </a:txBody>
                  <a:tcPr marL="121888" marR="121888" marT="72000" marB="72000" anchor="ctr"/>
                </a:tc>
                <a:tc>
                  <a:txBody>
                    <a:bodyPr/>
                    <a:lstStyle/>
                    <a:p>
                      <a:pPr algn="ctr"/>
                      <a:r>
                        <a:rPr lang="en-US" sz="1300" dirty="0"/>
                        <a:t>Single</a:t>
                      </a:r>
                      <a:endParaRPr lang="en-US" sz="1300" b="0" i="0" dirty="0">
                        <a:solidFill>
                          <a:schemeClr val="tx1"/>
                        </a:solidFill>
                        <a:latin typeface="+mn-lt"/>
                      </a:endParaRPr>
                    </a:p>
                  </a:txBody>
                  <a:tcPr marL="121888" marR="121888" marT="72000" marB="72000" anchor="ctr"/>
                </a:tc>
                <a:tc>
                  <a:txBody>
                    <a:bodyPr/>
                    <a:lstStyle/>
                    <a:p>
                      <a:pPr algn="ctr"/>
                      <a:r>
                        <a:rPr lang="en-US" sz="1300" dirty="0"/>
                        <a:t>Single</a:t>
                      </a:r>
                      <a:endParaRPr lang="en-US" sz="1300" b="0" i="0" dirty="0">
                        <a:solidFill>
                          <a:schemeClr val="tx1"/>
                        </a:solidFill>
                        <a:latin typeface="+mn-lt"/>
                      </a:endParaRPr>
                    </a:p>
                  </a:txBody>
                  <a:tcPr marL="121888" marR="121888" marT="72000" marB="72000" anchor="ctr"/>
                </a:tc>
                <a:tc>
                  <a:txBody>
                    <a:bodyPr/>
                    <a:lstStyle/>
                    <a:p>
                      <a:pPr algn="ctr"/>
                      <a:r>
                        <a:rPr lang="en-US" sz="1300" dirty="0"/>
                        <a:t>Single</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22535248"/>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FortiBridge Series</a:t>
            </a:r>
          </a:p>
        </p:txBody>
      </p:sp>
      <p:graphicFrame>
        <p:nvGraphicFramePr>
          <p:cNvPr id="3" name="Table 2"/>
          <p:cNvGraphicFramePr>
            <a:graphicFrameLocks noGrp="1"/>
          </p:cNvGraphicFramePr>
          <p:nvPr>
            <p:extLst>
              <p:ext uri="{D42A27DB-BD31-4B8C-83A1-F6EECF244321}">
                <p14:modId xmlns:p14="http://schemas.microsoft.com/office/powerpoint/2010/main" val="223427507"/>
              </p:ext>
            </p:extLst>
          </p:nvPr>
        </p:nvGraphicFramePr>
        <p:xfrm>
          <a:off x="335914" y="1440000"/>
          <a:ext cx="11517000" cy="3590400"/>
        </p:xfrm>
        <a:graphic>
          <a:graphicData uri="http://schemas.openxmlformats.org/drawingml/2006/table">
            <a:tbl>
              <a:tblPr firstRow="1" firstCol="1" bandRow="1">
                <a:tableStyleId>{5202B0CA-FC54-4496-8BCA-5EF66A818D29}</a:tableStyleId>
              </a:tblPr>
              <a:tblGrid>
                <a:gridCol w="2338530">
                  <a:extLst>
                    <a:ext uri="{9D8B030D-6E8A-4147-A177-3AD203B41FA5}">
                      <a16:colId xmlns:a16="http://schemas.microsoft.com/office/drawing/2014/main" val="20000"/>
                    </a:ext>
                  </a:extLst>
                </a:gridCol>
                <a:gridCol w="1311210">
                  <a:extLst>
                    <a:ext uri="{9D8B030D-6E8A-4147-A177-3AD203B41FA5}">
                      <a16:colId xmlns:a16="http://schemas.microsoft.com/office/drawing/2014/main" val="20001"/>
                    </a:ext>
                  </a:extLst>
                </a:gridCol>
                <a:gridCol w="1311210">
                  <a:extLst>
                    <a:ext uri="{9D8B030D-6E8A-4147-A177-3AD203B41FA5}">
                      <a16:colId xmlns:a16="http://schemas.microsoft.com/office/drawing/2014/main" val="20002"/>
                    </a:ext>
                  </a:extLst>
                </a:gridCol>
                <a:gridCol w="1311210">
                  <a:extLst>
                    <a:ext uri="{9D8B030D-6E8A-4147-A177-3AD203B41FA5}">
                      <a16:colId xmlns:a16="http://schemas.microsoft.com/office/drawing/2014/main" val="20003"/>
                    </a:ext>
                  </a:extLst>
                </a:gridCol>
                <a:gridCol w="1311210">
                  <a:extLst>
                    <a:ext uri="{9D8B030D-6E8A-4147-A177-3AD203B41FA5}">
                      <a16:colId xmlns:a16="http://schemas.microsoft.com/office/drawing/2014/main" val="20004"/>
                    </a:ext>
                  </a:extLst>
                </a:gridCol>
                <a:gridCol w="1311210">
                  <a:extLst>
                    <a:ext uri="{9D8B030D-6E8A-4147-A177-3AD203B41FA5}">
                      <a16:colId xmlns:a16="http://schemas.microsoft.com/office/drawing/2014/main" val="20005"/>
                    </a:ext>
                  </a:extLst>
                </a:gridCol>
                <a:gridCol w="1311210">
                  <a:extLst>
                    <a:ext uri="{9D8B030D-6E8A-4147-A177-3AD203B41FA5}">
                      <a16:colId xmlns:a16="http://schemas.microsoft.com/office/drawing/2014/main" val="20006"/>
                    </a:ext>
                  </a:extLst>
                </a:gridCol>
                <a:gridCol w="1311210">
                  <a:extLst>
                    <a:ext uri="{9D8B030D-6E8A-4147-A177-3AD203B41FA5}">
                      <a16:colId xmlns:a16="http://schemas.microsoft.com/office/drawing/2014/main" val="20007"/>
                    </a:ext>
                  </a:extLst>
                </a:gridCol>
              </a:tblGrid>
              <a:tr h="347200">
                <a:tc>
                  <a:txBody>
                    <a:bodyPr/>
                    <a:lstStyle/>
                    <a:p>
                      <a:endParaRPr lang="en-US" sz="1300" dirty="0"/>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3002S</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3002L</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3004S</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a:t>
                      </a:r>
                      <a:r>
                        <a:rPr kumimoji="0" lang="en-US" sz="1300" u="none" strike="noStrike" cap="none" normalizeH="0" baseline="0" dirty="0">
                          <a:ln>
                            <a:noFill/>
                          </a:ln>
                          <a:effectLst/>
                        </a:rPr>
                        <a:t>3004L</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FBG-3041S</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FBG-3042S</a:t>
                      </a:r>
                      <a:endParaRPr lang="en-US" sz="1300" dirty="0">
                        <a:solidFill>
                          <a:schemeClr val="bg1"/>
                        </a:solidFill>
                      </a:endParaRPr>
                    </a:p>
                  </a:txBody>
                  <a:tcPr marL="121888" marR="121888" marT="72000" marB="72000"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FBG-3004SL</a:t>
                      </a:r>
                      <a:endParaRPr lang="en-US" sz="1300" dirty="0">
                        <a:solidFill>
                          <a:schemeClr val="bg1"/>
                        </a:solidFill>
                      </a:endParaRPr>
                    </a:p>
                  </a:txBody>
                  <a:tcPr marL="121888" marR="121888" marT="72000" marB="72000" anchor="ctr">
                    <a:solidFill>
                      <a:srgbClr val="A12D2D"/>
                    </a:solidFill>
                  </a:tcPr>
                </a:tc>
                <a:extLst>
                  <a:ext uri="{0D108BD9-81ED-4DB2-BD59-A6C34878D82A}">
                    <a16:rowId xmlns:a16="http://schemas.microsoft.com/office/drawing/2014/main" val="10000"/>
                  </a:ext>
                </a:extLst>
              </a:tr>
              <a:tr h="3472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Chassis + Module(s)</a:t>
                      </a:r>
                      <a:endParaRPr lang="en-US" sz="1300" b="1" dirty="0">
                        <a:solidFill>
                          <a:srgbClr val="FFFFFF"/>
                        </a:solidFill>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ym typeface="Zapf Dingbats"/>
                        </a:rPr>
                        <a:t>✔</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1"/>
                  </a:ext>
                </a:extLst>
              </a:tr>
              <a:tr h="347200">
                <a:tc>
                  <a:txBody>
                    <a:bodyPr/>
                    <a:lstStyle/>
                    <a:p>
                      <a:r>
                        <a:rPr lang="en-US" sz="1300" dirty="0"/>
                        <a:t>Modules</a:t>
                      </a:r>
                      <a:endParaRPr lang="en-US" sz="1300" b="1" dirty="0">
                        <a:solidFill>
                          <a:srgbClr val="FFFFFF"/>
                        </a:solidFill>
                      </a:endParaRPr>
                    </a:p>
                  </a:txBody>
                  <a:tcPr marL="121888" marR="121888" marT="72000" marB="72000" anchor="ctr"/>
                </a:tc>
                <a:tc>
                  <a:txBody>
                    <a:bodyPr/>
                    <a:lstStyle/>
                    <a:p>
                      <a:pPr algn="ctr"/>
                      <a:r>
                        <a:rPr lang="en-US" sz="1300" dirty="0"/>
                        <a:t>1</a:t>
                      </a:r>
                      <a:endParaRPr lang="en-US" sz="1300" b="0" i="0" dirty="0">
                        <a:solidFill>
                          <a:schemeClr val="tx1"/>
                        </a:solidFill>
                        <a:latin typeface="+mn-lt"/>
                      </a:endParaRPr>
                    </a:p>
                  </a:txBody>
                  <a:tcPr marL="121888" marR="121888" marT="72000" marB="72000" anchor="ctr"/>
                </a:tc>
                <a:tc>
                  <a:txBody>
                    <a:bodyPr/>
                    <a:lstStyle/>
                    <a:p>
                      <a:pPr algn="ctr"/>
                      <a:r>
                        <a:rPr lang="en-US" sz="1300" dirty="0"/>
                        <a:t>1</a:t>
                      </a:r>
                      <a:endParaRPr lang="en-US" sz="1300" b="0" i="0" dirty="0">
                        <a:solidFill>
                          <a:schemeClr val="tx1"/>
                        </a:solidFill>
                        <a:latin typeface="+mn-lt"/>
                      </a:endParaRPr>
                    </a:p>
                  </a:txBody>
                  <a:tcPr marL="121888" marR="121888" marT="72000" marB="72000" anchor="ctr"/>
                </a:tc>
                <a:tc>
                  <a:txBody>
                    <a:bodyPr/>
                    <a:lstStyle/>
                    <a:p>
                      <a:pPr algn="ctr"/>
                      <a:r>
                        <a:rPr lang="en-US" sz="1300" dirty="0"/>
                        <a:t>2</a:t>
                      </a:r>
                      <a:endParaRPr lang="en-US" sz="1300" b="0" i="0" dirty="0">
                        <a:solidFill>
                          <a:schemeClr val="tx1"/>
                        </a:solidFill>
                        <a:latin typeface="+mn-lt"/>
                      </a:endParaRPr>
                    </a:p>
                  </a:txBody>
                  <a:tcPr marL="121888" marR="121888" marT="72000" marB="72000" anchor="ctr"/>
                </a:tc>
                <a:tc>
                  <a:txBody>
                    <a:bodyPr/>
                    <a:lstStyle/>
                    <a:p>
                      <a:pPr algn="ctr"/>
                      <a:r>
                        <a:rPr lang="en-US" sz="1300" dirty="0"/>
                        <a:t>2</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2"/>
                  </a:ext>
                </a:extLst>
              </a:tr>
              <a:tr h="550400">
                <a:tc>
                  <a:txBody>
                    <a:bodyPr/>
                    <a:lstStyle/>
                    <a:p>
                      <a:r>
                        <a:rPr lang="en-US" sz="1300" dirty="0"/>
                        <a:t>Network Segments Supported</a:t>
                      </a:r>
                      <a:endParaRPr lang="en-US" sz="1300" b="1" dirty="0">
                        <a:solidFill>
                          <a:srgbClr val="FFFFFF"/>
                        </a:solidFill>
                      </a:endParaRPr>
                    </a:p>
                  </a:txBody>
                  <a:tcPr marL="121888" marR="121888" marT="72000" marB="72000" anchor="ctr"/>
                </a:tc>
                <a:tc>
                  <a:txBody>
                    <a:bodyPr/>
                    <a:lstStyle/>
                    <a:p>
                      <a:pPr algn="ctr"/>
                      <a:r>
                        <a:rPr lang="en-US" sz="1300" dirty="0"/>
                        <a:t>2 x 10G</a:t>
                      </a:r>
                      <a:endParaRPr lang="en-US" sz="1300" b="0" i="0" dirty="0">
                        <a:solidFill>
                          <a:schemeClr val="tx1"/>
                        </a:solidFill>
                        <a:latin typeface="+mn-lt"/>
                      </a:endParaRPr>
                    </a:p>
                  </a:txBody>
                  <a:tcPr marL="121888" marR="121888" marT="72000" marB="72000" anchor="ctr"/>
                </a:tc>
                <a:tc>
                  <a:txBody>
                    <a:bodyPr/>
                    <a:lstStyle/>
                    <a:p>
                      <a:pPr algn="ctr"/>
                      <a:r>
                        <a:rPr lang="en-US" sz="1300" dirty="0"/>
                        <a:t>2 x 10G</a:t>
                      </a:r>
                      <a:endParaRPr lang="en-US" sz="1300" b="0" i="0" dirty="0">
                        <a:solidFill>
                          <a:schemeClr val="tx1"/>
                        </a:solidFill>
                        <a:latin typeface="+mn-lt"/>
                      </a:endParaRPr>
                    </a:p>
                  </a:txBody>
                  <a:tcPr marL="121888" marR="121888" marT="72000" marB="72000" anchor="ctr"/>
                </a:tc>
                <a:tc>
                  <a:txBody>
                    <a:bodyPr/>
                    <a:lstStyle/>
                    <a:p>
                      <a:pPr algn="ctr"/>
                      <a:r>
                        <a:rPr lang="en-US" sz="1300" dirty="0"/>
                        <a:t>4 x 10G</a:t>
                      </a:r>
                      <a:endParaRPr lang="en-US" sz="1300" b="0" i="0" dirty="0">
                        <a:solidFill>
                          <a:schemeClr val="tx1"/>
                        </a:solidFill>
                        <a:latin typeface="+mn-lt"/>
                      </a:endParaRPr>
                    </a:p>
                  </a:txBody>
                  <a:tcPr marL="121888" marR="121888" marT="72000" marB="72000" anchor="ctr"/>
                </a:tc>
                <a:tc>
                  <a:txBody>
                    <a:bodyPr/>
                    <a:lstStyle/>
                    <a:p>
                      <a:pPr algn="ctr"/>
                      <a:r>
                        <a:rPr lang="en-US" sz="1300" dirty="0"/>
                        <a:t>4 x 10G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40G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 x 40G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4 x 10G</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3"/>
                  </a:ext>
                </a:extLst>
              </a:tr>
              <a:tr h="550400">
                <a:tc>
                  <a:txBody>
                    <a:bodyPr/>
                    <a:lstStyle/>
                    <a:p>
                      <a:r>
                        <a:rPr lang="en-US" sz="1300" dirty="0"/>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a:t>
                      </a:r>
                      <a:r>
                        <a:rPr lang="en-US" sz="1300" baseline="0" dirty="0"/>
                        <a:t>connectors</a:t>
                      </a:r>
                      <a:r>
                        <a:rPr lang="en-US" sz="1300" dirty="0"/>
                        <a:t>)</a:t>
                      </a:r>
                      <a:endParaRPr lang="en-US" sz="1300" b="1" dirty="0">
                        <a:solidFill>
                          <a:srgbClr val="FFFFFF"/>
                        </a:solidFill>
                      </a:endParaRPr>
                    </a:p>
                  </a:txBody>
                  <a:tcPr marL="121888" marR="121888" marT="72000" marB="72000" anchor="ctr"/>
                </a:tc>
                <a:tc>
                  <a:txBody>
                    <a:bodyPr/>
                    <a:lstStyle/>
                    <a:p>
                      <a:pPr algn="ctr"/>
                      <a:r>
                        <a:rPr kumimoji="0" lang="en-US" sz="1300" u="none" strike="noStrike" cap="none" normalizeH="0" baseline="0" dirty="0">
                          <a:ln>
                            <a:noFill/>
                          </a:ln>
                          <a:effectLst/>
                        </a:rPr>
                        <a:t>4x LC (10G)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LC (10G)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8x LC (10G)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8x LC (10G)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MPO (40G)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MPO (40G)</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8x LC (10G)</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4"/>
                  </a:ext>
                </a:extLst>
              </a:tr>
              <a:tr h="753600">
                <a:tc>
                  <a:txBody>
                    <a:bodyPr/>
                    <a:lstStyle/>
                    <a:p>
                      <a:r>
                        <a:rPr lang="en-US" sz="1300" dirty="0"/>
                        <a:t>Monitor Ports </a:t>
                      </a:r>
                    </a:p>
                    <a:p>
                      <a:r>
                        <a:rPr lang="en-US" sz="1300" dirty="0"/>
                        <a:t>(with Pluggable Transceivers)</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SR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LR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SR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8x LR 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SR QSFP+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4x SR QSFP+</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a:ln>
                            <a:noFill/>
                          </a:ln>
                          <a:effectLst/>
                        </a:rPr>
                        <a:t>2x LR SFP+</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5"/>
                  </a:ext>
                </a:extLst>
              </a:tr>
              <a:tr h="347200">
                <a:tc>
                  <a:txBody>
                    <a:bodyPr/>
                    <a:lstStyle/>
                    <a:p>
                      <a:r>
                        <a:rPr lang="en-US" sz="1300" dirty="0"/>
                        <a:t>Management Port</a:t>
                      </a:r>
                      <a:endParaRPr lang="en-US" sz="1300" b="1" dirty="0">
                        <a:solidFill>
                          <a:srgbClr val="FFFFFF"/>
                        </a:solidFill>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 x GE RJ45</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6"/>
                  </a:ext>
                </a:extLst>
              </a:tr>
              <a:tr h="347200">
                <a:tc>
                  <a:txBody>
                    <a:bodyPr/>
                    <a:lstStyle/>
                    <a:p>
                      <a:r>
                        <a:rPr lang="en-US" sz="1300" dirty="0"/>
                        <a:t>Power Supply</a:t>
                      </a:r>
                      <a:endParaRPr lang="en-US" sz="1300" b="1" dirty="0">
                        <a:solidFill>
                          <a:srgbClr val="FFFFFF"/>
                        </a:solidFill>
                      </a:endParaRPr>
                    </a:p>
                  </a:txBody>
                  <a:tcPr marL="121888" marR="121888" marT="72000" marB="72000" anchor="ctr"/>
                </a:tc>
                <a:tc>
                  <a:txBody>
                    <a:bodyPr/>
                    <a:lstStyle/>
                    <a:p>
                      <a:pPr algn="ctr"/>
                      <a:r>
                        <a:rPr lang="en-US" sz="1300" dirty="0"/>
                        <a:t>Dual</a:t>
                      </a:r>
                      <a:endParaRPr lang="en-US" sz="1300" b="0" i="0" dirty="0">
                        <a:solidFill>
                          <a:schemeClr val="tx1"/>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Dual</a:t>
                      </a:r>
                      <a:endParaRPr lang="en-US" sz="1300" b="0" i="0" dirty="0">
                        <a:solidFill>
                          <a:schemeClr val="tx1"/>
                        </a:solidFill>
                        <a:latin typeface="+mn-lt"/>
                      </a:endParaRPr>
                    </a:p>
                  </a:txBody>
                  <a:tcPr marL="121888" marR="121888" marT="72000" marB="72000" anchor="ctr"/>
                </a:tc>
                <a:tc>
                  <a:txBody>
                    <a:bodyPr/>
                    <a:lstStyle/>
                    <a:p>
                      <a:pPr algn="ctr"/>
                      <a:r>
                        <a:rPr lang="en-US" sz="1300" dirty="0"/>
                        <a:t>Dual</a:t>
                      </a:r>
                      <a:endParaRPr lang="en-US" sz="1300" b="0" i="0" dirty="0">
                        <a:solidFill>
                          <a:schemeClr val="tx1"/>
                        </a:solidFill>
                        <a:latin typeface="+mn-lt"/>
                      </a:endParaRPr>
                    </a:p>
                  </a:txBody>
                  <a:tcPr marL="121888" marR="121888" marT="72000" marB="72000" anchor="ctr"/>
                </a:tc>
                <a:tc>
                  <a:txBody>
                    <a:bodyPr/>
                    <a:lstStyle/>
                    <a:p>
                      <a:pPr algn="ctr"/>
                      <a:r>
                        <a:rPr lang="en-US" sz="1300" dirty="0"/>
                        <a:t>Dual</a:t>
                      </a:r>
                      <a:endParaRPr lang="en-US" sz="1300" b="0" i="0" dirty="0">
                        <a:solidFill>
                          <a:schemeClr val="tx1"/>
                        </a:solidFill>
                        <a:latin typeface="+mn-lt"/>
                      </a:endParaRPr>
                    </a:p>
                  </a:txBody>
                  <a:tcPr marL="121888" marR="121888" marT="72000" marB="72000" anchor="ctr"/>
                </a:tc>
                <a:tc>
                  <a:txBody>
                    <a:bodyPr/>
                    <a:lstStyle/>
                    <a:p>
                      <a:pPr algn="ctr"/>
                      <a:r>
                        <a:rPr lang="en-US" sz="1300" dirty="0"/>
                        <a:t>Dual</a:t>
                      </a:r>
                      <a:endParaRPr lang="en-US" sz="1300" b="0" i="0" dirty="0">
                        <a:solidFill>
                          <a:schemeClr val="tx1"/>
                        </a:solidFill>
                        <a:latin typeface="+mn-lt"/>
                      </a:endParaRPr>
                    </a:p>
                  </a:txBody>
                  <a:tcPr marL="121888" marR="121888" marT="72000" marB="72000" anchor="ctr"/>
                </a:tc>
                <a:tc>
                  <a:txBody>
                    <a:bodyPr/>
                    <a:lstStyle/>
                    <a:p>
                      <a:pPr algn="ctr"/>
                      <a:r>
                        <a:rPr lang="en-US" sz="1300"/>
                        <a:t>Dual</a:t>
                      </a:r>
                      <a:endParaRPr lang="en-US" sz="1300" b="0" i="0" dirty="0">
                        <a:solidFill>
                          <a:schemeClr val="tx1"/>
                        </a:solidFill>
                        <a:latin typeface="+mn-lt"/>
                      </a:endParaRPr>
                    </a:p>
                  </a:txBody>
                  <a:tcPr marL="121888" marR="121888" marT="72000" marB="72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Dual</a:t>
                      </a:r>
                      <a:endParaRPr lang="en-US" sz="1300" b="0" i="0" dirty="0">
                        <a:solidFill>
                          <a:schemeClr val="tx1"/>
                        </a:solidFill>
                        <a:latin typeface="+mn-lt"/>
                      </a:endParaRPr>
                    </a:p>
                  </a:txBody>
                  <a:tcPr marL="121888" marR="121888" marT="72000" marB="7200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22535248"/>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FortiTester</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48" y="2209681"/>
            <a:ext cx="586647" cy="586800"/>
          </a:xfrm>
          <a:prstGeom prst="rect">
            <a:avLst/>
          </a:prstGeom>
        </p:spPr>
      </p:pic>
    </p:spTree>
    <p:extLst>
      <p:ext uri="{BB962C8B-B14F-4D97-AF65-F5344CB8AC3E}">
        <p14:creationId xmlns:p14="http://schemas.microsoft.com/office/powerpoint/2010/main" val="168411022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434930" y="4333287"/>
            <a:ext cx="9157741" cy="1768772"/>
          </a:xfrm>
          <a:prstGeom prst="rect">
            <a:avLst/>
          </a:prstGeom>
          <a:solidFill>
            <a:schemeClr val="accent3">
              <a:lumMod val="60000"/>
              <a:lumOff val="40000"/>
            </a:schemeClr>
          </a:solidFill>
          <a:ln w="9525">
            <a:noFill/>
            <a:round/>
            <a:headEnd/>
            <a:tailEnd/>
          </a:ln>
          <a:extLst/>
        </p:spPr>
        <p:txBody>
          <a:bodyPr wrap="square" lIns="121893" tIns="60947" rIns="121893" bIns="60947" rtlCol="0" anchor="ctr"/>
          <a:lstStyle/>
          <a:p>
            <a:r>
              <a:rPr lang="en-US" sz="27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a:t>Complete Network Security Solution</a:t>
            </a:r>
          </a:p>
        </p:txBody>
      </p:sp>
      <p:sp>
        <p:nvSpPr>
          <p:cNvPr id="60" name="Rectangle 59"/>
          <p:cNvSpPr/>
          <p:nvPr/>
        </p:nvSpPr>
        <p:spPr bwMode="invGray">
          <a:xfrm>
            <a:off x="1434931" y="1383383"/>
            <a:ext cx="9157741" cy="1364236"/>
          </a:xfrm>
          <a:prstGeom prst="rect">
            <a:avLst/>
          </a:prstGeom>
          <a:solidFill>
            <a:srgbClr val="AEBECB"/>
          </a:solidFill>
          <a:ln w="9525">
            <a:noFill/>
            <a:round/>
            <a:headEnd/>
            <a:tailEnd/>
          </a:ln>
          <a:extLst/>
        </p:spPr>
        <p:txBody>
          <a:bodyPr wrap="square" lIns="121893" tIns="60947" rIns="121893" bIns="60947" rtlCol="0" anchor="ctr"/>
          <a:lstStyle/>
          <a:p>
            <a:pPr algn="ctr" defTabSz="457073"/>
            <a:endParaRPr lang="en-US" sz="2700" dirty="0"/>
          </a:p>
        </p:txBody>
      </p:sp>
      <p:sp>
        <p:nvSpPr>
          <p:cNvPr id="58" name="Rectangle 57"/>
          <p:cNvSpPr/>
          <p:nvPr/>
        </p:nvSpPr>
        <p:spPr bwMode="invGray">
          <a:xfrm>
            <a:off x="1438962" y="4334643"/>
            <a:ext cx="9169834" cy="1164167"/>
          </a:xfrm>
          <a:prstGeom prst="rect">
            <a:avLst/>
          </a:prstGeom>
          <a:solidFill>
            <a:srgbClr val="AEBECB"/>
          </a:solidFill>
          <a:ln w="9525">
            <a:noFill/>
            <a:round/>
            <a:headEnd/>
            <a:tailEnd/>
          </a:ln>
          <a:extLst/>
        </p:spPr>
        <p:txBody>
          <a:bodyPr wrap="square" lIns="121893" tIns="60947" rIns="121893" bIns="60947" rtlCol="0" anchor="ctr"/>
          <a:lstStyle/>
          <a:p>
            <a:pPr algn="ctr" defTabSz="457073"/>
            <a:endParaRPr lang="en-US" sz="2700" dirty="0"/>
          </a:p>
        </p:txBody>
      </p:sp>
      <p:sp>
        <p:nvSpPr>
          <p:cNvPr id="12" name="TextBox 11"/>
          <p:cNvSpPr txBox="1"/>
          <p:nvPr/>
        </p:nvSpPr>
        <p:spPr>
          <a:xfrm>
            <a:off x="292200" y="2921312"/>
            <a:ext cx="1102747" cy="353917"/>
          </a:xfrm>
          <a:prstGeom prst="rect">
            <a:avLst/>
          </a:prstGeom>
          <a:noFill/>
        </p:spPr>
        <p:txBody>
          <a:bodyPr wrap="square" lIns="121893" tIns="60947" rIns="121893" bIns="60947" rtlCol="0">
            <a:spAutoFit/>
          </a:bodyPr>
          <a:lstStyle/>
          <a:p>
            <a:r>
              <a:rPr lang="en-US" sz="1500" b="1" dirty="0">
                <a:solidFill>
                  <a:srgbClr val="3C3C3C"/>
                </a:solidFill>
              </a:rPr>
              <a:t>USERS</a:t>
            </a:r>
          </a:p>
        </p:txBody>
      </p:sp>
      <p:sp>
        <p:nvSpPr>
          <p:cNvPr id="11" name="Rectangle 10"/>
          <p:cNvSpPr/>
          <p:nvPr/>
        </p:nvSpPr>
        <p:spPr bwMode="invGray">
          <a:xfrm>
            <a:off x="1431222" y="1956767"/>
            <a:ext cx="1758558" cy="3063380"/>
          </a:xfrm>
          <a:prstGeom prst="rect">
            <a:avLst/>
          </a:prstGeom>
          <a:solidFill>
            <a:schemeClr val="accent2">
              <a:lumMod val="20000"/>
              <a:lumOff val="80000"/>
            </a:schemeClr>
          </a:solidFill>
          <a:ln w="9525">
            <a:noFill/>
            <a:round/>
            <a:headEnd/>
            <a:tailEnd/>
          </a:ln>
          <a:extLst/>
        </p:spPr>
        <p:txBody>
          <a:bodyPr wrap="square" lIns="121893" tIns="60947" rIns="121893" bIns="60947" rtlCol="0" anchor="ctr"/>
          <a:lstStyle/>
          <a:p>
            <a:pPr algn="ctr" defTabSz="457073"/>
            <a:endParaRPr lang="en-US" sz="2700" dirty="0"/>
          </a:p>
        </p:txBody>
      </p:sp>
      <p:sp>
        <p:nvSpPr>
          <p:cNvPr id="10" name="Oval 9"/>
          <p:cNvSpPr/>
          <p:nvPr/>
        </p:nvSpPr>
        <p:spPr bwMode="invGray">
          <a:xfrm>
            <a:off x="1539333" y="3391224"/>
            <a:ext cx="1542341" cy="1165843"/>
          </a:xfrm>
          <a:prstGeom prst="ellipse">
            <a:avLst/>
          </a:prstGeom>
          <a:solidFill>
            <a:schemeClr val="bg1"/>
          </a:solidFill>
          <a:ln w="9525">
            <a:solidFill>
              <a:schemeClr val="accent4">
                <a:lumMod val="40000"/>
                <a:lumOff val="60000"/>
              </a:schemeClr>
            </a:solidFill>
            <a:round/>
            <a:headEnd/>
            <a:tailEnd/>
          </a:ln>
          <a:extLst/>
        </p:spPr>
        <p:txBody>
          <a:bodyPr wrap="square" lIns="121893" tIns="60947" rIns="121893" bIns="60947" rtlCol="0" anchor="ctr"/>
          <a:lstStyle/>
          <a:p>
            <a:pPr algn="ctr" defTabSz="457073"/>
            <a:endParaRPr lang="en-US" sz="2700" dirty="0"/>
          </a:p>
        </p:txBody>
      </p:sp>
      <p:sp>
        <p:nvSpPr>
          <p:cNvPr id="13" name="TextBox 12"/>
          <p:cNvSpPr txBox="1"/>
          <p:nvPr/>
        </p:nvSpPr>
        <p:spPr>
          <a:xfrm>
            <a:off x="1550465" y="2921312"/>
            <a:ext cx="1520077" cy="353917"/>
          </a:xfrm>
          <a:prstGeom prst="rect">
            <a:avLst/>
          </a:prstGeom>
          <a:noFill/>
        </p:spPr>
        <p:txBody>
          <a:bodyPr wrap="square" lIns="121893" tIns="60947" rIns="121893" bIns="60947" rtlCol="0">
            <a:spAutoFit/>
          </a:bodyPr>
          <a:lstStyle/>
          <a:p>
            <a:pPr algn="ctr"/>
            <a:r>
              <a:rPr lang="en-US" sz="1500" b="1" dirty="0">
                <a:solidFill>
                  <a:schemeClr val="accent4">
                    <a:lumMod val="50000"/>
                  </a:schemeClr>
                </a:solidFill>
              </a:rPr>
              <a:t>ENDPOINTS</a:t>
            </a:r>
          </a:p>
        </p:txBody>
      </p:sp>
      <p:sp>
        <p:nvSpPr>
          <p:cNvPr id="14" name="Rectangle 13"/>
          <p:cNvSpPr/>
          <p:nvPr/>
        </p:nvSpPr>
        <p:spPr bwMode="invGray">
          <a:xfrm>
            <a:off x="3287557" y="1956767"/>
            <a:ext cx="1758558" cy="3063380"/>
          </a:xfrm>
          <a:prstGeom prst="rect">
            <a:avLst/>
          </a:prstGeom>
          <a:solidFill>
            <a:schemeClr val="accent2">
              <a:lumMod val="20000"/>
              <a:lumOff val="80000"/>
            </a:schemeClr>
          </a:solidFill>
          <a:ln w="9525">
            <a:noFill/>
            <a:round/>
            <a:headEnd/>
            <a:tailEnd/>
          </a:ln>
          <a:extLst/>
        </p:spPr>
        <p:txBody>
          <a:bodyPr wrap="square" lIns="121893" tIns="60947" rIns="121893" bIns="60947" rtlCol="0" anchor="ctr"/>
          <a:lstStyle/>
          <a:p>
            <a:pPr algn="ctr" defTabSz="457073"/>
            <a:endParaRPr lang="en-US" sz="2700" dirty="0"/>
          </a:p>
        </p:txBody>
      </p:sp>
      <p:sp>
        <p:nvSpPr>
          <p:cNvPr id="15" name="Oval 14"/>
          <p:cNvSpPr/>
          <p:nvPr/>
        </p:nvSpPr>
        <p:spPr bwMode="invGray">
          <a:xfrm>
            <a:off x="3395668" y="3391224"/>
            <a:ext cx="1542341" cy="1165843"/>
          </a:xfrm>
          <a:prstGeom prst="ellipse">
            <a:avLst/>
          </a:prstGeom>
          <a:solidFill>
            <a:schemeClr val="bg1"/>
          </a:solidFill>
          <a:ln w="9525">
            <a:solidFill>
              <a:schemeClr val="accent4">
                <a:lumMod val="40000"/>
                <a:lumOff val="60000"/>
              </a:schemeClr>
            </a:solidFill>
            <a:round/>
            <a:headEnd/>
            <a:tailEnd/>
          </a:ln>
          <a:extLst/>
        </p:spPr>
        <p:txBody>
          <a:bodyPr wrap="square" lIns="121893" tIns="60947" rIns="121893" bIns="60947" rtlCol="0" anchor="ctr"/>
          <a:lstStyle/>
          <a:p>
            <a:pPr algn="ctr" defTabSz="457073"/>
            <a:endParaRPr lang="en-US" sz="2700" dirty="0"/>
          </a:p>
        </p:txBody>
      </p:sp>
      <p:sp>
        <p:nvSpPr>
          <p:cNvPr id="18" name="TextBox 17"/>
          <p:cNvSpPr txBox="1"/>
          <p:nvPr/>
        </p:nvSpPr>
        <p:spPr>
          <a:xfrm>
            <a:off x="3572538" y="2921312"/>
            <a:ext cx="1188598" cy="353917"/>
          </a:xfrm>
          <a:prstGeom prst="rect">
            <a:avLst/>
          </a:prstGeom>
          <a:noFill/>
        </p:spPr>
        <p:txBody>
          <a:bodyPr wrap="square" lIns="121893" tIns="60947" rIns="121893" bIns="60947" rtlCol="0">
            <a:spAutoFit/>
          </a:bodyPr>
          <a:lstStyle/>
          <a:p>
            <a:pPr algn="ctr"/>
            <a:r>
              <a:rPr lang="en-US" sz="1500" b="1" dirty="0">
                <a:solidFill>
                  <a:schemeClr val="accent4">
                    <a:lumMod val="50000"/>
                  </a:schemeClr>
                </a:solidFill>
              </a:rPr>
              <a:t>ACCESS</a:t>
            </a:r>
          </a:p>
        </p:txBody>
      </p:sp>
      <p:sp>
        <p:nvSpPr>
          <p:cNvPr id="21" name="Rectangle 20"/>
          <p:cNvSpPr/>
          <p:nvPr/>
        </p:nvSpPr>
        <p:spPr bwMode="invGray">
          <a:xfrm>
            <a:off x="5143892" y="1956767"/>
            <a:ext cx="1758558" cy="3063380"/>
          </a:xfrm>
          <a:prstGeom prst="rect">
            <a:avLst/>
          </a:prstGeom>
          <a:solidFill>
            <a:schemeClr val="accent2">
              <a:lumMod val="20000"/>
              <a:lumOff val="80000"/>
            </a:schemeClr>
          </a:solidFill>
          <a:ln w="9525">
            <a:noFill/>
            <a:round/>
            <a:headEnd/>
            <a:tailEnd/>
          </a:ln>
          <a:extLst/>
        </p:spPr>
        <p:txBody>
          <a:bodyPr wrap="square" lIns="121893" tIns="60947" rIns="121893" bIns="60947" rtlCol="0" anchor="ctr"/>
          <a:lstStyle/>
          <a:p>
            <a:pPr algn="ctr" defTabSz="457073"/>
            <a:endParaRPr lang="en-US" sz="2700" dirty="0"/>
          </a:p>
        </p:txBody>
      </p:sp>
      <p:sp>
        <p:nvSpPr>
          <p:cNvPr id="22" name="Oval 21"/>
          <p:cNvSpPr/>
          <p:nvPr/>
        </p:nvSpPr>
        <p:spPr bwMode="invGray">
          <a:xfrm>
            <a:off x="5252003" y="3391224"/>
            <a:ext cx="1542341" cy="1165843"/>
          </a:xfrm>
          <a:prstGeom prst="ellipse">
            <a:avLst/>
          </a:prstGeom>
          <a:solidFill>
            <a:schemeClr val="bg1"/>
          </a:solidFill>
          <a:ln w="9525">
            <a:solidFill>
              <a:schemeClr val="accent4">
                <a:lumMod val="40000"/>
                <a:lumOff val="60000"/>
              </a:schemeClr>
            </a:solidFill>
            <a:round/>
            <a:headEnd/>
            <a:tailEnd/>
          </a:ln>
          <a:extLst/>
        </p:spPr>
        <p:txBody>
          <a:bodyPr wrap="square" lIns="121893" tIns="60947" rIns="121893" bIns="60947" rtlCol="0" anchor="ctr"/>
          <a:lstStyle/>
          <a:p>
            <a:pPr algn="ctr" defTabSz="457073"/>
            <a:endParaRPr lang="en-US" sz="2700" dirty="0"/>
          </a:p>
        </p:txBody>
      </p:sp>
      <p:sp>
        <p:nvSpPr>
          <p:cNvPr id="23" name="TextBox 22"/>
          <p:cNvSpPr txBox="1"/>
          <p:nvPr/>
        </p:nvSpPr>
        <p:spPr>
          <a:xfrm>
            <a:off x="5128957" y="2921312"/>
            <a:ext cx="1835627" cy="353917"/>
          </a:xfrm>
          <a:prstGeom prst="rect">
            <a:avLst/>
          </a:prstGeom>
          <a:noFill/>
        </p:spPr>
        <p:txBody>
          <a:bodyPr wrap="square" lIns="121893" tIns="60947" rIns="121893" bIns="60947" rtlCol="0">
            <a:spAutoFit/>
          </a:bodyPr>
          <a:lstStyle/>
          <a:p>
            <a:pPr algn="ctr"/>
            <a:r>
              <a:rPr lang="en-US" sz="1500" b="1" dirty="0">
                <a:solidFill>
                  <a:schemeClr val="accent4">
                    <a:lumMod val="50000"/>
                  </a:schemeClr>
                </a:solidFill>
              </a:rPr>
              <a:t>SEGMENTATION</a:t>
            </a:r>
          </a:p>
        </p:txBody>
      </p:sp>
      <p:sp>
        <p:nvSpPr>
          <p:cNvPr id="28" name="Rectangle 27"/>
          <p:cNvSpPr/>
          <p:nvPr/>
        </p:nvSpPr>
        <p:spPr bwMode="invGray">
          <a:xfrm>
            <a:off x="7000227" y="1956767"/>
            <a:ext cx="1758558" cy="3063380"/>
          </a:xfrm>
          <a:prstGeom prst="rect">
            <a:avLst/>
          </a:prstGeom>
          <a:solidFill>
            <a:schemeClr val="accent2">
              <a:lumMod val="20000"/>
              <a:lumOff val="80000"/>
            </a:schemeClr>
          </a:solidFill>
          <a:ln w="9525">
            <a:noFill/>
            <a:round/>
            <a:headEnd/>
            <a:tailEnd/>
          </a:ln>
          <a:extLst/>
        </p:spPr>
        <p:txBody>
          <a:bodyPr wrap="square" lIns="121893" tIns="60947" rIns="121893" bIns="60947" rtlCol="0" anchor="ctr"/>
          <a:lstStyle/>
          <a:p>
            <a:pPr algn="ctr" defTabSz="457073"/>
            <a:endParaRPr lang="en-US" sz="2700" dirty="0"/>
          </a:p>
        </p:txBody>
      </p:sp>
      <p:sp>
        <p:nvSpPr>
          <p:cNvPr id="29" name="Oval 28"/>
          <p:cNvSpPr/>
          <p:nvPr/>
        </p:nvSpPr>
        <p:spPr bwMode="invGray">
          <a:xfrm>
            <a:off x="7108338" y="3391224"/>
            <a:ext cx="1542341" cy="1165843"/>
          </a:xfrm>
          <a:prstGeom prst="ellipse">
            <a:avLst/>
          </a:prstGeom>
          <a:solidFill>
            <a:schemeClr val="bg1"/>
          </a:solidFill>
          <a:ln w="9525">
            <a:solidFill>
              <a:schemeClr val="accent4">
                <a:lumMod val="40000"/>
                <a:lumOff val="60000"/>
              </a:schemeClr>
            </a:solidFill>
            <a:round/>
            <a:headEnd/>
            <a:tailEnd/>
          </a:ln>
          <a:extLst/>
        </p:spPr>
        <p:txBody>
          <a:bodyPr wrap="square" lIns="121893" tIns="60947" rIns="121893" bIns="60947" rtlCol="0" anchor="ctr"/>
          <a:lstStyle/>
          <a:p>
            <a:pPr algn="ctr" defTabSz="457073"/>
            <a:endParaRPr lang="en-US" sz="2700" dirty="0"/>
          </a:p>
        </p:txBody>
      </p:sp>
      <p:sp>
        <p:nvSpPr>
          <p:cNvPr id="30" name="TextBox 29"/>
          <p:cNvSpPr txBox="1"/>
          <p:nvPr/>
        </p:nvSpPr>
        <p:spPr>
          <a:xfrm>
            <a:off x="7043025" y="2921312"/>
            <a:ext cx="1757180" cy="353917"/>
          </a:xfrm>
          <a:prstGeom prst="rect">
            <a:avLst/>
          </a:prstGeom>
          <a:noFill/>
        </p:spPr>
        <p:txBody>
          <a:bodyPr wrap="square" lIns="121893" tIns="60947" rIns="121893" bIns="60947" rtlCol="0">
            <a:spAutoFit/>
          </a:bodyPr>
          <a:lstStyle/>
          <a:p>
            <a:pPr algn="ctr"/>
            <a:r>
              <a:rPr lang="en-US" sz="1500" b="1" dirty="0">
                <a:solidFill>
                  <a:schemeClr val="accent4">
                    <a:lumMod val="50000"/>
                  </a:schemeClr>
                </a:solidFill>
              </a:rPr>
              <a:t>NETWORK</a:t>
            </a:r>
          </a:p>
        </p:txBody>
      </p:sp>
      <p:sp>
        <p:nvSpPr>
          <p:cNvPr id="33" name="Rectangle 32"/>
          <p:cNvSpPr/>
          <p:nvPr/>
        </p:nvSpPr>
        <p:spPr bwMode="invGray">
          <a:xfrm>
            <a:off x="8845896" y="1956767"/>
            <a:ext cx="1758558" cy="3063380"/>
          </a:xfrm>
          <a:prstGeom prst="rect">
            <a:avLst/>
          </a:prstGeom>
          <a:solidFill>
            <a:schemeClr val="accent2">
              <a:lumMod val="20000"/>
              <a:lumOff val="80000"/>
            </a:schemeClr>
          </a:solidFill>
          <a:ln w="9525">
            <a:noFill/>
            <a:round/>
            <a:headEnd/>
            <a:tailEnd/>
          </a:ln>
          <a:extLst/>
        </p:spPr>
        <p:txBody>
          <a:bodyPr wrap="square" lIns="121893" tIns="60947" rIns="121893" bIns="60947" rtlCol="0" anchor="ctr"/>
          <a:lstStyle/>
          <a:p>
            <a:pPr algn="ctr" defTabSz="457073"/>
            <a:endParaRPr lang="en-US" sz="2700" dirty="0"/>
          </a:p>
        </p:txBody>
      </p:sp>
      <p:sp>
        <p:nvSpPr>
          <p:cNvPr id="34" name="Oval 33"/>
          <p:cNvSpPr/>
          <p:nvPr/>
        </p:nvSpPr>
        <p:spPr bwMode="invGray">
          <a:xfrm>
            <a:off x="8954007" y="3391224"/>
            <a:ext cx="1542341" cy="1165843"/>
          </a:xfrm>
          <a:prstGeom prst="ellipse">
            <a:avLst/>
          </a:prstGeom>
          <a:solidFill>
            <a:schemeClr val="bg1"/>
          </a:solidFill>
          <a:ln w="9525">
            <a:solidFill>
              <a:schemeClr val="accent4">
                <a:lumMod val="40000"/>
                <a:lumOff val="60000"/>
              </a:schemeClr>
            </a:solidFill>
            <a:round/>
            <a:headEnd/>
            <a:tailEnd/>
          </a:ln>
          <a:extLst/>
        </p:spPr>
        <p:txBody>
          <a:bodyPr wrap="square" lIns="121893" tIns="60947" rIns="121893" bIns="60947" rtlCol="0" anchor="ctr"/>
          <a:lstStyle/>
          <a:p>
            <a:pPr algn="ctr" defTabSz="457073"/>
            <a:endParaRPr lang="en-US" sz="2700" dirty="0"/>
          </a:p>
        </p:txBody>
      </p:sp>
      <p:sp>
        <p:nvSpPr>
          <p:cNvPr id="35" name="TextBox 34"/>
          <p:cNvSpPr txBox="1"/>
          <p:nvPr/>
        </p:nvSpPr>
        <p:spPr>
          <a:xfrm>
            <a:off x="8878653" y="2921312"/>
            <a:ext cx="1663045" cy="353917"/>
          </a:xfrm>
          <a:prstGeom prst="rect">
            <a:avLst/>
          </a:prstGeom>
          <a:noFill/>
        </p:spPr>
        <p:txBody>
          <a:bodyPr wrap="square" lIns="121893" tIns="60947" rIns="121893" bIns="60947" rtlCol="0">
            <a:spAutoFit/>
          </a:bodyPr>
          <a:lstStyle/>
          <a:p>
            <a:pPr algn="ctr"/>
            <a:r>
              <a:rPr lang="en-US" sz="1500" b="1" dirty="0">
                <a:solidFill>
                  <a:schemeClr val="accent4">
                    <a:lumMod val="50000"/>
                  </a:schemeClr>
                </a:solidFill>
              </a:rPr>
              <a:t>APPLICATION</a:t>
            </a:r>
          </a:p>
        </p:txBody>
      </p:sp>
      <p:sp>
        <p:nvSpPr>
          <p:cNvPr id="40" name="TextBox 39"/>
          <p:cNvSpPr txBox="1"/>
          <p:nvPr/>
        </p:nvSpPr>
        <p:spPr>
          <a:xfrm>
            <a:off x="10615631" y="2921312"/>
            <a:ext cx="1102747" cy="353917"/>
          </a:xfrm>
          <a:prstGeom prst="rect">
            <a:avLst/>
          </a:prstGeom>
          <a:noFill/>
        </p:spPr>
        <p:txBody>
          <a:bodyPr wrap="square" lIns="121893" tIns="60947" rIns="121893" bIns="60947" rtlCol="0">
            <a:spAutoFit/>
          </a:bodyPr>
          <a:lstStyle/>
          <a:p>
            <a:pPr algn="ctr"/>
            <a:r>
              <a:rPr lang="en-US" sz="1500" b="1" dirty="0">
                <a:solidFill>
                  <a:srgbClr val="3C3C3C"/>
                </a:solidFill>
              </a:rPr>
              <a:t>DATA</a:t>
            </a:r>
          </a:p>
        </p:txBody>
      </p:sp>
      <p:sp>
        <p:nvSpPr>
          <p:cNvPr id="59" name="TextBox 58"/>
          <p:cNvSpPr txBox="1"/>
          <p:nvPr/>
        </p:nvSpPr>
        <p:spPr>
          <a:xfrm>
            <a:off x="2035965" y="5020148"/>
            <a:ext cx="5139753" cy="451405"/>
          </a:xfrm>
          <a:prstGeom prst="rect">
            <a:avLst/>
          </a:prstGeom>
          <a:noFill/>
        </p:spPr>
        <p:txBody>
          <a:bodyPr wrap="square" lIns="121893" tIns="60947" rIns="121893" bIns="60947" rtlCol="0">
            <a:spAutoFit/>
          </a:bodyPr>
          <a:lstStyle/>
          <a:p>
            <a:r>
              <a:rPr lang="en-US" sz="2100" b="1" dirty="0">
                <a:solidFill>
                  <a:schemeClr val="accent2">
                    <a:lumMod val="50000"/>
                  </a:schemeClr>
                </a:solidFill>
              </a:rPr>
              <a:t>SECURITY</a:t>
            </a:r>
          </a:p>
        </p:txBody>
      </p:sp>
      <p:sp>
        <p:nvSpPr>
          <p:cNvPr id="61" name="TextBox 60"/>
          <p:cNvSpPr txBox="1"/>
          <p:nvPr/>
        </p:nvSpPr>
        <p:spPr>
          <a:xfrm>
            <a:off x="2134715" y="1339220"/>
            <a:ext cx="5139753" cy="451405"/>
          </a:xfrm>
          <a:prstGeom prst="rect">
            <a:avLst/>
          </a:prstGeom>
          <a:noFill/>
        </p:spPr>
        <p:txBody>
          <a:bodyPr wrap="square" lIns="121893" tIns="60947" rIns="121893" bIns="60947" rtlCol="0">
            <a:spAutoFit/>
          </a:bodyPr>
          <a:lstStyle/>
          <a:p>
            <a:r>
              <a:rPr lang="en-US" sz="2100" b="1" dirty="0">
                <a:solidFill>
                  <a:schemeClr val="accent2">
                    <a:lumMod val="50000"/>
                  </a:schemeClr>
                </a:solidFill>
              </a:rPr>
              <a:t>MANAGEMENT</a:t>
            </a:r>
          </a:p>
        </p:txBody>
      </p:sp>
      <p:sp>
        <p:nvSpPr>
          <p:cNvPr id="62" name="Rectangle 61"/>
          <p:cNvSpPr/>
          <p:nvPr/>
        </p:nvSpPr>
        <p:spPr bwMode="invGray">
          <a:xfrm>
            <a:off x="2003724" y="2251390"/>
            <a:ext cx="8181849" cy="494335"/>
          </a:xfrm>
          <a:prstGeom prst="rect">
            <a:avLst/>
          </a:prstGeom>
          <a:solidFill>
            <a:srgbClr val="AEBECB"/>
          </a:solidFill>
          <a:ln w="9525">
            <a:noFill/>
            <a:round/>
            <a:headEnd/>
            <a:tailEnd/>
          </a:ln>
          <a:extLst/>
        </p:spPr>
        <p:txBody>
          <a:bodyPr wrap="square" lIns="121893" tIns="60947" rIns="121893" bIns="60947" rtlCol="0" anchor="ctr"/>
          <a:lstStyle/>
          <a:p>
            <a:pPr algn="ctr" defTabSz="457073"/>
            <a:endParaRPr lang="en-US" sz="2700" dirty="0"/>
          </a:p>
        </p:txBody>
      </p:sp>
      <p:sp>
        <p:nvSpPr>
          <p:cNvPr id="63" name="TextBox 62"/>
          <p:cNvSpPr txBox="1"/>
          <p:nvPr/>
        </p:nvSpPr>
        <p:spPr>
          <a:xfrm>
            <a:off x="2136246" y="2322183"/>
            <a:ext cx="5139753" cy="451405"/>
          </a:xfrm>
          <a:prstGeom prst="rect">
            <a:avLst/>
          </a:prstGeom>
          <a:noFill/>
        </p:spPr>
        <p:txBody>
          <a:bodyPr wrap="square" lIns="121893" tIns="60947" rIns="121893" bIns="60947" rtlCol="0">
            <a:spAutoFit/>
          </a:bodyPr>
          <a:lstStyle/>
          <a:p>
            <a:r>
              <a:rPr lang="en-US" sz="21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0963" y="2222220"/>
            <a:ext cx="539078" cy="630381"/>
          </a:xfrm>
          <a:prstGeom prst="rect">
            <a:avLst/>
          </a:prstGeom>
        </p:spPr>
      </p:pic>
      <p:grpSp>
        <p:nvGrpSpPr>
          <p:cNvPr id="83" name="Group 82"/>
          <p:cNvGrpSpPr/>
          <p:nvPr/>
        </p:nvGrpSpPr>
        <p:grpSpPr>
          <a:xfrm>
            <a:off x="6730658" y="2316619"/>
            <a:ext cx="707329" cy="510789"/>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79"/>
              <a:ext cx="3806765" cy="1876786"/>
            </a:xfrm>
            <a:prstGeom prst="rect">
              <a:avLst/>
            </a:prstGeom>
            <a:noFill/>
            <a:scene3d>
              <a:camera prst="orthographicFront">
                <a:rot lat="2100000" lon="2700000" rev="0"/>
              </a:camera>
              <a:lightRig rig="threePt" dir="t"/>
            </a:scene3d>
          </p:spPr>
          <p:txBody>
            <a:bodyPr wrap="square" rtlCol="0">
              <a:spAutoFit/>
            </a:bodyPr>
            <a:lstStyle/>
            <a:p>
              <a:pPr algn="ctr"/>
              <a:r>
                <a:rPr lang="en-US" sz="11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43894" y="2210777"/>
            <a:ext cx="513116" cy="649563"/>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4862494" y="2430445"/>
            <a:ext cx="380054" cy="262467"/>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382642" y="1409568"/>
            <a:ext cx="1006728" cy="5472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225863" y="1410057"/>
            <a:ext cx="1006723" cy="5472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28973" y="1410295"/>
            <a:ext cx="1006730" cy="547200"/>
          </a:xfrm>
          <a:prstGeom prst="rect">
            <a:avLst/>
          </a:prstGeom>
        </p:spPr>
      </p:pic>
      <p:sp>
        <p:nvSpPr>
          <p:cNvPr id="3" name="Rectangle 2"/>
          <p:cNvSpPr/>
          <p:nvPr/>
        </p:nvSpPr>
        <p:spPr>
          <a:xfrm>
            <a:off x="2039041" y="5610476"/>
            <a:ext cx="3416739" cy="451405"/>
          </a:xfrm>
          <a:prstGeom prst="rect">
            <a:avLst/>
          </a:prstGeom>
        </p:spPr>
        <p:txBody>
          <a:bodyPr wrap="none" lIns="121893" tIns="60947" rIns="121893" bIns="60947">
            <a:spAutoFit/>
          </a:bodyPr>
          <a:lstStyle/>
          <a:p>
            <a:r>
              <a:rPr lang="en-US" sz="2100" b="1" dirty="0">
                <a:solidFill>
                  <a:schemeClr val="accent2">
                    <a:lumMod val="50000"/>
                  </a:schemeClr>
                </a:solidFill>
              </a:rPr>
              <a:t>THREAT INTELLIGENCE</a:t>
            </a:r>
          </a:p>
        </p:txBody>
      </p:sp>
      <p:sp>
        <p:nvSpPr>
          <p:cNvPr id="4" name="Left-Right Arrow 3"/>
          <p:cNvSpPr/>
          <p:nvPr/>
        </p:nvSpPr>
        <p:spPr bwMode="invGray">
          <a:xfrm>
            <a:off x="521978" y="3436553"/>
            <a:ext cx="10989693" cy="1132417"/>
          </a:xfrm>
          <a:prstGeom prst="leftRightArrow">
            <a:avLst/>
          </a:prstGeom>
          <a:solidFill>
            <a:schemeClr val="bg2">
              <a:lumMod val="50000"/>
              <a:alpha val="50000"/>
            </a:schemeClr>
          </a:solidFill>
          <a:ln w="9525">
            <a:noFill/>
            <a:round/>
            <a:headEnd/>
            <a:tailEnd/>
          </a:ln>
          <a:extLst/>
        </p:spPr>
        <p:txBody>
          <a:bodyPr wrap="square" lIns="121893" tIns="60947" rIns="121893" bIns="60947" rtlCol="0" anchor="ctr"/>
          <a:lstStyle/>
          <a:p>
            <a:pPr algn="ctr" defTabSz="457073"/>
            <a:endParaRPr lang="en-US" sz="27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404772" y="3579122"/>
            <a:ext cx="409341" cy="543729"/>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702317" y="3902437"/>
            <a:ext cx="400538" cy="539327"/>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725459" y="5628008"/>
            <a:ext cx="308106" cy="392853"/>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955278" y="3515289"/>
            <a:ext cx="250040" cy="682752"/>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2114690" y="3771317"/>
            <a:ext cx="699165" cy="74676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5455780" y="3527733"/>
            <a:ext cx="1096994" cy="858520"/>
          </a:xfrm>
          <a:prstGeom prst="rect">
            <a:avLst/>
          </a:prstGeom>
        </p:spPr>
      </p:pic>
      <p:pic>
        <p:nvPicPr>
          <p:cNvPr id="53" name="Picture 52"/>
          <p:cNvPicPr>
            <a:picLocks noChangeAspect="1"/>
          </p:cNvPicPr>
          <p:nvPr/>
        </p:nvPicPr>
        <p:blipFill>
          <a:blip r:embed="rId15" cstate="print"/>
          <a:stretch>
            <a:fillRect/>
          </a:stretch>
        </p:blipFill>
        <p:spPr>
          <a:xfrm>
            <a:off x="7468841" y="3956997"/>
            <a:ext cx="737977" cy="532015"/>
          </a:xfrm>
          <a:prstGeom prst="rect">
            <a:avLst/>
          </a:prstGeom>
        </p:spPr>
      </p:pic>
      <p:pic>
        <p:nvPicPr>
          <p:cNvPr id="54" name="Picture 53"/>
          <p:cNvPicPr>
            <a:picLocks noChangeAspect="1"/>
          </p:cNvPicPr>
          <p:nvPr/>
        </p:nvPicPr>
        <p:blipFill>
          <a:blip r:embed="rId16" cstate="print"/>
          <a:stretch>
            <a:fillRect/>
          </a:stretch>
        </p:blipFill>
        <p:spPr>
          <a:xfrm>
            <a:off x="7468806" y="3515273"/>
            <a:ext cx="737977" cy="532015"/>
          </a:xfrm>
          <a:prstGeom prst="rect">
            <a:avLst/>
          </a:prstGeom>
        </p:spPr>
      </p:pic>
      <p:pic>
        <p:nvPicPr>
          <p:cNvPr id="55" name="Picture 54"/>
          <p:cNvPicPr>
            <a:picLocks noChangeAspect="1"/>
          </p:cNvPicPr>
          <p:nvPr/>
        </p:nvPicPr>
        <p:blipFill>
          <a:blip r:embed="rId17" cstate="print"/>
          <a:stretch>
            <a:fillRect/>
          </a:stretch>
        </p:blipFill>
        <p:spPr>
          <a:xfrm>
            <a:off x="9239600" y="3584327"/>
            <a:ext cx="639913" cy="459695"/>
          </a:xfrm>
          <a:prstGeom prst="rect">
            <a:avLst/>
          </a:prstGeom>
        </p:spPr>
      </p:pic>
      <p:pic>
        <p:nvPicPr>
          <p:cNvPr id="56" name="Picture 55"/>
          <p:cNvPicPr>
            <a:picLocks noChangeAspect="1"/>
          </p:cNvPicPr>
          <p:nvPr/>
        </p:nvPicPr>
        <p:blipFill>
          <a:blip r:embed="rId18" cstate="print"/>
          <a:stretch>
            <a:fillRect/>
          </a:stretch>
        </p:blipFill>
        <p:spPr>
          <a:xfrm>
            <a:off x="9184505" y="3986223"/>
            <a:ext cx="639913" cy="465512"/>
          </a:xfrm>
          <a:prstGeom prst="rect">
            <a:avLst/>
          </a:prstGeom>
        </p:spPr>
      </p:pic>
      <p:pic>
        <p:nvPicPr>
          <p:cNvPr id="57" name="Picture 56"/>
          <p:cNvPicPr>
            <a:picLocks noChangeAspect="1"/>
          </p:cNvPicPr>
          <p:nvPr/>
        </p:nvPicPr>
        <p:blipFill>
          <a:blip r:embed="rId19" cstate="print"/>
          <a:stretch>
            <a:fillRect/>
          </a:stretch>
        </p:blipFill>
        <p:spPr>
          <a:xfrm>
            <a:off x="9759043" y="3856644"/>
            <a:ext cx="645730" cy="465512"/>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4029806" y="3930635"/>
            <a:ext cx="731330" cy="509693"/>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105" y="3538472"/>
            <a:ext cx="609441" cy="606552"/>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11017906" y="3655599"/>
            <a:ext cx="396814" cy="564896"/>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11267216" y="3776777"/>
            <a:ext cx="488907" cy="780288"/>
          </a:xfrm>
          <a:prstGeom prst="rect">
            <a:avLst/>
          </a:prstGeom>
        </p:spPr>
      </p:pic>
      <p:grpSp>
        <p:nvGrpSpPr>
          <p:cNvPr id="71" name="Group 70"/>
          <p:cNvGrpSpPr/>
          <p:nvPr/>
        </p:nvGrpSpPr>
        <p:grpSpPr>
          <a:xfrm>
            <a:off x="9879514" y="4604644"/>
            <a:ext cx="1307301" cy="1219793"/>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5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5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5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5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9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9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9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9155970" y="5020148"/>
            <a:ext cx="877595" cy="636016"/>
          </a:xfrm>
          <a:prstGeom prst="rect">
            <a:avLst/>
          </a:prstGeom>
        </p:spPr>
      </p:pic>
    </p:spTree>
    <p:extLst>
      <p:ext uri="{BB962C8B-B14F-4D97-AF65-F5344CB8AC3E}">
        <p14:creationId xmlns:p14="http://schemas.microsoft.com/office/powerpoint/2010/main" val="292188395"/>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60E</a:t>
            </a:r>
          </a:p>
        </p:txBody>
      </p:sp>
      <p:pic>
        <p:nvPicPr>
          <p:cNvPr id="3" name="Picture 2" descr="soc3-icon.png"/>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7821166" y="3062789"/>
            <a:ext cx="371103" cy="7296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0669" y="3062788"/>
            <a:ext cx="496216" cy="729600"/>
          </a:xfrm>
          <a:prstGeom prst="rect">
            <a:avLst/>
          </a:prstGeom>
        </p:spPr>
      </p:pic>
      <p:pic>
        <p:nvPicPr>
          <p:cNvPr id="5" name="Picture 4" descr="wifi-abgnac-ico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5283" y="3062789"/>
            <a:ext cx="371103" cy="729600"/>
          </a:xfrm>
          <a:prstGeom prst="rect">
            <a:avLst/>
          </a:prstGeom>
        </p:spPr>
      </p:pic>
      <p:pic>
        <p:nvPicPr>
          <p:cNvPr id="6" name="Picture 5" descr="FG-60E+Back.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388" y="2653653"/>
            <a:ext cx="4558813" cy="818271"/>
          </a:xfrm>
          <a:prstGeom prst="rect">
            <a:avLst/>
          </a:prstGeom>
        </p:spPr>
      </p:pic>
      <p:pic>
        <p:nvPicPr>
          <p:cNvPr id="7" name="Picture 6" descr="FG-60E+Front.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0389" y="1643250"/>
            <a:ext cx="4558813" cy="773637"/>
          </a:xfrm>
          <a:prstGeom prst="rect">
            <a:avLst/>
          </a:prstGeom>
        </p:spPr>
      </p:pic>
      <p:pic>
        <p:nvPicPr>
          <p:cNvPr id="8" name="Picture 7"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9" name="TextBox 8"/>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1.3 Million</a:t>
            </a:r>
          </a:p>
          <a:p>
            <a:r>
              <a:rPr lang="en-US" sz="1100" dirty="0">
                <a:solidFill>
                  <a:srgbClr val="7F7F7F"/>
                </a:solidFill>
              </a:rPr>
              <a:t>Concurrent Sessions</a:t>
            </a:r>
          </a:p>
          <a:p>
            <a:endParaRPr lang="en-US" sz="1100" dirty="0">
              <a:solidFill>
                <a:srgbClr val="7F7F7F"/>
              </a:solidFill>
            </a:endParaRPr>
          </a:p>
          <a:p>
            <a:r>
              <a:rPr lang="en-US" sz="2400" b="1" dirty="0"/>
              <a:t>30,000</a:t>
            </a:r>
          </a:p>
          <a:p>
            <a:r>
              <a:rPr lang="en-US" sz="1100" dirty="0">
                <a:solidFill>
                  <a:srgbClr val="7F7F7F"/>
                </a:solidFill>
              </a:rPr>
              <a:t>New Sessions/Sec</a:t>
            </a:r>
          </a:p>
        </p:txBody>
      </p:sp>
      <p:cxnSp>
        <p:nvCxnSpPr>
          <p:cNvPr id="10" name="Straight Connector 9"/>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p:nvPicPr>
        <p:blipFill>
          <a:blip r:embed="rId8"/>
          <a:stretch>
            <a:fillRect/>
          </a:stretch>
        </p:blipFill>
        <p:spPr>
          <a:xfrm>
            <a:off x="9859823" y="5417255"/>
            <a:ext cx="674314" cy="671119"/>
          </a:xfrm>
          <a:prstGeom prst="rect">
            <a:avLst/>
          </a:prstGeom>
        </p:spPr>
      </p:pic>
      <p:pic>
        <p:nvPicPr>
          <p:cNvPr id="13" name="Picture 12"/>
          <p:cNvPicPr>
            <a:picLocks noChangeAspect="1"/>
          </p:cNvPicPr>
          <p:nvPr/>
        </p:nvPicPr>
        <p:blipFill>
          <a:blip r:embed="rId9"/>
          <a:stretch>
            <a:fillRect/>
          </a:stretch>
        </p:blipFill>
        <p:spPr>
          <a:xfrm>
            <a:off x="8935284" y="5472802"/>
            <a:ext cx="624060" cy="584711"/>
          </a:xfrm>
          <a:prstGeom prst="rect">
            <a:avLst/>
          </a:prstGeom>
        </p:spPr>
      </p:pic>
      <p:pic>
        <p:nvPicPr>
          <p:cNvPr id="14" name="Picture 13"/>
          <p:cNvPicPr>
            <a:picLocks noChangeAspect="1"/>
          </p:cNvPicPr>
          <p:nvPr/>
        </p:nvPicPr>
        <p:blipFill>
          <a:blip r:embed="rId10"/>
          <a:stretch>
            <a:fillRect/>
          </a:stretch>
        </p:blipFill>
        <p:spPr>
          <a:xfrm>
            <a:off x="10793734" y="5482460"/>
            <a:ext cx="817408" cy="569685"/>
          </a:xfrm>
          <a:prstGeom prst="rect">
            <a:avLst/>
          </a:prstGeom>
        </p:spPr>
      </p:pic>
      <p:grpSp>
        <p:nvGrpSpPr>
          <p:cNvPr id="15" name="Group 14"/>
          <p:cNvGrpSpPr/>
          <p:nvPr/>
        </p:nvGrpSpPr>
        <p:grpSpPr>
          <a:xfrm>
            <a:off x="7977837" y="5455084"/>
            <a:ext cx="642610" cy="612273"/>
            <a:chOff x="5818638" y="4203821"/>
            <a:chExt cx="467667" cy="445474"/>
          </a:xfrm>
        </p:grpSpPr>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7" name="Picture 16"/>
            <p:cNvPicPr>
              <a:picLocks noChangeAspect="1"/>
            </p:cNvPicPr>
            <p:nvPr/>
          </p:nvPicPr>
          <p:blipFill>
            <a:blip r:embed="rId12"/>
            <a:stretch>
              <a:fillRect/>
            </a:stretch>
          </p:blipFill>
          <p:spPr>
            <a:xfrm flipH="1">
              <a:off x="5869115" y="4203821"/>
              <a:ext cx="417190" cy="445474"/>
            </a:xfrm>
            <a:prstGeom prst="rect">
              <a:avLst/>
            </a:prstGeom>
          </p:spPr>
        </p:pic>
      </p:grpSp>
      <p:sp>
        <p:nvSpPr>
          <p:cNvPr id="18" name="Rounded Rectangle 17"/>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19" name="Rounded Rectangle 18"/>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0" name="Rounded Rectangle 19"/>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3" name="Picture 2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2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1 x GE RJ45 DMZ Port</a:t>
            </a:r>
          </a:p>
          <a:p>
            <a:pPr marL="457297" indent="-457297" defTabSz="1218959">
              <a:spcBef>
                <a:spcPct val="20000"/>
              </a:spcBef>
              <a:buClr>
                <a:schemeClr val="accent6"/>
              </a:buClr>
              <a:buFont typeface="+mj-ea"/>
              <a:buAutoNum type="circleNumDbPlain"/>
            </a:pPr>
            <a:r>
              <a:rPr lang="en-US" sz="1300" b="1" dirty="0"/>
              <a:t>7 x GE RJ45 Ports</a:t>
            </a:r>
          </a:p>
          <a:p>
            <a:pPr marL="457297" indent="-457297" defTabSz="1218959">
              <a:spcBef>
                <a:spcPct val="20000"/>
              </a:spcBef>
              <a:buClr>
                <a:schemeClr val="accent6"/>
              </a:buClr>
              <a:buFont typeface="+mj-ea"/>
              <a:buAutoNum type="circleNumDbPlain"/>
            </a:pPr>
            <a:r>
              <a:rPr lang="en-US" sz="1300" b="1" dirty="0"/>
              <a:t>WiFi Variant: 802.11a/b/g/n/ac</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25" name="Oval 24"/>
          <p:cNvSpPr/>
          <p:nvPr/>
        </p:nvSpPr>
        <p:spPr bwMode="auto">
          <a:xfrm>
            <a:off x="2975092"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6" name="Oval 25"/>
          <p:cNvSpPr/>
          <p:nvPr/>
        </p:nvSpPr>
        <p:spPr bwMode="auto">
          <a:xfrm>
            <a:off x="4677055"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27" name="Straight Connector 26"/>
          <p:cNvCxnSpPr/>
          <p:nvPr/>
        </p:nvCxnSpPr>
        <p:spPr bwMode="auto">
          <a:xfrm>
            <a:off x="8790814"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28" name="Oval 27"/>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29" name="Straight Connector 2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Oval 29"/>
          <p:cNvSpPr/>
          <p:nvPr/>
        </p:nvSpPr>
        <p:spPr bwMode="auto">
          <a:xfrm>
            <a:off x="3429027"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2" name="TextBox 31"/>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180 Mbps</a:t>
            </a:r>
          </a:p>
          <a:p>
            <a:r>
              <a:rPr lang="en-US" sz="1100" dirty="0">
                <a:solidFill>
                  <a:srgbClr val="7F7F7F"/>
                </a:solidFill>
              </a:rPr>
              <a:t>Threat Protection Throughput</a:t>
            </a:r>
          </a:p>
          <a:p>
            <a:endParaRPr lang="en-US" sz="1100" dirty="0">
              <a:solidFill>
                <a:srgbClr val="7F7F7F"/>
              </a:solidFill>
            </a:endParaRPr>
          </a:p>
        </p:txBody>
      </p:sp>
      <p:pic>
        <p:nvPicPr>
          <p:cNvPr id="33" name="Picture 32"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4" name="Picture 33"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5" name="Picture 34"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5027539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FortiTester</a:t>
            </a:r>
          </a:p>
        </p:txBody>
      </p:sp>
      <p:sp>
        <p:nvSpPr>
          <p:cNvPr id="3" name="Content Placeholder 9"/>
          <p:cNvSpPr txBox="1">
            <a:spLocks/>
          </p:cNvSpPr>
          <p:nvPr/>
        </p:nvSpPr>
        <p:spPr>
          <a:xfrm>
            <a:off x="868574" y="2400001"/>
            <a:ext cx="5758500" cy="4179371"/>
          </a:xfrm>
          <a:prstGeom prst="rect">
            <a:avLst/>
          </a:prstGeom>
        </p:spPr>
        <p:txBody>
          <a:bodyPr vert="horz" wrap="square" lIns="121893" tIns="60947" rIns="121893" bIns="60947" numCol="1" spcCol="43190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1312"/>
              </a:spcBef>
              <a:buClr>
                <a:schemeClr val="accent6"/>
              </a:buClr>
              <a:buFont typeface="Wingdings" charset="2"/>
              <a:buChar char="§"/>
            </a:pPr>
            <a:r>
              <a:rPr lang="en-US" sz="2100" dirty="0">
                <a:solidFill>
                  <a:schemeClr val="tx2"/>
                </a:solidFill>
                <a:latin typeface="Arial"/>
                <a:ea typeface="ＭＳ Ｐゴシック" pitchFamily="34" charset="-128"/>
                <a:cs typeface="Arial"/>
              </a:rPr>
              <a:t>Affordable appliance that provides low TCO</a:t>
            </a:r>
          </a:p>
          <a:p>
            <a:pPr>
              <a:lnSpc>
                <a:spcPct val="90000"/>
              </a:lnSpc>
              <a:spcBef>
                <a:spcPts val="1312"/>
              </a:spcBef>
              <a:buClr>
                <a:schemeClr val="accent6"/>
              </a:buClr>
              <a:buFont typeface="Wingdings" charset="2"/>
              <a:buChar char="§"/>
            </a:pPr>
            <a:r>
              <a:rPr lang="en-US" sz="2100" dirty="0">
                <a:solidFill>
                  <a:schemeClr val="tx2"/>
                </a:solidFill>
                <a:latin typeface="Arial"/>
                <a:ea typeface="ＭＳ Ｐゴシック" pitchFamily="34" charset="-128"/>
                <a:cs typeface="Arial"/>
              </a:rPr>
              <a:t>Run network performance tests</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Connections (TCP)</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throughput (TCP)</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PPS (UDP)</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CPS (HTTP/HTTPS)</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RPS (HTTP/HTTPS)</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CAPWAP throughput</a:t>
            </a:r>
          </a:p>
          <a:p>
            <a:pPr>
              <a:lnSpc>
                <a:spcPct val="90000"/>
              </a:lnSpc>
              <a:spcBef>
                <a:spcPts val="1312"/>
              </a:spcBef>
              <a:buClr>
                <a:schemeClr val="accent6"/>
              </a:buClr>
              <a:buFont typeface="Wingdings" charset="2"/>
              <a:buChar char="§"/>
            </a:pPr>
            <a:r>
              <a:rPr lang="en-US" sz="2000" dirty="0">
                <a:solidFill>
                  <a:schemeClr val="tx2"/>
                </a:solidFill>
                <a:latin typeface="Arial"/>
                <a:ea typeface="ＭＳ Ｐゴシック" pitchFamily="34" charset="-128"/>
                <a:cs typeface="Arial"/>
              </a:rPr>
              <a:t>Ease-to-use web-based UI</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History Viewer</a:t>
            </a:r>
          </a:p>
          <a:p>
            <a:pPr lvl="1">
              <a:lnSpc>
                <a:spcPct val="90000"/>
              </a:lnSpc>
              <a:spcBef>
                <a:spcPts val="533"/>
              </a:spcBef>
              <a:buClr>
                <a:schemeClr val="accent6"/>
              </a:buClr>
              <a:buFont typeface="Wingdings" charset="2"/>
              <a:buChar char="§"/>
            </a:pPr>
            <a:r>
              <a:rPr lang="en-US" sz="1600" dirty="0">
                <a:solidFill>
                  <a:schemeClr val="tx2"/>
                </a:solidFill>
                <a:latin typeface="Arial"/>
                <a:ea typeface="ＭＳ Ｐゴシック" pitchFamily="34" charset="-128"/>
                <a:cs typeface="Arial"/>
              </a:rPr>
              <a:t>Case Profiles</a:t>
            </a:r>
          </a:p>
          <a:p>
            <a:pPr>
              <a:lnSpc>
                <a:spcPct val="90000"/>
              </a:lnSpc>
              <a:spcBef>
                <a:spcPts val="1312"/>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1312"/>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1312"/>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5" name="Group 4"/>
          <p:cNvGrpSpPr/>
          <p:nvPr/>
        </p:nvGrpSpPr>
        <p:grpSpPr>
          <a:xfrm>
            <a:off x="599844" y="1200000"/>
            <a:ext cx="11038895" cy="844800"/>
            <a:chOff x="450000" y="1080000"/>
            <a:chExt cx="8281328" cy="633600"/>
          </a:xfrm>
        </p:grpSpPr>
        <p:sp>
          <p:nvSpPr>
            <p:cNvPr id="6" name="Rectangle 5"/>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Network performance tester that aids in infrastructure optimization and configuration validation</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8" name="Picture 7"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01787" y="2960901"/>
            <a:ext cx="4536952" cy="26856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1550436"/>
      </p:ext>
    </p:extLst>
  </p:cSld>
  <p:clrMapOvr>
    <a:masterClrMapping/>
  </p:clrMapOvr>
  <p:transitio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FortiTester Series</a:t>
            </a:r>
          </a:p>
        </p:txBody>
      </p:sp>
      <p:graphicFrame>
        <p:nvGraphicFramePr>
          <p:cNvPr id="3" name="Group 51"/>
          <p:cNvGraphicFramePr>
            <a:graphicFrameLocks noGrp="1"/>
          </p:cNvGraphicFramePr>
          <p:nvPr>
            <p:extLst>
              <p:ext uri="{D42A27DB-BD31-4B8C-83A1-F6EECF244321}">
                <p14:modId xmlns:p14="http://schemas.microsoft.com/office/powerpoint/2010/main" val="493398424"/>
              </p:ext>
            </p:extLst>
          </p:nvPr>
        </p:nvGraphicFramePr>
        <p:xfrm>
          <a:off x="335913" y="1440000"/>
          <a:ext cx="11517000" cy="3923897"/>
        </p:xfrm>
        <a:graphic>
          <a:graphicData uri="http://schemas.openxmlformats.org/drawingml/2006/table">
            <a:tbl>
              <a:tblPr firstRow="1" bandRow="1">
                <a:tableStyleId>{5202B0CA-FC54-4496-8BCA-5EF66A818D29}</a:tableStyleId>
              </a:tblPr>
              <a:tblGrid>
                <a:gridCol w="4320890">
                  <a:extLst>
                    <a:ext uri="{9D8B030D-6E8A-4147-A177-3AD203B41FA5}">
                      <a16:colId xmlns:a16="http://schemas.microsoft.com/office/drawing/2014/main" val="20000"/>
                    </a:ext>
                  </a:extLst>
                </a:gridCol>
                <a:gridCol w="7196110">
                  <a:extLst>
                    <a:ext uri="{9D8B030D-6E8A-4147-A177-3AD203B41FA5}">
                      <a16:colId xmlns:a16="http://schemas.microsoft.com/office/drawing/2014/main" val="20001"/>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FTS-2000D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solidFill>
                      <a:schemeClr val="accent6"/>
                    </a:solidFill>
                  </a:tcPr>
                </a:tc>
                <a:extLst>
                  <a:ext uri="{0D108BD9-81ED-4DB2-BD59-A6C34878D82A}">
                    <a16:rowId xmlns:a16="http://schemas.microsoft.com/office/drawing/2014/main" val="10000"/>
                  </a:ext>
                </a:extLst>
              </a:tr>
              <a:tr h="329339">
                <a:tc>
                  <a:txBody>
                    <a:bodyPr/>
                    <a:lstStyle/>
                    <a:p>
                      <a:r>
                        <a:rPr lang="en-US" sz="1300" b="1" dirty="0"/>
                        <a:t>Target Use Case</a:t>
                      </a:r>
                      <a:endParaRPr lang="en-US" sz="1300" b="1" dirty="0">
                        <a:solidFill>
                          <a:srgbClr val="FFFFFF"/>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Performance testing for multi-gigabit networks/appliance</a:t>
                      </a:r>
                      <a:endParaRPr lang="en-US" sz="1300" dirty="0">
                        <a:latin typeface="Arial"/>
                        <a:cs typeface="Arial"/>
                      </a:endParaRPr>
                    </a:p>
                  </a:txBody>
                  <a:tcPr marL="121888" marR="121888" anchor="ctr"/>
                </a:tc>
                <a:extLst>
                  <a:ext uri="{0D108BD9-81ED-4DB2-BD59-A6C34878D82A}">
                    <a16:rowId xmlns:a16="http://schemas.microsoft.com/office/drawing/2014/main" val="10001"/>
                  </a:ext>
                </a:extLst>
              </a:tr>
              <a:tr h="329339">
                <a:tc>
                  <a:txBody>
                    <a:bodyPr/>
                    <a:lstStyle/>
                    <a:p>
                      <a:r>
                        <a:rPr lang="en-US" sz="1300" b="1" dirty="0"/>
                        <a:t>TCP Throughput</a:t>
                      </a:r>
                      <a:endParaRPr lang="en-US" sz="1300" b="1" dirty="0">
                        <a:solidFill>
                          <a:srgbClr val="FFFFFF"/>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19 Gbps</a:t>
                      </a:r>
                      <a:endParaRPr lang="en-US" sz="1300" dirty="0">
                        <a:latin typeface="Arial"/>
                        <a:cs typeface="Arial"/>
                      </a:endParaRPr>
                    </a:p>
                  </a:txBody>
                  <a:tcPr marL="121888" marR="121888" anchor="ctr"/>
                </a:tc>
                <a:extLst>
                  <a:ext uri="{0D108BD9-81ED-4DB2-BD59-A6C34878D82A}">
                    <a16:rowId xmlns:a16="http://schemas.microsoft.com/office/drawing/2014/main" val="10002"/>
                  </a:ext>
                </a:extLst>
              </a:tr>
              <a:tr h="3293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a:t>TCP Connection</a:t>
                      </a:r>
                      <a:endParaRPr lang="en-US" sz="1300" b="1" dirty="0">
                        <a:solidFill>
                          <a:srgbClr val="FFFFFF"/>
                        </a:solidFill>
                        <a:latin typeface="+mn-lt"/>
                        <a:cs typeface="Aria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550,000</a:t>
                      </a:r>
                      <a:endParaRPr lang="en-US" sz="1300" dirty="0">
                        <a:latin typeface="Arial"/>
                        <a:cs typeface="Arial"/>
                      </a:endParaRPr>
                    </a:p>
                  </a:txBody>
                  <a:tcPr marL="121888" marR="121888" anchor="ctr"/>
                </a:tc>
                <a:extLst>
                  <a:ext uri="{0D108BD9-81ED-4DB2-BD59-A6C34878D82A}">
                    <a16:rowId xmlns:a16="http://schemas.microsoft.com/office/drawing/2014/main" val="10003"/>
                  </a:ext>
                </a:extLst>
              </a:tr>
              <a:tr h="329339">
                <a:tc>
                  <a:txBody>
                    <a:bodyPr/>
                    <a:lstStyle/>
                    <a:p>
                      <a:r>
                        <a:rPr lang="en-US" sz="1300" b="1" dirty="0"/>
                        <a:t>HTTP CPS</a:t>
                      </a:r>
                      <a:endParaRPr lang="en-US" sz="1300" b="1" dirty="0">
                        <a:solidFill>
                          <a:srgbClr val="FFFFFF"/>
                        </a:solidFill>
                        <a:latin typeface="+mn-lt"/>
                        <a:cs typeface="Arial"/>
                      </a:endParaRPr>
                    </a:p>
                  </a:txBody>
                  <a:tcPr marL="121888" marR="121888" anchor="ctr"/>
                </a:tc>
                <a:tc>
                  <a:txBody>
                    <a:bodyPr/>
                    <a:lstStyle/>
                    <a:p>
                      <a:pPr algn="ctr"/>
                      <a:r>
                        <a:rPr lang="en-US" sz="1300" dirty="0"/>
                        <a:t>950,000</a:t>
                      </a:r>
                      <a:endParaRPr lang="en-US" sz="1300" dirty="0">
                        <a:latin typeface="Arial"/>
                        <a:cs typeface="Arial"/>
                      </a:endParaRPr>
                    </a:p>
                  </a:txBody>
                  <a:tcPr marL="121888" marR="121888" anchor="ctr"/>
                </a:tc>
                <a:extLst>
                  <a:ext uri="{0D108BD9-81ED-4DB2-BD59-A6C34878D82A}">
                    <a16:rowId xmlns:a16="http://schemas.microsoft.com/office/drawing/2014/main" val="10004"/>
                  </a:ext>
                </a:extLst>
              </a:tr>
              <a:tr h="329339">
                <a:tc>
                  <a:txBody>
                    <a:bodyPr/>
                    <a:lstStyle/>
                    <a:p>
                      <a:r>
                        <a:rPr lang="en-US" sz="1300" b="1" dirty="0"/>
                        <a:t>HTTPS CPS</a:t>
                      </a:r>
                      <a:endParaRPr lang="en-US" sz="1300" b="1" dirty="0">
                        <a:solidFill>
                          <a:srgbClr val="FFFFFF"/>
                        </a:solidFill>
                        <a:latin typeface="+mn-lt"/>
                        <a:cs typeface="Arial"/>
                      </a:endParaRPr>
                    </a:p>
                  </a:txBody>
                  <a:tcPr marL="121888" marR="121888" anchor="ctr"/>
                </a:tc>
                <a:tc>
                  <a:txBody>
                    <a:bodyPr/>
                    <a:lstStyle/>
                    <a:p>
                      <a:pPr algn="ctr"/>
                      <a:r>
                        <a:rPr lang="en-US" sz="1300" dirty="0"/>
                        <a:t>7,000</a:t>
                      </a:r>
                      <a:endParaRPr lang="en-US" sz="1300" dirty="0">
                        <a:latin typeface="Arial"/>
                        <a:cs typeface="Arial"/>
                      </a:endParaRPr>
                    </a:p>
                  </a:txBody>
                  <a:tcPr marL="121888" marR="121888" anchor="ctr"/>
                </a:tc>
                <a:extLst>
                  <a:ext uri="{0D108BD9-81ED-4DB2-BD59-A6C34878D82A}">
                    <a16:rowId xmlns:a16="http://schemas.microsoft.com/office/drawing/2014/main" val="10005"/>
                  </a:ext>
                </a:extLst>
              </a:tr>
              <a:tr h="329339">
                <a:tc>
                  <a:txBody>
                    <a:bodyPr/>
                    <a:lstStyle/>
                    <a:p>
                      <a:r>
                        <a:rPr lang="en-US" sz="1300" b="1" dirty="0"/>
                        <a:t>HTTP RPS</a:t>
                      </a:r>
                      <a:endParaRPr lang="en-US" sz="1300" b="1" dirty="0">
                        <a:solidFill>
                          <a:srgbClr val="FFFFFF"/>
                        </a:solidFill>
                        <a:latin typeface="+mn-lt"/>
                        <a:cs typeface="Arial"/>
                      </a:endParaRPr>
                    </a:p>
                  </a:txBody>
                  <a:tcPr marL="121888" marR="121888" anchor="ctr"/>
                </a:tc>
                <a:tc>
                  <a:txBody>
                    <a:bodyPr/>
                    <a:lstStyle/>
                    <a:p>
                      <a:pPr algn="ctr"/>
                      <a:r>
                        <a:rPr lang="en-US" sz="1300" dirty="0"/>
                        <a:t>800,000</a:t>
                      </a:r>
                      <a:endParaRPr lang="en-US" sz="1300" dirty="0">
                        <a:latin typeface="Arial"/>
                        <a:cs typeface="Arial"/>
                      </a:endParaRPr>
                    </a:p>
                  </a:txBody>
                  <a:tcPr marL="121888" marR="121888" anchor="ctr"/>
                </a:tc>
                <a:extLst>
                  <a:ext uri="{0D108BD9-81ED-4DB2-BD59-A6C34878D82A}">
                    <a16:rowId xmlns:a16="http://schemas.microsoft.com/office/drawing/2014/main" val="10006"/>
                  </a:ext>
                </a:extLst>
              </a:tr>
              <a:tr h="329339">
                <a:tc>
                  <a:txBody>
                    <a:bodyPr/>
                    <a:lstStyle/>
                    <a:p>
                      <a:r>
                        <a:rPr lang="en-US" sz="1300" b="1" dirty="0"/>
                        <a:t>HTTPS RPS</a:t>
                      </a:r>
                      <a:endParaRPr lang="en-US" sz="1300" b="1" dirty="0">
                        <a:solidFill>
                          <a:srgbClr val="FFFFFF"/>
                        </a:solidFill>
                        <a:latin typeface="+mn-lt"/>
                        <a:cs typeface="Arial"/>
                      </a:endParaRPr>
                    </a:p>
                  </a:txBody>
                  <a:tcPr marL="121888" marR="121888" anchor="ctr"/>
                </a:tc>
                <a:tc>
                  <a:txBody>
                    <a:bodyPr/>
                    <a:lstStyle/>
                    <a:p>
                      <a:pPr algn="ctr"/>
                      <a:r>
                        <a:rPr lang="en-US" sz="1300" dirty="0"/>
                        <a:t>19,000</a:t>
                      </a:r>
                      <a:endParaRPr lang="en-US" sz="1300" dirty="0">
                        <a:latin typeface="Arial"/>
                        <a:cs typeface="Arial"/>
                      </a:endParaRPr>
                    </a:p>
                  </a:txBody>
                  <a:tcPr marL="121888" marR="121888" anchor="ctr"/>
                </a:tc>
                <a:extLst>
                  <a:ext uri="{0D108BD9-81ED-4DB2-BD59-A6C34878D82A}">
                    <a16:rowId xmlns:a16="http://schemas.microsoft.com/office/drawing/2014/main" val="10007"/>
                  </a:ext>
                </a:extLst>
              </a:tr>
              <a:tr h="329339">
                <a:tc>
                  <a:txBody>
                    <a:bodyPr/>
                    <a:lstStyle/>
                    <a:p>
                      <a:r>
                        <a:rPr lang="en-US" sz="1300" b="1" dirty="0"/>
                        <a:t>CAPWAP Throughput</a:t>
                      </a:r>
                      <a:endParaRPr lang="en-US" sz="1300" b="1" dirty="0">
                        <a:solidFill>
                          <a:srgbClr val="FFFFFF"/>
                        </a:solidFill>
                        <a:latin typeface="+mn-lt"/>
                        <a:cs typeface="Arial"/>
                      </a:endParaRPr>
                    </a:p>
                  </a:txBody>
                  <a:tcPr marL="121888" marR="121888" anchor="ctr"/>
                </a:tc>
                <a:tc>
                  <a:txBody>
                    <a:bodyPr/>
                    <a:lstStyle/>
                    <a:p>
                      <a:pPr algn="ctr"/>
                      <a:r>
                        <a:rPr lang="en-US" sz="1300" dirty="0"/>
                        <a:t>2.7 Gbps</a:t>
                      </a:r>
                      <a:endParaRPr lang="en-US" sz="1300" dirty="0">
                        <a:latin typeface="Arial"/>
                        <a:cs typeface="Arial"/>
                      </a:endParaRPr>
                    </a:p>
                  </a:txBody>
                  <a:tcPr marL="121888" marR="121888" anchor="ctr"/>
                </a:tc>
                <a:extLst>
                  <a:ext uri="{0D108BD9-81ED-4DB2-BD59-A6C34878D82A}">
                    <a16:rowId xmlns:a16="http://schemas.microsoft.com/office/drawing/2014/main" val="10008"/>
                  </a:ext>
                </a:extLst>
              </a:tr>
              <a:tr h="329339">
                <a:tc>
                  <a:txBody>
                    <a:bodyPr/>
                    <a:lstStyle/>
                    <a:p>
                      <a:r>
                        <a:rPr lang="en-US" sz="1300" b="1" dirty="0"/>
                        <a:t>Total Interfaces</a:t>
                      </a:r>
                      <a:endParaRPr lang="en-US" sz="1300" b="1" dirty="0">
                        <a:solidFill>
                          <a:srgbClr val="FFFFFF"/>
                        </a:solidFill>
                        <a:latin typeface="Arial"/>
                        <a:cs typeface="Arial"/>
                      </a:endParaRPr>
                    </a:p>
                  </a:txBody>
                  <a:tcPr marL="121888" marR="121888" anchor="ctr"/>
                </a:tc>
                <a:tc>
                  <a:txBody>
                    <a:bodyPr/>
                    <a:lstStyle/>
                    <a:p>
                      <a:pPr algn="ctr"/>
                      <a:r>
                        <a:rPr lang="en-US" sz="1300" dirty="0"/>
                        <a:t>4x 10GE SFP+, 1x MGMT GE RJ45</a:t>
                      </a:r>
                      <a:endParaRPr lang="en-US" sz="1300" dirty="0">
                        <a:latin typeface="Arial"/>
                        <a:cs typeface="Arial"/>
                      </a:endParaRPr>
                    </a:p>
                  </a:txBody>
                  <a:tcPr marL="121888" marR="121888" anchor="ctr"/>
                </a:tc>
                <a:extLst>
                  <a:ext uri="{0D108BD9-81ED-4DB2-BD59-A6C34878D82A}">
                    <a16:rowId xmlns:a16="http://schemas.microsoft.com/office/drawing/2014/main" val="10009"/>
                  </a:ext>
                </a:extLst>
              </a:tr>
              <a:tr h="329339">
                <a:tc>
                  <a:txBody>
                    <a:bodyPr/>
                    <a:lstStyle/>
                    <a:p>
                      <a:r>
                        <a:rPr lang="en-US" sz="1300" b="1" dirty="0"/>
                        <a:t>Form Factor</a:t>
                      </a:r>
                      <a:endParaRPr lang="en-US" sz="1300" b="1" dirty="0">
                        <a:solidFill>
                          <a:srgbClr val="FFFFFF"/>
                        </a:solidFill>
                        <a:latin typeface="Arial"/>
                        <a:cs typeface="Arial"/>
                      </a:endParaRPr>
                    </a:p>
                  </a:txBody>
                  <a:tcPr marL="121888" marR="121888" anchor="ctr"/>
                </a:tc>
                <a:tc>
                  <a:txBody>
                    <a:bodyPr/>
                    <a:lstStyle/>
                    <a:p>
                      <a:pPr algn="ctr"/>
                      <a:r>
                        <a:rPr lang="en-US" sz="1300" dirty="0"/>
                        <a:t>1U</a:t>
                      </a:r>
                      <a:endParaRPr lang="en-US" sz="1300" dirty="0">
                        <a:latin typeface="Arial"/>
                        <a:cs typeface="Arial"/>
                      </a:endParaRPr>
                    </a:p>
                  </a:txBody>
                  <a:tcPr marL="121888" marR="121888" anchor="ctr"/>
                </a:tc>
                <a:extLst>
                  <a:ext uri="{0D108BD9-81ED-4DB2-BD59-A6C34878D82A}">
                    <a16:rowId xmlns:a16="http://schemas.microsoft.com/office/drawing/2014/main" val="10010"/>
                  </a:ext>
                </a:extLst>
              </a:tr>
              <a:tr h="329339">
                <a:tc>
                  <a:txBody>
                    <a:bodyPr/>
                    <a:lstStyle/>
                    <a:p>
                      <a:r>
                        <a:rPr lang="en-US" sz="1300" b="1" dirty="0"/>
                        <a:t>Storage</a:t>
                      </a:r>
                      <a:endParaRPr lang="en-US" sz="1300" b="1" dirty="0">
                        <a:solidFill>
                          <a:srgbClr val="FFFFFF"/>
                        </a:solidFill>
                        <a:latin typeface="Arial"/>
                        <a:cs typeface="Arial"/>
                      </a:endParaRPr>
                    </a:p>
                  </a:txBody>
                  <a:tcPr marL="121888" marR="121888" anchor="ctr"/>
                </a:tc>
                <a:tc>
                  <a:txBody>
                    <a:bodyPr/>
                    <a:lstStyle/>
                    <a:p>
                      <a:pPr algn="ctr"/>
                      <a:r>
                        <a:rPr lang="en-US" sz="1300" dirty="0"/>
                        <a:t>120 GB SSD</a:t>
                      </a:r>
                      <a:endParaRPr lang="en-US" sz="1300" dirty="0">
                        <a:latin typeface="Arial"/>
                        <a:cs typeface="Arial"/>
                      </a:endParaRPr>
                    </a:p>
                  </a:txBody>
                  <a:tcPr marL="121888" marR="121888"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861550436"/>
      </p:ext>
    </p:extLst>
  </p:cSld>
  <p:clrMapOvr>
    <a:masterClrMapping/>
  </p:clrMapOvr>
  <p:transition spd="slow">
    <p:wipe/>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err="1"/>
              <a:t>FortiWLC</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11109" b="14917"/>
          <a:stretch/>
        </p:blipFill>
        <p:spPr>
          <a:xfrm>
            <a:off x="578946" y="2213445"/>
            <a:ext cx="632507" cy="554317"/>
          </a:xfrm>
          <a:prstGeom prst="rect">
            <a:avLst/>
          </a:prstGeom>
        </p:spPr>
      </p:pic>
    </p:spTree>
    <p:extLst>
      <p:ext uri="{BB962C8B-B14F-4D97-AF65-F5344CB8AC3E}">
        <p14:creationId xmlns:p14="http://schemas.microsoft.com/office/powerpoint/2010/main" val="4238549091"/>
      </p:ext>
    </p:extLst>
  </p:cSld>
  <p:clrMapOvr>
    <a:masterClrMapping/>
  </p:clrMapOvr>
  <p:transition spd="slow">
    <p:wipe/>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a:t>
            </a:r>
            <a:r>
              <a:rPr lang="en-US" dirty="0" err="1"/>
              <a:t>FortiWLC</a:t>
            </a:r>
            <a:endParaRPr lang="en-US" dirty="0"/>
          </a:p>
        </p:txBody>
      </p:sp>
      <p:sp>
        <p:nvSpPr>
          <p:cNvPr id="5" name="Rectangle 4"/>
          <p:cNvSpPr/>
          <p:nvPr/>
        </p:nvSpPr>
        <p:spPr>
          <a:xfrm>
            <a:off x="589091" y="2469890"/>
            <a:ext cx="5758500" cy="3843077"/>
          </a:xfrm>
          <a:prstGeom prst="rect">
            <a:avLst/>
          </a:prstGeom>
        </p:spPr>
        <p:txBody>
          <a:bodyPr wrap="square" lIns="121893" tIns="60947" rIns="121893" bIns="60947">
            <a:spAutoFit/>
          </a:bodyPr>
          <a:lstStyle/>
          <a:p>
            <a:pPr marL="380917" indent="-235150">
              <a:spcBef>
                <a:spcPts val="1312"/>
              </a:spcBef>
              <a:buClr>
                <a:schemeClr val="accent6"/>
              </a:buClr>
              <a:buFont typeface="Wingdings" charset="2"/>
              <a:buChar char="§"/>
            </a:pPr>
            <a:r>
              <a:rPr lang="en-US" dirty="0"/>
              <a:t>Powered by System Director OS, and supports 802.11ac Wave II access points </a:t>
            </a:r>
          </a:p>
          <a:p>
            <a:pPr marL="380917" indent="-235150">
              <a:spcBef>
                <a:spcPts val="1312"/>
              </a:spcBef>
              <a:buClr>
                <a:schemeClr val="accent6"/>
              </a:buClr>
              <a:buFont typeface="Wingdings" charset="2"/>
              <a:buChar char="§"/>
            </a:pPr>
            <a:r>
              <a:rPr lang="en-US" dirty="0"/>
              <a:t>Radio frequency virtualization supported by patented Virtual Cell technology </a:t>
            </a:r>
          </a:p>
          <a:p>
            <a:pPr marL="380917" indent="-235150">
              <a:spcBef>
                <a:spcPts val="1312"/>
              </a:spcBef>
              <a:buClr>
                <a:schemeClr val="accent6"/>
              </a:buClr>
              <a:buFont typeface="Wingdings" charset="2"/>
              <a:buChar char="§"/>
            </a:pPr>
            <a:r>
              <a:rPr lang="en-US" dirty="0"/>
              <a:t>Infrastructure-controlled, zero-loss handoffs and traffic load balancing </a:t>
            </a:r>
          </a:p>
          <a:p>
            <a:pPr marL="380917" indent="-235150">
              <a:spcBef>
                <a:spcPts val="1312"/>
              </a:spcBef>
              <a:buClr>
                <a:schemeClr val="accent6"/>
              </a:buClr>
              <a:buFont typeface="Wingdings" charset="2"/>
              <a:buChar char="§"/>
            </a:pPr>
            <a:r>
              <a:rPr lang="en-US" dirty="0"/>
              <a:t>Multilayered wireless LAN security: 802.1X authentication, encryption, firewall, and optional wireless IPS/IDS </a:t>
            </a:r>
          </a:p>
          <a:p>
            <a:pPr marL="380917" indent="-235150">
              <a:spcBef>
                <a:spcPts val="1312"/>
              </a:spcBef>
              <a:buClr>
                <a:schemeClr val="accent6"/>
              </a:buClr>
              <a:buFont typeface="Wingdings" charset="2"/>
              <a:buChar char="§"/>
            </a:pPr>
            <a:r>
              <a:rPr lang="en-US" dirty="0"/>
              <a:t>Seamless interoperability with multi-vendor network infrastructure </a:t>
            </a:r>
          </a:p>
        </p:txBody>
      </p:sp>
      <p:sp>
        <p:nvSpPr>
          <p:cNvPr id="6" name="Rectangle 5"/>
          <p:cNvSpPr/>
          <p:nvPr/>
        </p:nvSpPr>
        <p:spPr bwMode="invGray">
          <a:xfrm>
            <a:off x="569237" y="1200000"/>
            <a:ext cx="11067173" cy="846744"/>
          </a:xfrm>
          <a:prstGeom prst="rect">
            <a:avLst/>
          </a:prstGeom>
          <a:solidFill>
            <a:srgbClr val="324040"/>
          </a:solidFill>
          <a:ln w="28575">
            <a:noFill/>
            <a:round/>
            <a:headEnd/>
            <a:tailEnd/>
          </a:ln>
          <a:extLst/>
        </p:spPr>
        <p:txBody>
          <a:bodyPr wrap="square" lIns="121893" tIns="60947" rIns="121893" bIns="60947" rtlCol="0" anchor="ctr"/>
          <a:lstStyle/>
          <a:p>
            <a:pPr marL="1218936" lvl="4" defTabSz="457073"/>
            <a:r>
              <a:rPr lang="en-US" sz="2400" b="1" dirty="0">
                <a:solidFill>
                  <a:schemeClr val="bg1"/>
                </a:solidFill>
                <a:cs typeface="Arial Narrow"/>
              </a:rPr>
              <a:t>Wi-Fi Controller that manages authentication, encryption and virtual private network connections for the wireless network. </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1109" b="14917"/>
          <a:stretch/>
        </p:blipFill>
        <p:spPr>
          <a:xfrm>
            <a:off x="738777" y="1242869"/>
            <a:ext cx="997945" cy="738392"/>
          </a:xfrm>
          <a:prstGeom prst="rect">
            <a:avLst/>
          </a:prstGeom>
        </p:spPr>
      </p:pic>
      <p:pic>
        <p:nvPicPr>
          <p:cNvPr id="8" name="Picture 7"/>
          <p:cNvPicPr>
            <a:picLocks noChangeAspect="1"/>
          </p:cNvPicPr>
          <p:nvPr/>
        </p:nvPicPr>
        <p:blipFill>
          <a:blip r:embed="rId3"/>
          <a:stretch>
            <a:fillRect/>
          </a:stretch>
        </p:blipFill>
        <p:spPr>
          <a:xfrm>
            <a:off x="6347591" y="2929332"/>
            <a:ext cx="5392686" cy="2215173"/>
          </a:xfrm>
          <a:prstGeom prst="rect">
            <a:avLst/>
          </a:prstGeom>
        </p:spPr>
      </p:pic>
    </p:spTree>
    <p:extLst>
      <p:ext uri="{BB962C8B-B14F-4D97-AF65-F5344CB8AC3E}">
        <p14:creationId xmlns:p14="http://schemas.microsoft.com/office/powerpoint/2010/main" val="1781587403"/>
      </p:ext>
    </p:extLst>
  </p:cSld>
  <p:clrMapOvr>
    <a:masterClrMapping/>
  </p:clrMapOvr>
  <p:transition spd="slow">
    <p:wip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err="1"/>
              <a:t>FortiWLM</a:t>
            </a:r>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11597"/>
          <a:stretch/>
        </p:blipFill>
        <p:spPr>
          <a:xfrm>
            <a:off x="558654" y="2188477"/>
            <a:ext cx="663606" cy="586800"/>
          </a:xfrm>
          <a:prstGeom prst="rect">
            <a:avLst/>
          </a:prstGeom>
        </p:spPr>
      </p:pic>
    </p:spTree>
    <p:extLst>
      <p:ext uri="{BB962C8B-B14F-4D97-AF65-F5344CB8AC3E}">
        <p14:creationId xmlns:p14="http://schemas.microsoft.com/office/powerpoint/2010/main" val="4013966276"/>
      </p:ext>
    </p:extLst>
  </p:cSld>
  <p:clrMapOvr>
    <a:masterClrMapping/>
  </p:clrMapOvr>
  <p:transition spd="slow">
    <p:wipe/>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Introducing </a:t>
            </a:r>
            <a:r>
              <a:rPr lang="en-US" dirty="0" err="1"/>
              <a:t>FortiWLM</a:t>
            </a:r>
            <a:endParaRPr lang="en-US" dirty="0"/>
          </a:p>
        </p:txBody>
      </p:sp>
      <p:sp>
        <p:nvSpPr>
          <p:cNvPr id="5" name="Rectangle 4"/>
          <p:cNvSpPr/>
          <p:nvPr/>
        </p:nvSpPr>
        <p:spPr>
          <a:xfrm>
            <a:off x="589091" y="2469891"/>
            <a:ext cx="5758500" cy="3458360"/>
          </a:xfrm>
          <a:prstGeom prst="rect">
            <a:avLst/>
          </a:prstGeom>
        </p:spPr>
        <p:txBody>
          <a:bodyPr wrap="square" lIns="121893" tIns="60947" rIns="121893" bIns="60947">
            <a:spAutoFit/>
          </a:bodyPr>
          <a:lstStyle/>
          <a:p>
            <a:pPr marL="380917" indent="-235150">
              <a:spcBef>
                <a:spcPts val="1312"/>
              </a:spcBef>
              <a:buClr>
                <a:schemeClr val="accent6"/>
              </a:buClr>
              <a:buFont typeface="Wingdings" charset="2"/>
              <a:buChar char="§"/>
            </a:pPr>
            <a:r>
              <a:rPr lang="en-US" dirty="0"/>
              <a:t>Hardware platform to support Fortinet infrastructure wireless network applications </a:t>
            </a:r>
          </a:p>
          <a:p>
            <a:pPr marL="380917" indent="-235150">
              <a:spcBef>
                <a:spcPts val="1312"/>
              </a:spcBef>
              <a:buClr>
                <a:schemeClr val="accent6"/>
              </a:buClr>
              <a:buFont typeface="Wingdings" charset="2"/>
              <a:buChar char="§"/>
            </a:pPr>
            <a:r>
              <a:rPr lang="en-US" dirty="0"/>
              <a:t>Network management that supports monitoring, configuring and reporting of wireless network health </a:t>
            </a:r>
          </a:p>
          <a:p>
            <a:pPr marL="380917" indent="-235150">
              <a:spcBef>
                <a:spcPts val="1312"/>
              </a:spcBef>
              <a:buClr>
                <a:schemeClr val="accent6"/>
              </a:buClr>
              <a:buFont typeface="Wingdings" charset="2"/>
              <a:buChar char="§"/>
            </a:pPr>
            <a:r>
              <a:rPr lang="en-US" dirty="0"/>
              <a:t>RF interference detection and mitigation </a:t>
            </a:r>
          </a:p>
          <a:p>
            <a:pPr marL="380917" indent="-235150">
              <a:spcBef>
                <a:spcPts val="1312"/>
              </a:spcBef>
              <a:buClr>
                <a:schemeClr val="accent6"/>
              </a:buClr>
              <a:buFont typeface="Wingdings" charset="2"/>
              <a:buChar char="§"/>
            </a:pPr>
            <a:r>
              <a:rPr lang="en-US" dirty="0"/>
              <a:t>A choice of appliances sized to fit your business scale </a:t>
            </a:r>
          </a:p>
          <a:p>
            <a:pPr marL="380917" indent="-235150">
              <a:spcBef>
                <a:spcPts val="1312"/>
              </a:spcBef>
              <a:buClr>
                <a:schemeClr val="accent6"/>
              </a:buClr>
              <a:buFont typeface="Wingdings" charset="2"/>
              <a:buChar char="§"/>
            </a:pPr>
            <a:endParaRPr lang="en-US" sz="2100" dirty="0"/>
          </a:p>
        </p:txBody>
      </p:sp>
      <p:sp>
        <p:nvSpPr>
          <p:cNvPr id="6" name="Rectangle 5"/>
          <p:cNvSpPr/>
          <p:nvPr/>
        </p:nvSpPr>
        <p:spPr bwMode="invGray">
          <a:xfrm>
            <a:off x="569237" y="1200000"/>
            <a:ext cx="11067173" cy="846744"/>
          </a:xfrm>
          <a:prstGeom prst="rect">
            <a:avLst/>
          </a:prstGeom>
          <a:solidFill>
            <a:srgbClr val="324040"/>
          </a:solidFill>
          <a:ln w="28575">
            <a:noFill/>
            <a:round/>
            <a:headEnd/>
            <a:tailEnd/>
          </a:ln>
          <a:extLst/>
        </p:spPr>
        <p:txBody>
          <a:bodyPr wrap="square" lIns="121893" tIns="60947" rIns="121893" bIns="60947" rtlCol="0" anchor="ctr"/>
          <a:lstStyle/>
          <a:p>
            <a:pPr marL="1218936" lvl="4" defTabSz="457073"/>
            <a:r>
              <a:rPr lang="en-US" sz="2400" b="1" dirty="0">
                <a:solidFill>
                  <a:schemeClr val="bg1"/>
                </a:solidFill>
                <a:cs typeface="Arial Narrow"/>
              </a:rPr>
              <a:t>Platform for secure access applications focused on WLAN management, interference detection and security.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11597"/>
          <a:stretch/>
        </p:blipFill>
        <p:spPr>
          <a:xfrm>
            <a:off x="793930" y="1200000"/>
            <a:ext cx="845354" cy="747512"/>
          </a:xfrm>
          <a:prstGeom prst="rect">
            <a:avLst/>
          </a:prstGeom>
        </p:spPr>
      </p:pic>
      <p:pic>
        <p:nvPicPr>
          <p:cNvPr id="8" name="Picture 7"/>
          <p:cNvPicPr>
            <a:picLocks noChangeAspect="1"/>
          </p:cNvPicPr>
          <p:nvPr/>
        </p:nvPicPr>
        <p:blipFill>
          <a:blip r:embed="rId3"/>
          <a:stretch>
            <a:fillRect/>
          </a:stretch>
        </p:blipFill>
        <p:spPr>
          <a:xfrm>
            <a:off x="6347591" y="2929332"/>
            <a:ext cx="5392686" cy="2215173"/>
          </a:xfrm>
          <a:prstGeom prst="rect">
            <a:avLst/>
          </a:prstGeom>
        </p:spPr>
      </p:pic>
    </p:spTree>
    <p:extLst>
      <p:ext uri="{BB962C8B-B14F-4D97-AF65-F5344CB8AC3E}">
        <p14:creationId xmlns:p14="http://schemas.microsoft.com/office/powerpoint/2010/main" val="2495344600"/>
      </p:ext>
    </p:extLst>
  </p:cSld>
  <p:clrMapOvr>
    <a:masterClrMapping/>
  </p:clrMapOvr>
  <p:transition spd="slow">
    <p:wipe/>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Other Information</a:t>
            </a:r>
          </a:p>
        </p:txBody>
      </p:sp>
    </p:spTree>
    <p:extLst>
      <p:ext uri="{BB962C8B-B14F-4D97-AF65-F5344CB8AC3E}">
        <p14:creationId xmlns:p14="http://schemas.microsoft.com/office/powerpoint/2010/main" val="1663638605"/>
      </p:ext>
    </p:extLst>
  </p:cSld>
  <p:clrMapOvr>
    <a:masterClrMapping/>
  </p:clrMapOvr>
  <p:transition spd="slow">
    <p:wipe/>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Virtual Appliance Platforms</a:t>
            </a:r>
          </a:p>
        </p:txBody>
      </p:sp>
      <p:graphicFrame>
        <p:nvGraphicFramePr>
          <p:cNvPr id="3" name="Table 2"/>
          <p:cNvGraphicFramePr>
            <a:graphicFrameLocks noGrp="1"/>
          </p:cNvGraphicFramePr>
          <p:nvPr>
            <p:extLst>
              <p:ext uri="{D42A27DB-BD31-4B8C-83A1-F6EECF244321}">
                <p14:modId xmlns:p14="http://schemas.microsoft.com/office/powerpoint/2010/main" val="3593490365"/>
              </p:ext>
            </p:extLst>
          </p:nvPr>
        </p:nvGraphicFramePr>
        <p:xfrm>
          <a:off x="292697" y="1440002"/>
          <a:ext cx="11516999" cy="4865239"/>
        </p:xfrm>
        <a:graphic>
          <a:graphicData uri="http://schemas.openxmlformats.org/drawingml/2006/table">
            <a:tbl>
              <a:tblPr firstRow="1" bandRow="1">
                <a:tableStyleId>{5202B0CA-FC54-4496-8BCA-5EF66A818D29}</a:tableStyleId>
              </a:tblPr>
              <a:tblGrid>
                <a:gridCol w="2084972">
                  <a:extLst>
                    <a:ext uri="{9D8B030D-6E8A-4147-A177-3AD203B41FA5}">
                      <a16:colId xmlns:a16="http://schemas.microsoft.com/office/drawing/2014/main" val="20000"/>
                    </a:ext>
                  </a:extLst>
                </a:gridCol>
                <a:gridCol w="857457">
                  <a:extLst>
                    <a:ext uri="{9D8B030D-6E8A-4147-A177-3AD203B41FA5}">
                      <a16:colId xmlns:a16="http://schemas.microsoft.com/office/drawing/2014/main" val="20001"/>
                    </a:ext>
                  </a:extLst>
                </a:gridCol>
                <a:gridCol w="857457">
                  <a:extLst>
                    <a:ext uri="{9D8B030D-6E8A-4147-A177-3AD203B41FA5}">
                      <a16:colId xmlns:a16="http://schemas.microsoft.com/office/drawing/2014/main" val="20002"/>
                    </a:ext>
                  </a:extLst>
                </a:gridCol>
                <a:gridCol w="857457">
                  <a:extLst>
                    <a:ext uri="{9D8B030D-6E8A-4147-A177-3AD203B41FA5}">
                      <a16:colId xmlns:a16="http://schemas.microsoft.com/office/drawing/2014/main" val="20003"/>
                    </a:ext>
                  </a:extLst>
                </a:gridCol>
                <a:gridCol w="857457">
                  <a:extLst>
                    <a:ext uri="{9D8B030D-6E8A-4147-A177-3AD203B41FA5}">
                      <a16:colId xmlns:a16="http://schemas.microsoft.com/office/drawing/2014/main" val="20004"/>
                    </a:ext>
                  </a:extLst>
                </a:gridCol>
                <a:gridCol w="857457">
                  <a:extLst>
                    <a:ext uri="{9D8B030D-6E8A-4147-A177-3AD203B41FA5}">
                      <a16:colId xmlns:a16="http://schemas.microsoft.com/office/drawing/2014/main" val="20005"/>
                    </a:ext>
                  </a:extLst>
                </a:gridCol>
                <a:gridCol w="857457">
                  <a:extLst>
                    <a:ext uri="{9D8B030D-6E8A-4147-A177-3AD203B41FA5}">
                      <a16:colId xmlns:a16="http://schemas.microsoft.com/office/drawing/2014/main" val="20006"/>
                    </a:ext>
                  </a:extLst>
                </a:gridCol>
                <a:gridCol w="857457">
                  <a:extLst>
                    <a:ext uri="{9D8B030D-6E8A-4147-A177-3AD203B41FA5}">
                      <a16:colId xmlns:a16="http://schemas.microsoft.com/office/drawing/2014/main" val="20007"/>
                    </a:ext>
                  </a:extLst>
                </a:gridCol>
                <a:gridCol w="857457">
                  <a:extLst>
                    <a:ext uri="{9D8B030D-6E8A-4147-A177-3AD203B41FA5}">
                      <a16:colId xmlns:a16="http://schemas.microsoft.com/office/drawing/2014/main" val="20008"/>
                    </a:ext>
                  </a:extLst>
                </a:gridCol>
                <a:gridCol w="857457">
                  <a:extLst>
                    <a:ext uri="{9D8B030D-6E8A-4147-A177-3AD203B41FA5}">
                      <a16:colId xmlns:a16="http://schemas.microsoft.com/office/drawing/2014/main" val="20009"/>
                    </a:ext>
                  </a:extLst>
                </a:gridCol>
                <a:gridCol w="857457">
                  <a:extLst>
                    <a:ext uri="{9D8B030D-6E8A-4147-A177-3AD203B41FA5}">
                      <a16:colId xmlns:a16="http://schemas.microsoft.com/office/drawing/2014/main" val="20010"/>
                    </a:ext>
                  </a:extLst>
                </a:gridCol>
                <a:gridCol w="857457">
                  <a:extLst>
                    <a:ext uri="{9D8B030D-6E8A-4147-A177-3AD203B41FA5}">
                      <a16:colId xmlns:a16="http://schemas.microsoft.com/office/drawing/2014/main" val="20011"/>
                    </a:ext>
                  </a:extLst>
                </a:gridCol>
              </a:tblGrid>
              <a:tr h="305244">
                <a:tc rowSpan="2">
                  <a:txBody>
                    <a:bodyPr/>
                    <a:lstStyle/>
                    <a:p>
                      <a:pPr algn="ctr" fontAlgn="ctr"/>
                      <a:r>
                        <a:rPr lang="en-US" sz="1200" u="none" strike="noStrike" dirty="0">
                          <a:effectLst/>
                        </a:rPr>
                        <a:t>Virtual Appliance</a:t>
                      </a:r>
                      <a:endParaRPr lang="en-US" sz="1200" b="1" u="none" strike="noStrike" dirty="0">
                        <a:solidFill>
                          <a:schemeClr val="bg1"/>
                        </a:solidFill>
                        <a:effectLst/>
                      </a:endParaRPr>
                    </a:p>
                  </a:txBody>
                  <a:tcPr marL="16929" marR="16929" marT="9525" marB="0" anchor="ctr">
                    <a:solidFill>
                      <a:schemeClr val="accent2"/>
                    </a:solidFill>
                  </a:tcPr>
                </a:tc>
                <a:tc gridSpan="3">
                  <a:txBody>
                    <a:bodyPr/>
                    <a:lstStyle/>
                    <a:p>
                      <a:pPr algn="ctr" fontAlgn="ctr"/>
                      <a:r>
                        <a:rPr lang="en-US" sz="1200" u="none" strike="noStrike" dirty="0">
                          <a:effectLst/>
                        </a:rPr>
                        <a:t>VMware</a:t>
                      </a:r>
                      <a:endParaRPr lang="en-US" sz="1200" b="0" i="0" u="none" strike="noStrike" dirty="0">
                        <a:solidFill>
                          <a:srgbClr val="000000"/>
                        </a:solidFill>
                        <a:effectLst/>
                        <a:latin typeface="Calibri"/>
                      </a:endParaRPr>
                    </a:p>
                  </a:txBody>
                  <a:tcPr marL="16929" marR="16929" marT="9525" marB="0" anchor="ctr">
                    <a:solidFill>
                      <a:srgbClr val="A12D2D"/>
                    </a:solidFill>
                  </a:tcPr>
                </a:tc>
                <a:tc hMerge="1">
                  <a:txBody>
                    <a:bodyPr/>
                    <a:lstStyle/>
                    <a:p>
                      <a:endParaRPr lang="en-US"/>
                    </a:p>
                  </a:txBody>
                  <a:tcPr/>
                </a:tc>
                <a:tc hMerge="1">
                  <a:txBody>
                    <a:bodyPr/>
                    <a:lstStyle/>
                    <a:p>
                      <a:endParaRPr lang="en-US"/>
                    </a:p>
                  </a:txBody>
                  <a:tcPr/>
                </a:tc>
                <a:tc gridSpan="2">
                  <a:txBody>
                    <a:bodyPr/>
                    <a:lstStyle/>
                    <a:p>
                      <a:pPr algn="ctr" fontAlgn="ctr"/>
                      <a:r>
                        <a:rPr lang="en-US" sz="1200" u="none" strike="noStrike" dirty="0">
                          <a:effectLst/>
                        </a:rPr>
                        <a:t>Citrix</a:t>
                      </a:r>
                      <a:endParaRPr lang="en-US" sz="1200" b="0" i="0" u="none" strike="noStrike" dirty="0">
                        <a:solidFill>
                          <a:srgbClr val="000000"/>
                        </a:solidFill>
                        <a:effectLst/>
                        <a:latin typeface="Calibri"/>
                      </a:endParaRPr>
                    </a:p>
                  </a:txBody>
                  <a:tcPr marL="16929" marR="16929" marT="9525" marB="0" anchor="ctr">
                    <a:solidFill>
                      <a:srgbClr val="A12D2D"/>
                    </a:solidFill>
                  </a:tcPr>
                </a:tc>
                <a:tc hMerge="1">
                  <a:txBody>
                    <a:bodyPr/>
                    <a:lstStyle/>
                    <a:p>
                      <a:endParaRPr lang="en-US"/>
                    </a:p>
                  </a:txBody>
                  <a:tcPr/>
                </a:tc>
                <a:tc gridSpan="2">
                  <a:txBody>
                    <a:bodyPr/>
                    <a:lstStyle/>
                    <a:p>
                      <a:pPr algn="ctr" fontAlgn="ctr"/>
                      <a:r>
                        <a:rPr lang="en-US" sz="1200" u="none" strike="noStrike" dirty="0">
                          <a:effectLst/>
                        </a:rPr>
                        <a:t>Open Source</a:t>
                      </a:r>
                      <a:endParaRPr lang="en-US" sz="1200" b="0" i="0" u="none" strike="noStrike" dirty="0">
                        <a:solidFill>
                          <a:srgbClr val="000000"/>
                        </a:solidFill>
                        <a:effectLst/>
                        <a:latin typeface="Calibri"/>
                      </a:endParaRPr>
                    </a:p>
                  </a:txBody>
                  <a:tcPr marL="16929" marR="16929" marT="9525" marB="0" anchor="ctr">
                    <a:solidFill>
                      <a:srgbClr val="A12D2D"/>
                    </a:solidFill>
                  </a:tcPr>
                </a:tc>
                <a:tc hMerge="1">
                  <a:txBody>
                    <a:bodyPr/>
                    <a:lstStyle/>
                    <a:p>
                      <a:endParaRPr lang="en-US"/>
                    </a:p>
                  </a:txBody>
                  <a:tcPr/>
                </a:tc>
                <a:tc>
                  <a:txBody>
                    <a:bodyPr/>
                    <a:lstStyle/>
                    <a:p>
                      <a:pPr algn="ctr" fontAlgn="ctr"/>
                      <a:r>
                        <a:rPr lang="en-US" sz="1200" u="none" strike="noStrike" dirty="0">
                          <a:effectLst/>
                        </a:rPr>
                        <a:t>Amazon</a:t>
                      </a:r>
                      <a:endParaRPr lang="en-US" sz="1200" b="0" i="0" u="none" strike="noStrike" dirty="0">
                        <a:solidFill>
                          <a:srgbClr val="000000"/>
                        </a:solidFill>
                        <a:effectLst/>
                        <a:latin typeface="Calibri"/>
                      </a:endParaRPr>
                    </a:p>
                  </a:txBody>
                  <a:tcPr marL="16929" marR="16929" marT="9525" marB="0" anchor="ctr">
                    <a:solidFill>
                      <a:srgbClr val="A12D2D"/>
                    </a:solidFill>
                  </a:tcPr>
                </a:tc>
                <a:tc gridSpan="3">
                  <a:txBody>
                    <a:bodyPr/>
                    <a:lstStyle/>
                    <a:p>
                      <a:pPr algn="ctr" fontAlgn="ctr"/>
                      <a:r>
                        <a:rPr lang="en-US" sz="1200" u="none" strike="noStrike" dirty="0">
                          <a:effectLst/>
                        </a:rPr>
                        <a:t>Microsoft</a:t>
                      </a:r>
                      <a:endParaRPr lang="en-US" sz="1200" b="0" i="0" u="none" strike="noStrike" dirty="0">
                        <a:solidFill>
                          <a:srgbClr val="000000"/>
                        </a:solidFill>
                        <a:effectLst/>
                        <a:latin typeface="Calibri"/>
                      </a:endParaRPr>
                    </a:p>
                  </a:txBody>
                  <a:tcPr marL="16929" marR="16929" marT="9525" marB="0" anchor="ctr">
                    <a:solidFill>
                      <a:srgbClr val="A12D2D"/>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extLst>
                  <a:ext uri="{0D108BD9-81ED-4DB2-BD59-A6C34878D82A}">
                    <a16:rowId xmlns:a16="http://schemas.microsoft.com/office/drawing/2014/main" val="10000"/>
                  </a:ext>
                </a:extLst>
              </a:tr>
              <a:tr h="591823">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200" b="1" u="none" strike="noStrike" dirty="0">
                          <a:solidFill>
                            <a:schemeClr val="bg1"/>
                          </a:solidFill>
                          <a:effectLst/>
                        </a:rPr>
                        <a:t>vSphere v4.x</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vSphere v5.x</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vSphere v6.0</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Xen</a:t>
                      </a:r>
                    </a:p>
                    <a:p>
                      <a:pPr algn="ctr" fontAlgn="ctr"/>
                      <a:r>
                        <a:rPr lang="en-US" sz="1200" b="1" u="none" strike="noStrike" dirty="0">
                          <a:solidFill>
                            <a:schemeClr val="bg1"/>
                          </a:solidFill>
                          <a:effectLst/>
                        </a:rPr>
                        <a:t>Server</a:t>
                      </a:r>
                    </a:p>
                    <a:p>
                      <a:pPr algn="ctr" fontAlgn="ctr"/>
                      <a:r>
                        <a:rPr lang="en-US" sz="1200" b="1" u="none" strike="noStrike" dirty="0">
                          <a:solidFill>
                            <a:schemeClr val="bg1"/>
                          </a:solidFill>
                          <a:effectLst/>
                        </a:rPr>
                        <a:t>v5.6 SP2</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Xen</a:t>
                      </a:r>
                    </a:p>
                    <a:p>
                      <a:pPr algn="ctr" fontAlgn="ctr"/>
                      <a:r>
                        <a:rPr lang="en-US" sz="1200" b="1" u="none" strike="noStrike" dirty="0">
                          <a:solidFill>
                            <a:schemeClr val="bg1"/>
                          </a:solidFill>
                          <a:effectLst/>
                        </a:rPr>
                        <a:t>Server </a:t>
                      </a:r>
                    </a:p>
                    <a:p>
                      <a:pPr algn="ctr" fontAlgn="ctr"/>
                      <a:r>
                        <a:rPr lang="en-US" sz="1200" b="1" u="none" strike="noStrike" dirty="0">
                          <a:solidFill>
                            <a:schemeClr val="bg1"/>
                          </a:solidFill>
                          <a:effectLst/>
                        </a:rPr>
                        <a:t>v6.0/6.2</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Xen</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KVM</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AWS</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Hyper-V 2008 R2</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Hyper-V 2012</a:t>
                      </a:r>
                      <a:endParaRPr lang="en-US" sz="1200" b="1" i="0" u="none" strike="noStrike" dirty="0">
                        <a:solidFill>
                          <a:schemeClr val="bg1"/>
                        </a:solidFill>
                        <a:effectLst/>
                        <a:latin typeface="Calibri"/>
                      </a:endParaRPr>
                    </a:p>
                  </a:txBody>
                  <a:tcPr marL="16929" marR="16929" marT="9525" marB="0" anchor="ctr">
                    <a:solidFill>
                      <a:schemeClr val="bg1">
                        <a:lumMod val="50000"/>
                      </a:schemeClr>
                    </a:solidFill>
                  </a:tcPr>
                </a:tc>
                <a:tc>
                  <a:txBody>
                    <a:bodyPr/>
                    <a:lstStyle/>
                    <a:p>
                      <a:pPr algn="ctr" fontAlgn="ctr"/>
                      <a:r>
                        <a:rPr lang="en-US" sz="1200" b="1" u="none" strike="noStrike" dirty="0">
                          <a:solidFill>
                            <a:schemeClr val="bg1"/>
                          </a:solidFill>
                          <a:effectLst/>
                        </a:rPr>
                        <a:t>Azure</a:t>
                      </a:r>
                      <a:endParaRPr lang="en-US" sz="1200" b="1" i="0" u="none" strike="noStrike" dirty="0">
                        <a:solidFill>
                          <a:schemeClr val="bg1"/>
                        </a:solidFill>
                        <a:effectLst/>
                        <a:latin typeface="Arial"/>
                        <a:cs typeface="Arial"/>
                      </a:endParaRPr>
                    </a:p>
                  </a:txBody>
                  <a:tcPr marL="16929" marR="16929" marT="9525" marB="0" anchor="ctr">
                    <a:solidFill>
                      <a:schemeClr val="bg1">
                        <a:lumMod val="50000"/>
                      </a:schemeClr>
                    </a:solidFill>
                  </a:tcPr>
                </a:tc>
                <a:extLst>
                  <a:ext uri="{0D108BD9-81ED-4DB2-BD59-A6C34878D82A}">
                    <a16:rowId xmlns:a16="http://schemas.microsoft.com/office/drawing/2014/main" val="10001"/>
                  </a:ext>
                </a:extLst>
              </a:tr>
              <a:tr h="305244">
                <a:tc>
                  <a:txBody>
                    <a:bodyPr/>
                    <a:lstStyle/>
                    <a:p>
                      <a:pPr algn="l" fontAlgn="ctr"/>
                      <a:r>
                        <a:rPr lang="en-US" sz="1200" u="none" strike="noStrike" dirty="0">
                          <a:effectLst/>
                        </a:rPr>
                        <a:t>FortiGate-VM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 #</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2"/>
                  </a:ext>
                </a:extLst>
              </a:tr>
              <a:tr h="305244">
                <a:tc>
                  <a:txBody>
                    <a:bodyPr/>
                    <a:lstStyle/>
                    <a:p>
                      <a:pPr algn="l" fontAlgn="ctr"/>
                      <a:r>
                        <a:rPr lang="en-US" sz="1200" u="none" strike="noStrike" dirty="0">
                          <a:effectLst/>
                        </a:rPr>
                        <a:t>FortiManager-VM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ctr"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3"/>
                  </a:ext>
                </a:extLst>
              </a:tr>
              <a:tr h="305244">
                <a:tc>
                  <a:txBody>
                    <a:bodyPr/>
                    <a:lstStyle/>
                    <a:p>
                      <a:pPr algn="l" fontAlgn="ctr"/>
                      <a:r>
                        <a:rPr lang="en-US" sz="1200" u="none" strike="noStrike" dirty="0">
                          <a:effectLst/>
                        </a:rPr>
                        <a:t>FortiAnalyzer-VM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ctr" fontAlgn="ctr"/>
                      <a:r>
                        <a:rPr lang="en-US" sz="1200" u="none" strike="noStrike">
                          <a:effectLst/>
                        </a:rPr>
                        <a:t> </a:t>
                      </a:r>
                      <a:endParaRPr lang="en-US" sz="1200" b="0" i="0" u="none" strike="noStrike">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a:effectLst/>
                        </a:rPr>
                        <a:t> </a:t>
                      </a: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4"/>
                  </a:ext>
                </a:extLst>
              </a:tr>
              <a:tr h="305244">
                <a:tc>
                  <a:txBody>
                    <a:bodyPr/>
                    <a:lstStyle/>
                    <a:p>
                      <a:pPr algn="l" fontAlgn="ctr"/>
                      <a:r>
                        <a:rPr lang="en-US" sz="1200" u="none" strike="noStrike" dirty="0">
                          <a:effectLst/>
                        </a:rPr>
                        <a:t>FortiWeb-VM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200" dirty="0">
                        <a:solidFill>
                          <a:srgbClr val="36424A"/>
                        </a:solidFill>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200" dirty="0">
                          <a:sym typeface="Zapf Dingbats"/>
                        </a:rPr>
                        <a:t>✔</a:t>
                      </a:r>
                      <a:r>
                        <a:rPr lang="en-US" sz="1200" baseline="0" dirty="0">
                          <a:sym typeface="Zapf Dingbats"/>
                        </a:rPr>
                        <a:t> </a:t>
                      </a:r>
                      <a:endParaRPr lang="en-US" sz="1200" dirty="0">
                        <a:solidFill>
                          <a:srgbClr val="637F7F"/>
                        </a:solidFill>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r>
                        <a:rPr lang="en-US" sz="1200" baseline="0" dirty="0">
                          <a:sym typeface="Zapf Dingbats"/>
                        </a:rPr>
                        <a:t> </a:t>
                      </a: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 #</a:t>
                      </a: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b="0" i="0" dirty="0">
                        <a:solidFill>
                          <a:schemeClr val="bg2">
                            <a:lumMod val="50000"/>
                          </a:schemeClr>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5"/>
                  </a:ext>
                </a:extLst>
              </a:tr>
              <a:tr h="305244">
                <a:tc>
                  <a:txBody>
                    <a:bodyPr/>
                    <a:lstStyle/>
                    <a:p>
                      <a:pPr marL="0" marR="0" indent="0" algn="l" defTabSz="685742" rtl="0" eaLnBrk="1" fontAlgn="ctr" latinLnBrk="0" hangingPunct="1">
                        <a:lnSpc>
                          <a:spcPct val="100000"/>
                        </a:lnSpc>
                        <a:spcBef>
                          <a:spcPts val="0"/>
                        </a:spcBef>
                        <a:spcAft>
                          <a:spcPts val="0"/>
                        </a:spcAft>
                        <a:buClrTx/>
                        <a:buSzTx/>
                        <a:buFontTx/>
                        <a:buNone/>
                        <a:tabLst/>
                        <a:defRPr/>
                      </a:pPr>
                      <a:r>
                        <a:rPr lang="en-US" sz="1200" u="none" strike="noStrike" dirty="0">
                          <a:effectLst/>
                        </a:rPr>
                        <a:t>FortiWeb Manager-VM</a:t>
                      </a:r>
                      <a:endParaRPr lang="en-US" sz="1200" b="1" i="0" u="none" strike="noStrike" dirty="0">
                        <a:solidFill>
                          <a:schemeClr val="bg1"/>
                        </a:solidFill>
                        <a:effectLst/>
                        <a:latin typeface="+mn-lt"/>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a:solidFill>
                          <a:srgbClr val="637F7F"/>
                        </a:solidFill>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6"/>
                  </a:ext>
                </a:extLst>
              </a:tr>
              <a:tr h="305244">
                <a:tc>
                  <a:txBody>
                    <a:bodyPr/>
                    <a:lstStyle/>
                    <a:p>
                      <a:pPr algn="l" fontAlgn="ctr"/>
                      <a:r>
                        <a:rPr lang="en-US" sz="1200" u="none" strike="noStrike" dirty="0">
                          <a:effectLst/>
                        </a:rPr>
                        <a:t>FortiMail-VM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a:effectLst/>
                        </a:rPr>
                        <a:t> </a:t>
                      </a: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a:solidFill>
                          <a:srgbClr val="637F7F"/>
                        </a:solidFill>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ctr" fontAlgn="ctr"/>
                      <a:r>
                        <a:rPr lang="en-US" sz="1200" dirty="0">
                          <a:sym typeface="Zapf Dingbats"/>
                        </a:rPr>
                        <a:t>✔</a:t>
                      </a:r>
                      <a:r>
                        <a:rPr lang="en-US" sz="1200" u="none" strike="noStrike" dirty="0">
                          <a:effectLst/>
                        </a:rPr>
                        <a:t> </a:t>
                      </a:r>
                      <a:endParaRPr lang="en-US" sz="1200" b="0" i="0" u="none" strike="noStrike" dirty="0">
                        <a:solidFill>
                          <a:srgbClr val="637F7F"/>
                        </a:solidFill>
                        <a:effectLst/>
                        <a:latin typeface="Calibri"/>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2">
                            <a:lumMod val="50000"/>
                          </a:schemeClr>
                        </a:solidFill>
                        <a:latin typeface="+mn-lt"/>
                      </a:endParaRPr>
                    </a:p>
                  </a:txBody>
                  <a:tcPr marL="16929" marR="16929" marT="9525" marB="0" anchor="ctr"/>
                </a:tc>
                <a:extLst>
                  <a:ext uri="{0D108BD9-81ED-4DB2-BD59-A6C34878D82A}">
                    <a16:rowId xmlns:a16="http://schemas.microsoft.com/office/drawing/2014/main" val="10007"/>
                  </a:ext>
                </a:extLst>
              </a:tr>
              <a:tr h="305244">
                <a:tc>
                  <a:txBody>
                    <a:bodyPr/>
                    <a:lstStyle/>
                    <a:p>
                      <a:pPr algn="l" fontAlgn="ctr"/>
                      <a:r>
                        <a:rPr lang="en-US" sz="1200" u="none" strike="noStrike" dirty="0">
                          <a:effectLst/>
                        </a:rPr>
                        <a:t>FortiAuthenticator-VM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ctr" fontAlgn="ctr"/>
                      <a:r>
                        <a:rPr lang="en-US" sz="1200" u="none" strike="noStrike">
                          <a:effectLst/>
                        </a:rPr>
                        <a:t> </a:t>
                      </a:r>
                      <a:endParaRPr lang="en-US" sz="1200" b="0" i="0" u="none" strike="noStrike">
                        <a:solidFill>
                          <a:srgbClr val="36424A"/>
                        </a:solidFill>
                        <a:effectLst/>
                        <a:latin typeface="Calibri"/>
                      </a:endParaRPr>
                    </a:p>
                  </a:txBody>
                  <a:tcPr marL="16929" marR="16929" marT="9525" marB="0" anchor="ctr"/>
                </a:tc>
                <a:tc>
                  <a:txBody>
                    <a:bodyPr/>
                    <a:lstStyle/>
                    <a:p>
                      <a:pPr algn="ctr"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ctr" fontAlgn="ctr"/>
                      <a:endParaRPr lang="en-US" sz="1200" b="0" i="0" u="none" strike="noStrike" dirty="0">
                        <a:solidFill>
                          <a:srgbClr val="36424A"/>
                        </a:solidFill>
                        <a:effectLst/>
                        <a:latin typeface="Calibri"/>
                      </a:endParaRPr>
                    </a:p>
                  </a:txBody>
                  <a:tcPr marL="16929" marR="16929" marT="9525" marB="0" anchor="ctr"/>
                </a:tc>
                <a:tc>
                  <a:txBody>
                    <a:bodyPr/>
                    <a:lstStyle/>
                    <a:p>
                      <a:pPr algn="ctr"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ctr"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446E60"/>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extLst>
                  <a:ext uri="{0D108BD9-81ED-4DB2-BD59-A6C34878D82A}">
                    <a16:rowId xmlns:a16="http://schemas.microsoft.com/office/drawing/2014/main" val="10008"/>
                  </a:ext>
                </a:extLst>
              </a:tr>
              <a:tr h="305244">
                <a:tc>
                  <a:txBody>
                    <a:bodyPr/>
                    <a:lstStyle/>
                    <a:p>
                      <a:pPr algn="l" fontAlgn="ctr"/>
                      <a:r>
                        <a:rPr lang="en-US" sz="1200" u="none" strike="noStrike" dirty="0">
                          <a:effectLst/>
                        </a:rPr>
                        <a:t>FortiADC-VM</a:t>
                      </a:r>
                      <a:endParaRPr lang="en-US" sz="1200" b="1" i="0" u="none" strike="noStrike" dirty="0">
                        <a:solidFill>
                          <a:schemeClr val="bg1"/>
                        </a:solidFill>
                        <a:effectLst/>
                        <a:latin typeface="Arial"/>
                        <a:cs typeface="Arial"/>
                      </a:endParaRPr>
                    </a:p>
                  </a:txBody>
                  <a:tcPr marL="47988" marR="16929" marT="9525" marB="0" anchor="ctr"/>
                </a:tc>
                <a:tc>
                  <a:txBody>
                    <a:bodyPr/>
                    <a:lstStyle/>
                    <a:p>
                      <a:pPr algn="ctr" fontAlgn="ctr"/>
                      <a:r>
                        <a:rPr lang="en-US" sz="1200" u="none" strike="noStrike">
                          <a:effectLst/>
                        </a:rPr>
                        <a:t> </a:t>
                      </a:r>
                      <a:endParaRPr lang="en-US" sz="1200" b="0" i="0" u="none" strike="noStrike">
                        <a:solidFill>
                          <a:schemeClr val="tx1"/>
                        </a:solidFill>
                        <a:effectLst/>
                        <a:latin typeface="Calibri"/>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r>
                        <a:rPr lang="en-US" sz="1200" u="none" strike="noStrike">
                          <a:effectLst/>
                        </a:rPr>
                        <a:t> </a:t>
                      </a:r>
                      <a:endParaRPr lang="en-US" sz="1200" b="0" i="0" u="none" strike="noStrike">
                        <a:solidFill>
                          <a:srgbClr val="36424A"/>
                        </a:solidFill>
                        <a:effectLst/>
                        <a:latin typeface="Calibri"/>
                      </a:endParaRPr>
                    </a:p>
                  </a:txBody>
                  <a:tcPr marL="16929" marR="16929" marT="9525" marB="0" anchor="ct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1200" u="none" strike="noStrike" dirty="0">
                          <a:effectLst/>
                        </a:rPr>
                        <a:t> </a:t>
                      </a:r>
                      <a:r>
                        <a:rPr lang="en-US" sz="1200" u="none" strike="noStrike" baseline="0" dirty="0">
                          <a:effectLst/>
                          <a:sym typeface="Zapf Dingbats"/>
                        </a:rPr>
                        <a:t>6.2</a:t>
                      </a:r>
                      <a:endParaRPr lang="en-US" sz="1200" b="0" i="0" dirty="0">
                        <a:solidFill>
                          <a:schemeClr val="tx1">
                            <a:lumMod val="65000"/>
                            <a:lumOff val="35000"/>
                          </a:schemeClr>
                        </a:solidFill>
                        <a:latin typeface="+mn-lt"/>
                      </a:endParaRPr>
                    </a:p>
                  </a:txBody>
                  <a:tcPr marL="16929" marR="16929" marT="9525" marB="0" anchor="ct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1200" u="none" strike="noStrike" dirty="0">
                          <a:effectLst/>
                        </a:rPr>
                        <a:t> </a:t>
                      </a: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a:solidFill>
                          <a:srgbClr val="36424A"/>
                        </a:solidFill>
                        <a:effectLst/>
                        <a:latin typeface="Calibri"/>
                      </a:endParaRPr>
                    </a:p>
                  </a:txBody>
                  <a:tcPr marL="16929" marR="16929"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a:effectLst/>
                        </a:rPr>
                        <a:t> </a:t>
                      </a: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200" b="0" i="0" dirty="0">
                        <a:solidFill>
                          <a:srgbClr val="446E60"/>
                        </a:solidFill>
                        <a:latin typeface="+mn-lt"/>
                      </a:endParaRPr>
                    </a:p>
                  </a:txBody>
                  <a:tcPr marL="16929" marR="16929" marT="9525" marB="0" anchor="ctr"/>
                </a:tc>
                <a:extLst>
                  <a:ext uri="{0D108BD9-81ED-4DB2-BD59-A6C34878D82A}">
                    <a16:rowId xmlns:a16="http://schemas.microsoft.com/office/drawing/2014/main" val="10009"/>
                  </a:ext>
                </a:extLst>
              </a:tr>
              <a:tr h="305244">
                <a:tc>
                  <a:txBody>
                    <a:bodyPr/>
                    <a:lstStyle/>
                    <a:p>
                      <a:pPr algn="l" fontAlgn="ctr"/>
                      <a:r>
                        <a:rPr lang="en-US" sz="1200" u="none" strike="noStrike" dirty="0">
                          <a:effectLst/>
                        </a:rPr>
                        <a:t>FortiCache-VM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extLst>
                  <a:ext uri="{0D108BD9-81ED-4DB2-BD59-A6C34878D82A}">
                    <a16:rowId xmlns:a16="http://schemas.microsoft.com/office/drawing/2014/main" val="10010"/>
                  </a:ext>
                </a:extLst>
              </a:tr>
              <a:tr h="305244">
                <a:tc>
                  <a:txBody>
                    <a:bodyPr/>
                    <a:lstStyle/>
                    <a:p>
                      <a:pPr algn="l" fontAlgn="ctr"/>
                      <a:r>
                        <a:rPr lang="en-US" sz="1200" u="none" strike="noStrike" dirty="0">
                          <a:effectLst/>
                        </a:rPr>
                        <a:t>FortiVoice-VM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extLst>
                  <a:ext uri="{0D108BD9-81ED-4DB2-BD59-A6C34878D82A}">
                    <a16:rowId xmlns:a16="http://schemas.microsoft.com/office/drawing/2014/main" val="10011"/>
                  </a:ext>
                </a:extLst>
              </a:tr>
              <a:tr h="305244">
                <a:tc>
                  <a:txBody>
                    <a:bodyPr/>
                    <a:lstStyle/>
                    <a:p>
                      <a:pPr algn="l" fontAlgn="ctr"/>
                      <a:r>
                        <a:rPr lang="en-US" sz="1200" u="none" strike="noStrike" dirty="0">
                          <a:effectLst/>
                        </a:rPr>
                        <a:t>FortiRecorder-VM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mn-lt"/>
                          <a:ea typeface="+mn-ea"/>
                          <a:cs typeface="+mn-cs"/>
                          <a:sym typeface="Zapf Dingbats"/>
                        </a:rPr>
                        <a:t> #</a:t>
                      </a: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446E60"/>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rgbClr val="637F7F"/>
                        </a:solidFill>
                        <a:latin typeface="+mn-lt"/>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rgbClr val="637F7F"/>
                        </a:solidFill>
                        <a:latin typeface="+mn-lt"/>
                      </a:endParaRPr>
                    </a:p>
                  </a:txBody>
                  <a:tcPr marL="16929" marR="16929" marT="9525" marB="0" anchor="ctr"/>
                </a:tc>
                <a:extLst>
                  <a:ext uri="{0D108BD9-81ED-4DB2-BD59-A6C34878D82A}">
                    <a16:rowId xmlns:a16="http://schemas.microsoft.com/office/drawing/2014/main" val="10012"/>
                  </a:ext>
                </a:extLst>
              </a:tr>
              <a:tr h="30524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u="none" strike="noStrike" dirty="0">
                          <a:effectLst/>
                        </a:rPr>
                        <a:t>FortiSandbox-VM</a:t>
                      </a:r>
                      <a:endParaRPr lang="en-US" sz="1200" b="1" i="0" u="none" strike="noStrike" dirty="0">
                        <a:solidFill>
                          <a:schemeClr val="bg1"/>
                        </a:solidFill>
                        <a:effectLst/>
                        <a:latin typeface="Arial"/>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sym typeface="Zapf Dingbats"/>
                        </a:rPr>
                        <a:t>5.5</a:t>
                      </a:r>
                      <a:endParaRPr lang="en-US" sz="1200" b="0" i="0" dirty="0">
                        <a:solidFill>
                          <a:schemeClr val="tx1">
                            <a:lumMod val="65000"/>
                            <a:lumOff val="35000"/>
                          </a:schemeClr>
                        </a:solidFill>
                        <a:latin typeface="+mn-lt"/>
                      </a:endParaRPr>
                    </a:p>
                  </a:txBody>
                  <a:tcPr marL="16929" marR="16929" marT="952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extLst>
                  <a:ext uri="{0D108BD9-81ED-4DB2-BD59-A6C34878D82A}">
                    <a16:rowId xmlns:a16="http://schemas.microsoft.com/office/drawing/2014/main" val="10013"/>
                  </a:ext>
                </a:extLst>
              </a:tr>
              <a:tr h="30524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u="none" strike="noStrike" dirty="0">
                          <a:effectLst/>
                        </a:rPr>
                        <a:t>FortiWAN-VM</a:t>
                      </a:r>
                      <a:endParaRPr lang="en-US" sz="1200" b="1" i="0" u="none" strike="noStrike" dirty="0">
                        <a:solidFill>
                          <a:schemeClr val="bg1"/>
                        </a:solidFill>
                        <a:effectLst/>
                        <a:latin typeface="+mn-lt"/>
                        <a:cs typeface="Arial"/>
                      </a:endParaRPr>
                    </a:p>
                  </a:txBody>
                  <a:tcPr marL="47988"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16929" marR="16929" marT="9525"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5.5</a:t>
                      </a:r>
                      <a:endParaRPr lang="en-US" sz="1200" b="0" i="0" dirty="0">
                        <a:solidFill>
                          <a:schemeClr val="tx1">
                            <a:lumMod val="65000"/>
                            <a:lumOff val="35000"/>
                          </a:schemeClr>
                        </a:solidFill>
                        <a:latin typeface="+mn-lt"/>
                      </a:endParaRPr>
                    </a:p>
                  </a:txBody>
                  <a:tcPr marL="16929" marR="16929" marT="9525"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637F7F"/>
                        </a:solidFill>
                        <a:effectLst/>
                        <a:uLnTx/>
                        <a:uFillTx/>
                        <a:latin typeface="+mn-lt"/>
                        <a:ea typeface="+mn-ea"/>
                        <a:cs typeface="+mn-cs"/>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tc>
                  <a:txBody>
                    <a:bodyPr/>
                    <a:lstStyle/>
                    <a:p>
                      <a:pPr algn="l" fontAlgn="ctr"/>
                      <a:endParaRPr lang="en-US" sz="1200" b="0" i="0" u="none" strike="noStrike" dirty="0">
                        <a:solidFill>
                          <a:srgbClr val="36424A"/>
                        </a:solidFill>
                        <a:effectLst/>
                        <a:latin typeface="Calibri"/>
                      </a:endParaRPr>
                    </a:p>
                  </a:txBody>
                  <a:tcPr marL="16929" marR="16929" marT="9525" marB="0" anchor="ctr"/>
                </a:tc>
                <a:extLst>
                  <a:ext uri="{0D108BD9-81ED-4DB2-BD59-A6C34878D82A}">
                    <a16:rowId xmlns:a16="http://schemas.microsoft.com/office/drawing/2014/main" val="10014"/>
                  </a:ext>
                </a:extLst>
              </a:tr>
            </a:tbl>
          </a:graphicData>
        </a:graphic>
      </p:graphicFrame>
      <p:sp>
        <p:nvSpPr>
          <p:cNvPr id="2" name="TextBox 1"/>
          <p:cNvSpPr txBox="1"/>
          <p:nvPr/>
        </p:nvSpPr>
        <p:spPr>
          <a:xfrm>
            <a:off x="8876627" y="6488668"/>
            <a:ext cx="2500271" cy="261610"/>
          </a:xfrm>
          <a:prstGeom prst="rect">
            <a:avLst/>
          </a:prstGeom>
          <a:noFill/>
        </p:spPr>
        <p:txBody>
          <a:bodyPr wrap="square" rtlCol="0">
            <a:spAutoFit/>
          </a:bodyPr>
          <a:lstStyle/>
          <a:p>
            <a:pPr algn="r"/>
            <a:r>
              <a:rPr lang="en-US" sz="1100" i="1" dirty="0"/>
              <a:t># Available as On-demand</a:t>
            </a:r>
          </a:p>
        </p:txBody>
      </p:sp>
    </p:spTree>
    <p:extLst>
      <p:ext uri="{BB962C8B-B14F-4D97-AF65-F5344CB8AC3E}">
        <p14:creationId xmlns:p14="http://schemas.microsoft.com/office/powerpoint/2010/main" val="861550436"/>
      </p:ext>
    </p:extLst>
  </p:cSld>
  <p:clrMapOvr>
    <a:masterClrMapping/>
  </p:clrMapOvr>
  <p:transition spd="slow">
    <p:wipe/>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FortiGuard Services</a:t>
            </a:r>
          </a:p>
        </p:txBody>
      </p:sp>
      <p:graphicFrame>
        <p:nvGraphicFramePr>
          <p:cNvPr id="3" name="Table 2"/>
          <p:cNvGraphicFramePr>
            <a:graphicFrameLocks noGrp="1"/>
          </p:cNvGraphicFramePr>
          <p:nvPr>
            <p:extLst>
              <p:ext uri="{D42A27DB-BD31-4B8C-83A1-F6EECF244321}">
                <p14:modId xmlns:p14="http://schemas.microsoft.com/office/powerpoint/2010/main" val="3906813548"/>
              </p:ext>
            </p:extLst>
          </p:nvPr>
        </p:nvGraphicFramePr>
        <p:xfrm>
          <a:off x="335915" y="1440002"/>
          <a:ext cx="11475882" cy="4843581"/>
        </p:xfrm>
        <a:graphic>
          <a:graphicData uri="http://schemas.openxmlformats.org/drawingml/2006/table">
            <a:tbl>
              <a:tblPr firstRow="1" bandRow="1">
                <a:tableStyleId>{5202B0CA-FC54-4496-8BCA-5EF66A818D29}</a:tableStyleId>
              </a:tblPr>
              <a:tblGrid>
                <a:gridCol w="2077526">
                  <a:extLst>
                    <a:ext uri="{9D8B030D-6E8A-4147-A177-3AD203B41FA5}">
                      <a16:colId xmlns:a16="http://schemas.microsoft.com/office/drawing/2014/main" val="20000"/>
                    </a:ext>
                  </a:extLst>
                </a:gridCol>
                <a:gridCol w="854396">
                  <a:extLst>
                    <a:ext uri="{9D8B030D-6E8A-4147-A177-3AD203B41FA5}">
                      <a16:colId xmlns:a16="http://schemas.microsoft.com/office/drawing/2014/main" val="20001"/>
                    </a:ext>
                  </a:extLst>
                </a:gridCol>
                <a:gridCol w="854396">
                  <a:extLst>
                    <a:ext uri="{9D8B030D-6E8A-4147-A177-3AD203B41FA5}">
                      <a16:colId xmlns:a16="http://schemas.microsoft.com/office/drawing/2014/main" val="20002"/>
                    </a:ext>
                  </a:extLst>
                </a:gridCol>
                <a:gridCol w="854396">
                  <a:extLst>
                    <a:ext uri="{9D8B030D-6E8A-4147-A177-3AD203B41FA5}">
                      <a16:colId xmlns:a16="http://schemas.microsoft.com/office/drawing/2014/main" val="20003"/>
                    </a:ext>
                  </a:extLst>
                </a:gridCol>
                <a:gridCol w="854396">
                  <a:extLst>
                    <a:ext uri="{9D8B030D-6E8A-4147-A177-3AD203B41FA5}">
                      <a16:colId xmlns:a16="http://schemas.microsoft.com/office/drawing/2014/main" val="20004"/>
                    </a:ext>
                  </a:extLst>
                </a:gridCol>
                <a:gridCol w="854396">
                  <a:extLst>
                    <a:ext uri="{9D8B030D-6E8A-4147-A177-3AD203B41FA5}">
                      <a16:colId xmlns:a16="http://schemas.microsoft.com/office/drawing/2014/main" val="20005"/>
                    </a:ext>
                  </a:extLst>
                </a:gridCol>
                <a:gridCol w="854396">
                  <a:extLst>
                    <a:ext uri="{9D8B030D-6E8A-4147-A177-3AD203B41FA5}">
                      <a16:colId xmlns:a16="http://schemas.microsoft.com/office/drawing/2014/main" val="20006"/>
                    </a:ext>
                  </a:extLst>
                </a:gridCol>
                <a:gridCol w="854396">
                  <a:extLst>
                    <a:ext uri="{9D8B030D-6E8A-4147-A177-3AD203B41FA5}">
                      <a16:colId xmlns:a16="http://schemas.microsoft.com/office/drawing/2014/main" val="20007"/>
                    </a:ext>
                  </a:extLst>
                </a:gridCol>
                <a:gridCol w="854396">
                  <a:extLst>
                    <a:ext uri="{9D8B030D-6E8A-4147-A177-3AD203B41FA5}">
                      <a16:colId xmlns:a16="http://schemas.microsoft.com/office/drawing/2014/main" val="20008"/>
                    </a:ext>
                  </a:extLst>
                </a:gridCol>
                <a:gridCol w="854396">
                  <a:extLst>
                    <a:ext uri="{9D8B030D-6E8A-4147-A177-3AD203B41FA5}">
                      <a16:colId xmlns:a16="http://schemas.microsoft.com/office/drawing/2014/main" val="20009"/>
                    </a:ext>
                  </a:extLst>
                </a:gridCol>
                <a:gridCol w="854396">
                  <a:extLst>
                    <a:ext uri="{9D8B030D-6E8A-4147-A177-3AD203B41FA5}">
                      <a16:colId xmlns:a16="http://schemas.microsoft.com/office/drawing/2014/main" val="20010"/>
                    </a:ext>
                  </a:extLst>
                </a:gridCol>
                <a:gridCol w="854396">
                  <a:extLst>
                    <a:ext uri="{9D8B030D-6E8A-4147-A177-3AD203B41FA5}">
                      <a16:colId xmlns:a16="http://schemas.microsoft.com/office/drawing/2014/main" val="20011"/>
                    </a:ext>
                  </a:extLst>
                </a:gridCol>
              </a:tblGrid>
              <a:tr h="738216">
                <a:tc>
                  <a:txBody>
                    <a:bodyPr/>
                    <a:lstStyle/>
                    <a:p>
                      <a:pPr algn="l" fontAlgn="ctr"/>
                      <a:endParaRPr lang="en-US" sz="1100" b="1" i="0" u="none" strike="noStrike" dirty="0">
                        <a:solidFill>
                          <a:schemeClr val="bg1"/>
                        </a:solidFill>
                        <a:effectLst/>
                        <a:latin typeface="Arial"/>
                        <a:cs typeface="Arial"/>
                      </a:endParaRPr>
                    </a:p>
                  </a:txBody>
                  <a:tcPr marL="47988" marR="16929" marT="12700" marB="0" anchor="ctr">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App.</a:t>
                      </a:r>
                      <a:r>
                        <a:rPr lang="en-US" sz="1200" baseline="0" dirty="0"/>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Control</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IPS</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AV</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Anti-bot</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Mobile Security</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Filtering</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Anti-spam</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Scan</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WAF</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Security</a:t>
                      </a:r>
                      <a:endParaRPr lang="en-US" sz="1200" b="1" i="0" dirty="0">
                        <a:solidFill>
                          <a:schemeClr val="bg1"/>
                        </a:solidFill>
                        <a:latin typeface="+mn-lt"/>
                      </a:endParaRPr>
                    </a:p>
                  </a:txBody>
                  <a:tcPr marL="16929" marR="16929" marT="12700" marB="0" anchor="ctr">
                    <a:solidFill>
                      <a:schemeClr val="accent5"/>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IOC **</a:t>
                      </a:r>
                      <a:endParaRPr lang="en-US" sz="1200" b="1" i="0" dirty="0">
                        <a:solidFill>
                          <a:schemeClr val="bg1"/>
                        </a:solidFill>
                        <a:latin typeface="+mn-lt"/>
                      </a:endParaRPr>
                    </a:p>
                  </a:txBody>
                  <a:tcPr marL="16929" marR="16929" marT="12700" marB="0" anchor="ctr">
                    <a:solidFill>
                      <a:schemeClr val="accent5"/>
                    </a:solidFill>
                  </a:tcPr>
                </a:tc>
                <a:extLst>
                  <a:ext uri="{0D108BD9-81ED-4DB2-BD59-A6C34878D82A}">
                    <a16:rowId xmlns:a16="http://schemas.microsoft.com/office/drawing/2014/main" val="10000"/>
                  </a:ext>
                </a:extLst>
              </a:tr>
              <a:tr h="373215">
                <a:tc>
                  <a:txBody>
                    <a:bodyPr/>
                    <a:lstStyle/>
                    <a:p>
                      <a:pPr algn="l" fontAlgn="ctr"/>
                      <a:r>
                        <a:rPr lang="en-US" sz="1200" b="1" u="none" strike="noStrike" dirty="0">
                          <a:effectLst/>
                        </a:rPr>
                        <a:t>FortiGate</a:t>
                      </a:r>
                      <a:endParaRPr lang="en-US" sz="1200" b="1" i="0" u="none" strike="noStrike" dirty="0">
                        <a:solidFill>
                          <a:schemeClr val="bg1"/>
                        </a:solidFill>
                        <a:effectLst/>
                        <a:latin typeface="Arial"/>
                        <a:cs typeface="Arial"/>
                      </a:endParaRPr>
                    </a:p>
                  </a:txBody>
                  <a:tcPr marL="47988" marR="16929" marT="12700" marB="0" anchor="ct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ym typeface="Zapf Dingbats"/>
                        </a:rPr>
                        <a:t>✔</a:t>
                      </a:r>
                      <a:endParaRPr lang="en-US" sz="1200" b="0" i="0" dirty="0">
                        <a:solidFill>
                          <a:schemeClr val="bg1"/>
                        </a:solidFill>
                        <a:latin typeface="+mn-lt"/>
                      </a:endParaRPr>
                    </a:p>
                  </a:txBody>
                  <a:tcPr marL="16929" marR="16929" marT="12700" marB="0" anchor="ct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   ✔ ^</a:t>
                      </a:r>
                      <a:endParaRPr kumimoji="0" lang="en-US" sz="1200" b="0" i="0" u="none" strike="noStrike" kern="1200" cap="none" spc="0" normalizeH="0" baseline="0" noProof="0" dirty="0">
                        <a:ln>
                          <a:noFill/>
                        </a:ln>
                        <a:solidFill>
                          <a:srgbClr val="FFFFFF"/>
                        </a:solidFill>
                        <a:effectLst/>
                        <a:uLnTx/>
                        <a:uFillTx/>
                        <a:latin typeface="Arial"/>
                        <a:ea typeface="+mn-ea"/>
                        <a:cs typeface="Arial"/>
                      </a:endParaRPr>
                    </a:p>
                  </a:txBody>
                  <a:tcPr marL="16929" marR="16929" marT="1270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chemeClr val="bg2">
                            <a:lumMod val="50000"/>
                          </a:schemeClr>
                        </a:solidFill>
                        <a:latin typeface="+mn-lt"/>
                      </a:endParaRPr>
                    </a:p>
                  </a:txBody>
                  <a:tcPr marL="16929" marR="16929" marT="12700"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a:solidFill>
                          <a:schemeClr val="bg2">
                            <a:lumMod val="50000"/>
                          </a:schemeClr>
                        </a:solidFill>
                        <a:latin typeface="+mn-lt"/>
                      </a:endParaRPr>
                    </a:p>
                  </a:txBody>
                  <a:tcPr marL="16929" marR="16929" marT="12700"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sym typeface="Zapf Dingbats"/>
                        </a:rPr>
                        <a:t>✔</a:t>
                      </a:r>
                      <a:r>
                        <a:rPr lang="en-US" sz="1200" baseline="0" dirty="0">
                          <a:sym typeface="Zapf Dingbats"/>
                        </a:rPr>
                        <a:t> ***</a:t>
                      </a:r>
                      <a:endParaRPr lang="en-US" sz="1200" b="0" i="0" u="none" strike="noStrike" dirty="0">
                        <a:solidFill>
                          <a:schemeClr val="bg1"/>
                        </a:solidFill>
                        <a:effectLst/>
                        <a:latin typeface="Calibri"/>
                      </a:endParaRPr>
                    </a:p>
                  </a:txBody>
                  <a:tcPr marL="16929" marR="16929" marT="12700" marB="0" anchor="ctr"/>
                </a:tc>
                <a:extLst>
                  <a:ext uri="{0D108BD9-81ED-4DB2-BD59-A6C34878D82A}">
                    <a16:rowId xmlns:a16="http://schemas.microsoft.com/office/drawing/2014/main" val="10001"/>
                  </a:ext>
                </a:extLst>
              </a:tr>
              <a:tr h="373215">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b="1" u="none" strike="noStrike" dirty="0">
                          <a:effectLst/>
                        </a:rPr>
                        <a:t>FortiSandbox</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dirty="0"/>
                    </a:p>
                  </a:txBody>
                  <a:tcPr marL="16929" marR="16929" marT="12700" marB="0" anchor="ctr"/>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extLst>
                  <a:ext uri="{0D108BD9-81ED-4DB2-BD59-A6C34878D82A}">
                    <a16:rowId xmlns:a16="http://schemas.microsoft.com/office/drawing/2014/main" val="10002"/>
                  </a:ext>
                </a:extLst>
              </a:tr>
              <a:tr h="3732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a:effectLst/>
                        </a:rPr>
                        <a:t>FortiClient</a:t>
                      </a:r>
                      <a:endParaRPr lang="en-US" sz="1200" b="1" i="0" u="none" strike="noStrike" dirty="0">
                        <a:solidFill>
                          <a:schemeClr val="bg1"/>
                        </a:solidFill>
                        <a:effectLst/>
                        <a:latin typeface="+mn-lt"/>
                        <a:cs typeface="Arial"/>
                      </a:endParaRPr>
                    </a:p>
                  </a:txBody>
                  <a:tcPr marL="47988"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   ✔ ^</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  ✔ </a:t>
                      </a:r>
                      <a:r>
                        <a:rPr lang="en-US" sz="1200" baseline="0" dirty="0">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extLst>
                  <a:ext uri="{0D108BD9-81ED-4DB2-BD59-A6C34878D82A}">
                    <a16:rowId xmlns:a16="http://schemas.microsoft.com/office/drawing/2014/main" val="10003"/>
                  </a:ext>
                </a:extLst>
              </a:tr>
              <a:tr h="373215">
                <a:tc>
                  <a:txBody>
                    <a:bodyPr/>
                    <a:lstStyle/>
                    <a:p>
                      <a:pPr algn="l" fontAlgn="ctr"/>
                      <a:r>
                        <a:rPr lang="en-US" sz="1200" b="1" u="none" strike="noStrike" dirty="0">
                          <a:effectLst/>
                        </a:rPr>
                        <a:t>FortiCache</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a:p>
                  </a:txBody>
                  <a:tcPr marL="16929" marR="16929" marT="12700" marB="0" anchor="ctr"/>
                </a:tc>
                <a:tc>
                  <a:txBody>
                    <a:bodyPr/>
                    <a:lstStyle/>
                    <a:p>
                      <a:endParaRPr lang="en-US" sz="120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r>
                        <a:rPr lang="en-US" sz="1200" u="none" strike="noStrike" dirty="0">
                          <a:effectLst/>
                        </a:rPr>
                        <a:t> </a:t>
                      </a: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extLst>
                  <a:ext uri="{0D108BD9-81ED-4DB2-BD59-A6C34878D82A}">
                    <a16:rowId xmlns:a16="http://schemas.microsoft.com/office/drawing/2014/main" val="10004"/>
                  </a:ext>
                </a:extLst>
              </a:tr>
              <a:tr h="373215">
                <a:tc>
                  <a:txBody>
                    <a:bodyPr/>
                    <a:lstStyle/>
                    <a:p>
                      <a:pPr algn="l" fontAlgn="ctr"/>
                      <a:r>
                        <a:rPr lang="en-US" sz="1200" b="1" u="none" strike="noStrike" dirty="0">
                          <a:effectLst/>
                        </a:rPr>
                        <a:t>FortiMail</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a:p>
                  </a:txBody>
                  <a:tcPr marL="16929" marR="16929" marT="12700" marB="0" anchor="ctr"/>
                </a:tc>
                <a:tc>
                  <a:txBody>
                    <a:bodyPr/>
                    <a:lstStyle/>
                    <a:p>
                      <a:endParaRPr lang="en-US" sz="120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   ✔ ^</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a:solidFill>
                          <a:srgbClr val="637F7F"/>
                        </a:solidFill>
                      </a:endParaRPr>
                    </a:p>
                  </a:txBody>
                  <a:tcPr marL="16929" marR="16929" marT="1270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a:solidFill>
                          <a:srgbClr val="637F7F"/>
                        </a:solidFill>
                      </a:endParaRPr>
                    </a:p>
                  </a:txBody>
                  <a:tcPr marL="16929" marR="16929" marT="1270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a:sym typeface="Zapf Dingbats"/>
                        </a:rPr>
                        <a:t> </a:t>
                      </a:r>
                      <a:endParaRPr lang="en-US" sz="1200" dirty="0">
                        <a:solidFill>
                          <a:srgbClr val="637F7F"/>
                        </a:solidFill>
                      </a:endParaRPr>
                    </a:p>
                  </a:txBody>
                  <a:tcPr marL="16929" marR="16929" marT="1270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a:solidFill>
                          <a:srgbClr val="637F7F"/>
                        </a:solidFill>
                      </a:endParaRPr>
                    </a:p>
                  </a:txBody>
                  <a:tcPr marL="16929" marR="16929" marT="12700" marB="0" anchor="ctr"/>
                </a:tc>
                <a:extLst>
                  <a:ext uri="{0D108BD9-81ED-4DB2-BD59-A6C34878D82A}">
                    <a16:rowId xmlns:a16="http://schemas.microsoft.com/office/drawing/2014/main" val="10005"/>
                  </a:ext>
                </a:extLst>
              </a:tr>
              <a:tr h="3732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a:effectLst/>
                        </a:rPr>
                        <a:t>FortiWeb</a:t>
                      </a:r>
                      <a:endParaRPr lang="en-US" sz="1200" b="1" i="0" u="none" strike="noStrike" dirty="0">
                        <a:solidFill>
                          <a:schemeClr val="bg1"/>
                        </a:solidFill>
                        <a:effectLst/>
                        <a:latin typeface="+mn-lt"/>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   ✔ ^</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extLst>
                  <a:ext uri="{0D108BD9-81ED-4DB2-BD59-A6C34878D82A}">
                    <a16:rowId xmlns:a16="http://schemas.microsoft.com/office/drawing/2014/main" val="10006"/>
                  </a:ext>
                </a:extLst>
              </a:tr>
              <a:tr h="373215">
                <a:tc>
                  <a:txBody>
                    <a:bodyPr/>
                    <a:lstStyle/>
                    <a:p>
                      <a:pPr algn="l" fontAlgn="ctr"/>
                      <a:r>
                        <a:rPr lang="en-US" sz="1200" b="1" u="none" strike="noStrike" dirty="0">
                          <a:effectLst/>
                        </a:rPr>
                        <a:t>FortiADC</a:t>
                      </a:r>
                      <a:r>
                        <a:rPr lang="en-US" sz="1200" b="1" u="none" strike="noStrike" baseline="0" dirty="0">
                          <a:effectLst/>
                        </a:rPr>
                        <a:t> D-Series</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extLst>
                  <a:ext uri="{0D108BD9-81ED-4DB2-BD59-A6C34878D82A}">
                    <a16:rowId xmlns:a16="http://schemas.microsoft.com/office/drawing/2014/main" val="10007"/>
                  </a:ext>
                </a:extLst>
              </a:tr>
              <a:tr h="3732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u="none" strike="noStrike" dirty="0">
                          <a:effectLst/>
                        </a:rPr>
                        <a:t>FortiADC E-Series</a:t>
                      </a:r>
                      <a:endParaRPr lang="en-US" sz="1200" b="1" i="0" u="none" strike="noStrike" dirty="0">
                        <a:solidFill>
                          <a:schemeClr val="bg1"/>
                        </a:solidFill>
                        <a:effectLst/>
                        <a:latin typeface="+mn-lt"/>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tc>
                  <a:txBody>
                    <a:bodyPr/>
                    <a:lstStyle/>
                    <a:p>
                      <a:pPr algn="l" fontAlgn="ctr"/>
                      <a:endParaRPr lang="en-US" sz="1200" b="0" i="0" u="none" strike="noStrike" dirty="0">
                        <a:solidFill>
                          <a:srgbClr val="36424A"/>
                        </a:solidFill>
                        <a:effectLst/>
                        <a:latin typeface="Calibri"/>
                      </a:endParaRPr>
                    </a:p>
                  </a:txBody>
                  <a:tcPr marL="16929" marR="16929" marT="12700" marB="0" anchor="ctr"/>
                </a:tc>
                <a:extLst>
                  <a:ext uri="{0D108BD9-81ED-4DB2-BD59-A6C34878D82A}">
                    <a16:rowId xmlns:a16="http://schemas.microsoft.com/office/drawing/2014/main" val="10008"/>
                  </a:ext>
                </a:extLst>
              </a:tr>
              <a:tr h="373215">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b="1" u="none" strike="noStrike" dirty="0">
                          <a:effectLst/>
                        </a:rPr>
                        <a:t>FortiDDoS</a:t>
                      </a:r>
                      <a:endParaRPr lang="en-US" sz="1200" b="1" i="0" u="none" strike="noStrike" dirty="0">
                        <a:solidFill>
                          <a:schemeClr val="bg1"/>
                        </a:solidFill>
                        <a:effectLst/>
                        <a:latin typeface="+mn-lt"/>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a:p>
                  </a:txBody>
                  <a:tcPr marL="16929" marR="16929" marT="1270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sym typeface="Zapf Dingbats"/>
                        </a:rPr>
                        <a:t>✔</a:t>
                      </a:r>
                      <a:endParaRPr kumimoji="0" lang="en-US" sz="1200" b="0" i="0" u="none" strike="noStrike" kern="1200" cap="none" spc="0" normalizeH="0" baseline="0" noProof="0" dirty="0">
                        <a:ln>
                          <a:noFill/>
                        </a:ln>
                        <a:solidFill>
                          <a:srgbClr val="FFFFFF"/>
                        </a:solidFill>
                        <a:effectLst/>
                        <a:uLnTx/>
                        <a:uFillTx/>
                        <a:latin typeface="+mn-lt"/>
                        <a:ea typeface="+mn-ea"/>
                        <a:cs typeface="+mn-cs"/>
                      </a:endParaRPr>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extLst>
                  <a:ext uri="{0D108BD9-81ED-4DB2-BD59-A6C34878D82A}">
                    <a16:rowId xmlns:a16="http://schemas.microsoft.com/office/drawing/2014/main" val="10009"/>
                  </a:ext>
                </a:extLst>
              </a:tr>
              <a:tr h="373215">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b="1" u="none" strike="noStrike" dirty="0">
                          <a:effectLst/>
                        </a:rPr>
                        <a:t>FortiDB</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r>
                        <a:rPr lang="en-US" sz="1200" dirty="0">
                          <a:sym typeface="Zapf Dingbats"/>
                        </a:rPr>
                        <a:t>✔</a:t>
                      </a: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extLst>
                  <a:ext uri="{0D108BD9-81ED-4DB2-BD59-A6C34878D82A}">
                    <a16:rowId xmlns:a16="http://schemas.microsoft.com/office/drawing/2014/main" val="10010"/>
                  </a:ext>
                </a:extLst>
              </a:tr>
              <a:tr h="373215">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200" b="1" u="none" strike="noStrike" dirty="0">
                          <a:effectLst/>
                        </a:rPr>
                        <a:t>FortiAnalyzer</a:t>
                      </a:r>
                      <a:endParaRPr lang="en-US" sz="1200" b="1" i="0" u="none" strike="noStrike" dirty="0">
                        <a:solidFill>
                          <a:schemeClr val="bg1"/>
                        </a:solidFill>
                        <a:effectLst/>
                        <a:latin typeface="Arial"/>
                        <a:cs typeface="Arial"/>
                      </a:endParaRPr>
                    </a:p>
                  </a:txBody>
                  <a:tcPr marL="47988"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endParaRPr lang="en-US" sz="1200" dirty="0"/>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algn="ctr" fontAlgn="ctr"/>
                      <a:endParaRPr lang="en-US" sz="1200" b="0" i="0" u="none" strike="noStrike" dirty="0">
                        <a:solidFill>
                          <a:srgbClr val="FFFFFF"/>
                        </a:solidFill>
                        <a:effectLst/>
                        <a:latin typeface="Calibri"/>
                      </a:endParaRPr>
                    </a:p>
                  </a:txBody>
                  <a:tcPr marL="16929" marR="16929" marT="12700" marB="0" anchor="ct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1200" dirty="0">
                          <a:sym typeface="Zapf Dingbats"/>
                        </a:rPr>
                        <a:t>✔</a:t>
                      </a:r>
                      <a:endParaRPr lang="en-US" sz="1200" b="0" i="0" u="none" strike="noStrike" dirty="0">
                        <a:solidFill>
                          <a:srgbClr val="FFFFFF"/>
                        </a:solidFill>
                        <a:effectLst/>
                        <a:latin typeface="Calibri"/>
                      </a:endParaRPr>
                    </a:p>
                  </a:txBody>
                  <a:tcPr marL="16929" marR="16929" marT="12700" marB="0" anchor="ctr"/>
                </a:tc>
                <a:extLst>
                  <a:ext uri="{0D108BD9-81ED-4DB2-BD59-A6C34878D82A}">
                    <a16:rowId xmlns:a16="http://schemas.microsoft.com/office/drawing/2014/main" val="10011"/>
                  </a:ext>
                </a:extLst>
              </a:tr>
            </a:tbl>
          </a:graphicData>
        </a:graphic>
      </p:graphicFrame>
      <p:sp>
        <p:nvSpPr>
          <p:cNvPr id="5" name="TextBox 4"/>
          <p:cNvSpPr txBox="1"/>
          <p:nvPr/>
        </p:nvSpPr>
        <p:spPr>
          <a:xfrm>
            <a:off x="7254789" y="6378313"/>
            <a:ext cx="4164515" cy="461639"/>
          </a:xfrm>
          <a:prstGeom prst="rect">
            <a:avLst/>
          </a:prstGeom>
          <a:noFill/>
        </p:spPr>
        <p:txBody>
          <a:bodyPr wrap="square" lIns="121893" tIns="60947" rIns="121893" bIns="60947" rtlCol="0">
            <a:spAutoFit/>
          </a:bodyPr>
          <a:lstStyle/>
          <a:p>
            <a:pPr algn="r"/>
            <a:r>
              <a:rPr lang="en-US" sz="1100" dirty="0">
                <a:solidFill>
                  <a:srgbClr val="404040"/>
                </a:solidFill>
                <a:latin typeface="Helvetica 55 Roman"/>
                <a:cs typeface="Helvetica 55 Roman"/>
              </a:rPr>
              <a:t>* Free Subscription Service(s) ** Indicator of Compromise</a:t>
            </a:r>
          </a:p>
          <a:p>
            <a:pPr algn="r"/>
            <a:r>
              <a:rPr lang="en-US" sz="1100" dirty="0">
                <a:solidFill>
                  <a:srgbClr val="404040"/>
                </a:solidFill>
                <a:latin typeface="Helvetica 55 Roman"/>
                <a:cs typeface="Helvetica 55 Roman"/>
              </a:rPr>
              <a:t>*** via FortiCloud Service ^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2786" y="1559667"/>
            <a:ext cx="1767380" cy="524256"/>
          </a:xfrm>
          <a:prstGeom prst="rect">
            <a:avLst/>
          </a:prstGeom>
          <a:noFill/>
        </p:spPr>
      </p:pic>
    </p:spTree>
    <p:extLst>
      <p:ext uri="{BB962C8B-B14F-4D97-AF65-F5344CB8AC3E}">
        <p14:creationId xmlns:p14="http://schemas.microsoft.com/office/powerpoint/2010/main" val="132906256"/>
      </p:ext>
    </p:extLst>
  </p:cSld>
  <p:clrMapOvr>
    <a:masterClrMapping/>
  </p:clrMapOvr>
  <p:transition spd="slow">
    <p:wipe/>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883080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61E</a:t>
            </a:r>
          </a:p>
        </p:txBody>
      </p:sp>
      <p:pic>
        <p:nvPicPr>
          <p:cNvPr id="3" name="Picture 2" descr="soc3-icon.png"/>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7821166" y="3062789"/>
            <a:ext cx="371103" cy="7296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0669" y="3062788"/>
            <a:ext cx="496216" cy="729600"/>
          </a:xfrm>
          <a:prstGeom prst="rect">
            <a:avLst/>
          </a:prstGeom>
        </p:spPr>
      </p:pic>
      <p:pic>
        <p:nvPicPr>
          <p:cNvPr id="5" name="Picture 4" descr="wifi-abgnac-ico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2985" y="3062789"/>
            <a:ext cx="371103" cy="729600"/>
          </a:xfrm>
          <a:prstGeom prst="rect">
            <a:avLst/>
          </a:prstGeom>
        </p:spPr>
      </p:pic>
      <p:pic>
        <p:nvPicPr>
          <p:cNvPr id="6" name="Picture 5" descr="FG-60E+Back.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388" y="2653653"/>
            <a:ext cx="4558813" cy="818271"/>
          </a:xfrm>
          <a:prstGeom prst="rect">
            <a:avLst/>
          </a:prstGeom>
        </p:spPr>
      </p:pic>
      <p:pic>
        <p:nvPicPr>
          <p:cNvPr id="7" name="Picture 6"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8" name="TextBox 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1.3 Million</a:t>
            </a:r>
          </a:p>
          <a:p>
            <a:r>
              <a:rPr lang="en-US" sz="1100" dirty="0">
                <a:solidFill>
                  <a:srgbClr val="7F7F7F"/>
                </a:solidFill>
              </a:rPr>
              <a:t>Concurrent Sessions</a:t>
            </a:r>
          </a:p>
          <a:p>
            <a:endParaRPr lang="en-US" sz="1100" dirty="0">
              <a:solidFill>
                <a:srgbClr val="7F7F7F"/>
              </a:solidFill>
            </a:endParaRPr>
          </a:p>
          <a:p>
            <a:r>
              <a:rPr lang="en-US" sz="2400" b="1" dirty="0"/>
              <a:t>30,000</a:t>
            </a:r>
          </a:p>
          <a:p>
            <a:r>
              <a:rPr lang="en-US" sz="1100" dirty="0">
                <a:solidFill>
                  <a:srgbClr val="7F7F7F"/>
                </a:solidFill>
              </a:rPr>
              <a:t>New Sessions/Sec</a:t>
            </a:r>
          </a:p>
        </p:txBody>
      </p:sp>
      <p:cxnSp>
        <p:nvCxnSpPr>
          <p:cNvPr id="9" name="Straight Connector 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7"/>
          <a:stretch>
            <a:fillRect/>
          </a:stretch>
        </p:blipFill>
        <p:spPr>
          <a:xfrm>
            <a:off x="9859823" y="5417255"/>
            <a:ext cx="674314" cy="671119"/>
          </a:xfrm>
          <a:prstGeom prst="rect">
            <a:avLst/>
          </a:prstGeom>
        </p:spPr>
      </p:pic>
      <p:pic>
        <p:nvPicPr>
          <p:cNvPr id="12" name="Picture 11"/>
          <p:cNvPicPr>
            <a:picLocks noChangeAspect="1"/>
          </p:cNvPicPr>
          <p:nvPr/>
        </p:nvPicPr>
        <p:blipFill>
          <a:blip r:embed="rId8"/>
          <a:stretch>
            <a:fillRect/>
          </a:stretch>
        </p:blipFill>
        <p:spPr>
          <a:xfrm>
            <a:off x="8935284" y="5472802"/>
            <a:ext cx="624060" cy="584711"/>
          </a:xfrm>
          <a:prstGeom prst="rect">
            <a:avLst/>
          </a:prstGeom>
        </p:spPr>
      </p:pic>
      <p:pic>
        <p:nvPicPr>
          <p:cNvPr id="13" name="Picture 12"/>
          <p:cNvPicPr>
            <a:picLocks noChangeAspect="1"/>
          </p:cNvPicPr>
          <p:nvPr/>
        </p:nvPicPr>
        <p:blipFill>
          <a:blip r:embed="rId9"/>
          <a:stretch>
            <a:fillRect/>
          </a:stretch>
        </p:blipFill>
        <p:spPr>
          <a:xfrm>
            <a:off x="10793734" y="5482460"/>
            <a:ext cx="817408" cy="569685"/>
          </a:xfrm>
          <a:prstGeom prst="rect">
            <a:avLst/>
          </a:prstGeom>
        </p:spPr>
      </p:pic>
      <p:grpSp>
        <p:nvGrpSpPr>
          <p:cNvPr id="14" name="Group 13"/>
          <p:cNvGrpSpPr/>
          <p:nvPr/>
        </p:nvGrpSpPr>
        <p:grpSpPr>
          <a:xfrm>
            <a:off x="7977837" y="5455084"/>
            <a:ext cx="642610" cy="612273"/>
            <a:chOff x="5818638" y="4203821"/>
            <a:chExt cx="467667" cy="445474"/>
          </a:xfrm>
        </p:grpSpPr>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6" name="Picture 15"/>
            <p:cNvPicPr>
              <a:picLocks noChangeAspect="1"/>
            </p:cNvPicPr>
            <p:nvPr/>
          </p:nvPicPr>
          <p:blipFill>
            <a:blip r:embed="rId11"/>
            <a:stretch>
              <a:fillRect/>
            </a:stretch>
          </p:blipFill>
          <p:spPr>
            <a:xfrm flipH="1">
              <a:off x="5869115" y="4203821"/>
              <a:ext cx="417190" cy="445474"/>
            </a:xfrm>
            <a:prstGeom prst="rect">
              <a:avLst/>
            </a:prstGeom>
          </p:spPr>
        </p:pic>
      </p:grpSp>
      <p:sp>
        <p:nvSpPr>
          <p:cNvPr id="17" name="Rounded Rectangle 16"/>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18" name="Rounded Rectangle 17"/>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19" name="Rounded Rectangle 18"/>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a:t>
            </a:r>
          </a:p>
        </p:txBody>
      </p:sp>
      <p:cxnSp>
        <p:nvCxnSpPr>
          <p:cNvPr id="20" name="Straight Connector 19"/>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2" name="Picture 21"/>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23"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1 x GE RJ45 DMZ Port</a:t>
            </a:r>
          </a:p>
          <a:p>
            <a:pPr marL="457297" indent="-457297" defTabSz="1218959">
              <a:spcBef>
                <a:spcPct val="20000"/>
              </a:spcBef>
              <a:buClr>
                <a:schemeClr val="accent6"/>
              </a:buClr>
              <a:buFont typeface="+mj-ea"/>
              <a:buAutoNum type="circleNumDbPlain"/>
            </a:pPr>
            <a:r>
              <a:rPr lang="en-US" sz="1300" b="1" dirty="0"/>
              <a:t>7 x GE RJ45 Ports</a:t>
            </a:r>
          </a:p>
          <a:p>
            <a:pPr marL="457297" indent="-457297" defTabSz="1218959">
              <a:spcBef>
                <a:spcPct val="20000"/>
              </a:spcBef>
              <a:buClr>
                <a:schemeClr val="accent6"/>
              </a:buClr>
              <a:buFont typeface="+mj-ea"/>
              <a:buAutoNum type="circleNumDbPlain"/>
            </a:pPr>
            <a:r>
              <a:rPr lang="en-US" sz="1300" b="1" dirty="0"/>
              <a:t>WiFi Variant: 802.11a/b/g/n/ac</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24" name="Oval 23"/>
          <p:cNvSpPr/>
          <p:nvPr/>
        </p:nvSpPr>
        <p:spPr bwMode="auto">
          <a:xfrm>
            <a:off x="2975092"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5" name="Oval 24"/>
          <p:cNvSpPr/>
          <p:nvPr/>
        </p:nvSpPr>
        <p:spPr bwMode="auto">
          <a:xfrm>
            <a:off x="4677055"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26" name="Straight Connector 25"/>
          <p:cNvCxnSpPr/>
          <p:nvPr/>
        </p:nvCxnSpPr>
        <p:spPr bwMode="auto">
          <a:xfrm>
            <a:off x="9246887"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27" name="Oval 26"/>
          <p:cNvSpPr/>
          <p:nvPr/>
        </p:nvSpPr>
        <p:spPr bwMode="auto">
          <a:xfrm>
            <a:off x="5928057" y="273008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Oval 28"/>
          <p:cNvSpPr/>
          <p:nvPr/>
        </p:nvSpPr>
        <p:spPr bwMode="auto">
          <a:xfrm>
            <a:off x="3429027" y="3351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180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FG-61E+Front.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80388" y="1640223"/>
            <a:ext cx="4558813" cy="776664"/>
          </a:xfrm>
          <a:prstGeom prst="rect">
            <a:avLst/>
          </a:prstGeom>
        </p:spPr>
      </p:pic>
      <p:pic>
        <p:nvPicPr>
          <p:cNvPr id="34" name="Picture 33" descr="storage-128GB.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712719" y="3062790"/>
            <a:ext cx="500410" cy="729601"/>
          </a:xfrm>
          <a:prstGeom prst="rect">
            <a:avLst/>
          </a:prstGeom>
        </p:spPr>
      </p:pic>
      <p:pic>
        <p:nvPicPr>
          <p:cNvPr id="35" name="Picture 34"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658374739"/>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70D</a:t>
            </a:r>
          </a:p>
        </p:txBody>
      </p:sp>
      <p:grpSp>
        <p:nvGrpSpPr>
          <p:cNvPr id="3" name="Group 2"/>
          <p:cNvGrpSpPr/>
          <p:nvPr/>
        </p:nvGrpSpPr>
        <p:grpSpPr>
          <a:xfrm>
            <a:off x="1578274" y="1534873"/>
            <a:ext cx="4558813" cy="1954248"/>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14x GE RJ45 Switch Ports</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8" name="Picture 7"/>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cxnSp>
        <p:nvCxnSpPr>
          <p:cNvPr id="9" name="Straight Connector 8"/>
          <p:cNvCxnSpPr/>
          <p:nvPr/>
        </p:nvCxnSpPr>
        <p:spPr bwMode="auto">
          <a:xfrm>
            <a:off x="8859734"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0" name="Picture 9"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953349" y="3062788"/>
            <a:ext cx="495399" cy="729600"/>
          </a:xfrm>
          <a:prstGeom prst="rect">
            <a:avLst/>
          </a:prstGeom>
        </p:spPr>
      </p:pic>
      <p:sp>
        <p:nvSpPr>
          <p:cNvPr id="11" name="Oval 10"/>
          <p:cNvSpPr/>
          <p:nvPr/>
        </p:nvSpPr>
        <p:spPr bwMode="auto">
          <a:xfrm>
            <a:off x="5287305" y="338426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3999549" y="338426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3" name="Picture 12"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4" name="TextBox 13"/>
          <p:cNvSpPr txBox="1"/>
          <p:nvPr/>
        </p:nvSpPr>
        <p:spPr>
          <a:xfrm>
            <a:off x="1289490" y="4186703"/>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1.5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5" name="Straight Connector 1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8"/>
          <a:stretch>
            <a:fillRect/>
          </a:stretch>
        </p:blipFill>
        <p:spPr>
          <a:xfrm>
            <a:off x="9859823" y="5417255"/>
            <a:ext cx="674314" cy="671119"/>
          </a:xfrm>
          <a:prstGeom prst="rect">
            <a:avLst/>
          </a:prstGeom>
        </p:spPr>
      </p:pic>
      <p:pic>
        <p:nvPicPr>
          <p:cNvPr id="18" name="Picture 17"/>
          <p:cNvPicPr>
            <a:picLocks noChangeAspect="1"/>
          </p:cNvPicPr>
          <p:nvPr/>
        </p:nvPicPr>
        <p:blipFill>
          <a:blip r:embed="rId9"/>
          <a:stretch>
            <a:fillRect/>
          </a:stretch>
        </p:blipFill>
        <p:spPr>
          <a:xfrm>
            <a:off x="8935284" y="5472802"/>
            <a:ext cx="624060" cy="584711"/>
          </a:xfrm>
          <a:prstGeom prst="rect">
            <a:avLst/>
          </a:prstGeom>
        </p:spPr>
      </p:pic>
      <p:pic>
        <p:nvPicPr>
          <p:cNvPr id="19" name="Picture 18"/>
          <p:cNvPicPr>
            <a:picLocks noChangeAspect="1"/>
          </p:cNvPicPr>
          <p:nvPr/>
        </p:nvPicPr>
        <p:blipFill>
          <a:blip r:embed="rId10"/>
          <a:stretch>
            <a:fillRect/>
          </a:stretch>
        </p:blipFill>
        <p:spPr>
          <a:xfrm>
            <a:off x="10793734" y="5482460"/>
            <a:ext cx="817408" cy="569685"/>
          </a:xfrm>
          <a:prstGeom prst="rect">
            <a:avLst/>
          </a:prstGeom>
        </p:spPr>
      </p:pic>
      <p:grpSp>
        <p:nvGrpSpPr>
          <p:cNvPr id="20" name="Group 19"/>
          <p:cNvGrpSpPr/>
          <p:nvPr/>
        </p:nvGrpSpPr>
        <p:grpSpPr>
          <a:xfrm>
            <a:off x="7977837" y="5455084"/>
            <a:ext cx="642610" cy="612273"/>
            <a:chOff x="5818638" y="4203821"/>
            <a:chExt cx="467667" cy="445474"/>
          </a:xfrm>
        </p:grpSpPr>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2" name="Picture 21"/>
            <p:cNvPicPr>
              <a:picLocks noChangeAspect="1"/>
            </p:cNvPicPr>
            <p:nvPr/>
          </p:nvPicPr>
          <p:blipFill>
            <a:blip r:embed="rId12"/>
            <a:stretch>
              <a:fillRect/>
            </a:stretch>
          </p:blipFill>
          <p:spPr>
            <a:xfrm flipH="1">
              <a:off x="5869115" y="4203821"/>
              <a:ext cx="417190" cy="445474"/>
            </a:xfrm>
            <a:prstGeom prst="rect">
              <a:avLst/>
            </a:prstGeom>
          </p:spPr>
        </p:pic>
      </p:grpSp>
      <p:sp>
        <p:nvSpPr>
          <p:cNvPr id="23" name="Rounded Rectangle 22"/>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4" name="Rounded Rectangle 23"/>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5" name="Rounded Rectangle 24"/>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6" name="Straight Connector 2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8" name="Picture 2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9" name="Straight Connector 2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4" name="Picture 33"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76740363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70D-POE</a:t>
            </a:r>
          </a:p>
        </p:txBody>
      </p:sp>
      <p:grpSp>
        <p:nvGrpSpPr>
          <p:cNvPr id="3" name="Group 2"/>
          <p:cNvGrpSpPr/>
          <p:nvPr/>
        </p:nvGrpSpPr>
        <p:grpSpPr>
          <a:xfrm>
            <a:off x="1578274" y="1647280"/>
            <a:ext cx="4558813" cy="1937840"/>
            <a:chOff x="1066800" y="1161143"/>
            <a:chExt cx="3420000" cy="145338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10x GE RJ45 Switch Ports </a:t>
            </a:r>
          </a:p>
          <a:p>
            <a:pPr marL="457297" indent="-457297" defTabSz="1218959">
              <a:spcBef>
                <a:spcPct val="20000"/>
              </a:spcBef>
              <a:buClr>
                <a:schemeClr val="accent6"/>
              </a:buClr>
              <a:buFont typeface="+mj-ea"/>
              <a:buAutoNum type="circleNumDbPlain"/>
            </a:pPr>
            <a:r>
              <a:rPr lang="en-US" sz="1300" b="1" dirty="0"/>
              <a:t>4x GE RJ45 PoE Ports</a:t>
            </a:r>
            <a:br>
              <a:rPr lang="en-US" sz="1300" b="1" dirty="0"/>
            </a:br>
            <a:endParaRPr lang="en-US" sz="1300" b="1" dirty="0"/>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7" y="3062788"/>
            <a:ext cx="496215"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sp>
        <p:nvSpPr>
          <p:cNvPr id="10" name="Oval 9"/>
          <p:cNvSpPr/>
          <p:nvPr/>
        </p:nvSpPr>
        <p:spPr bwMode="auto">
          <a:xfrm>
            <a:off x="5287305"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4330561"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2" name="Oval 11"/>
          <p:cNvSpPr/>
          <p:nvPr/>
        </p:nvSpPr>
        <p:spPr bwMode="auto">
          <a:xfrm>
            <a:off x="3342017" y="34819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13" name="Picture 12"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4" name="TextBox 1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1.5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5" name="Straight Connector 1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8"/>
          <a:stretch>
            <a:fillRect/>
          </a:stretch>
        </p:blipFill>
        <p:spPr>
          <a:xfrm>
            <a:off x="9859823" y="5417255"/>
            <a:ext cx="674314" cy="671119"/>
          </a:xfrm>
          <a:prstGeom prst="rect">
            <a:avLst/>
          </a:prstGeom>
        </p:spPr>
      </p:pic>
      <p:pic>
        <p:nvPicPr>
          <p:cNvPr id="18" name="Picture 17"/>
          <p:cNvPicPr>
            <a:picLocks noChangeAspect="1"/>
          </p:cNvPicPr>
          <p:nvPr/>
        </p:nvPicPr>
        <p:blipFill>
          <a:blip r:embed="rId9"/>
          <a:stretch>
            <a:fillRect/>
          </a:stretch>
        </p:blipFill>
        <p:spPr>
          <a:xfrm>
            <a:off x="8935284" y="5472802"/>
            <a:ext cx="624060" cy="584711"/>
          </a:xfrm>
          <a:prstGeom prst="rect">
            <a:avLst/>
          </a:prstGeom>
        </p:spPr>
      </p:pic>
      <p:pic>
        <p:nvPicPr>
          <p:cNvPr id="19" name="Picture 18"/>
          <p:cNvPicPr>
            <a:picLocks noChangeAspect="1"/>
          </p:cNvPicPr>
          <p:nvPr/>
        </p:nvPicPr>
        <p:blipFill>
          <a:blip r:embed="rId10"/>
          <a:stretch>
            <a:fillRect/>
          </a:stretch>
        </p:blipFill>
        <p:spPr>
          <a:xfrm>
            <a:off x="10793734" y="5482460"/>
            <a:ext cx="817408" cy="569685"/>
          </a:xfrm>
          <a:prstGeom prst="rect">
            <a:avLst/>
          </a:prstGeom>
        </p:spPr>
      </p:pic>
      <p:grpSp>
        <p:nvGrpSpPr>
          <p:cNvPr id="20" name="Group 19"/>
          <p:cNvGrpSpPr/>
          <p:nvPr/>
        </p:nvGrpSpPr>
        <p:grpSpPr>
          <a:xfrm>
            <a:off x="7977837" y="5455084"/>
            <a:ext cx="642610" cy="612273"/>
            <a:chOff x="5818638" y="4203821"/>
            <a:chExt cx="467667" cy="445474"/>
          </a:xfrm>
        </p:grpSpPr>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2" name="Picture 21"/>
            <p:cNvPicPr>
              <a:picLocks noChangeAspect="1"/>
            </p:cNvPicPr>
            <p:nvPr/>
          </p:nvPicPr>
          <p:blipFill>
            <a:blip r:embed="rId12"/>
            <a:stretch>
              <a:fillRect/>
            </a:stretch>
          </p:blipFill>
          <p:spPr>
            <a:xfrm flipH="1">
              <a:off x="5869115" y="4203821"/>
              <a:ext cx="417190" cy="445474"/>
            </a:xfrm>
            <a:prstGeom prst="rect">
              <a:avLst/>
            </a:prstGeom>
          </p:spPr>
        </p:pic>
      </p:grpSp>
      <p:sp>
        <p:nvSpPr>
          <p:cNvPr id="23" name="Rounded Rectangle 22"/>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4" name="Rounded Rectangle 23"/>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5" name="Rounded Rectangle 24"/>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6" name="Straight Connector 2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8" name="Picture 2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9" name="Straight Connector 28"/>
          <p:cNvCxnSpPr/>
          <p:nvPr/>
        </p:nvCxnSpPr>
        <p:spPr>
          <a:xfrm>
            <a:off x="7544885" y="1561216"/>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4" name="Picture 33"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292028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80D</a:t>
            </a:r>
          </a:p>
        </p:txBody>
      </p:sp>
      <p:pic>
        <p:nvPicPr>
          <p:cNvPr id="3" name="Picture 2"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78274" y="1624477"/>
            <a:ext cx="4558813" cy="1987040"/>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4x GE RJ45 Ports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59606" y="3070800"/>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5821" y="3070800"/>
            <a:ext cx="495295" cy="729600"/>
          </a:xfrm>
          <a:prstGeom prst="rect">
            <a:avLst/>
          </a:prstGeom>
        </p:spPr>
      </p:pic>
      <p:sp>
        <p:nvSpPr>
          <p:cNvPr id="7" name="Oval 6"/>
          <p:cNvSpPr/>
          <p:nvPr/>
        </p:nvSpPr>
        <p:spPr bwMode="auto">
          <a:xfrm>
            <a:off x="4899570" y="2249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pic>
        <p:nvPicPr>
          <p:cNvPr id="8" name="Picture 7" descr="Firewall-Sym-D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9" name="TextBox 8"/>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1.5 Million</a:t>
            </a:r>
          </a:p>
          <a:p>
            <a:r>
              <a:rPr lang="en-US" sz="1100" dirty="0">
                <a:solidFill>
                  <a:srgbClr val="7F7F7F"/>
                </a:solidFill>
              </a:rPr>
              <a:t>Concurrent Sessions</a:t>
            </a:r>
          </a:p>
          <a:p>
            <a:endParaRPr lang="en-US" sz="1100" dirty="0">
              <a:solidFill>
                <a:srgbClr val="7F7F7F"/>
              </a:solidFill>
            </a:endParaRPr>
          </a:p>
          <a:p>
            <a:r>
              <a:rPr lang="en-US" sz="2400" b="1" dirty="0"/>
              <a:t>22,000</a:t>
            </a:r>
          </a:p>
          <a:p>
            <a:r>
              <a:rPr lang="en-US" sz="1100" dirty="0">
                <a:solidFill>
                  <a:srgbClr val="7F7F7F"/>
                </a:solidFill>
              </a:rPr>
              <a:t>New Sessions/Sec</a:t>
            </a:r>
          </a:p>
        </p:txBody>
      </p:sp>
      <p:cxnSp>
        <p:nvCxnSpPr>
          <p:cNvPr id="10" name="Straight Connector 9"/>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p:nvPicPr>
        <p:blipFill>
          <a:blip r:embed="rId6"/>
          <a:stretch>
            <a:fillRect/>
          </a:stretch>
        </p:blipFill>
        <p:spPr>
          <a:xfrm>
            <a:off x="9859823" y="5417255"/>
            <a:ext cx="674314" cy="671119"/>
          </a:xfrm>
          <a:prstGeom prst="rect">
            <a:avLst/>
          </a:prstGeom>
        </p:spPr>
      </p:pic>
      <p:pic>
        <p:nvPicPr>
          <p:cNvPr id="13" name="Picture 12"/>
          <p:cNvPicPr>
            <a:picLocks noChangeAspect="1"/>
          </p:cNvPicPr>
          <p:nvPr/>
        </p:nvPicPr>
        <p:blipFill>
          <a:blip r:embed="rId7"/>
          <a:stretch>
            <a:fillRect/>
          </a:stretch>
        </p:blipFill>
        <p:spPr>
          <a:xfrm>
            <a:off x="8935284" y="5472802"/>
            <a:ext cx="624060" cy="584711"/>
          </a:xfrm>
          <a:prstGeom prst="rect">
            <a:avLst/>
          </a:prstGeom>
        </p:spPr>
      </p:pic>
      <p:pic>
        <p:nvPicPr>
          <p:cNvPr id="14" name="Picture 13"/>
          <p:cNvPicPr>
            <a:picLocks noChangeAspect="1"/>
          </p:cNvPicPr>
          <p:nvPr/>
        </p:nvPicPr>
        <p:blipFill>
          <a:blip r:embed="rId8"/>
          <a:stretch>
            <a:fillRect/>
          </a:stretch>
        </p:blipFill>
        <p:spPr>
          <a:xfrm>
            <a:off x="10793734" y="5482460"/>
            <a:ext cx="817408" cy="569685"/>
          </a:xfrm>
          <a:prstGeom prst="rect">
            <a:avLst/>
          </a:prstGeom>
        </p:spPr>
      </p:pic>
      <p:grpSp>
        <p:nvGrpSpPr>
          <p:cNvPr id="15" name="Group 14"/>
          <p:cNvGrpSpPr/>
          <p:nvPr/>
        </p:nvGrpSpPr>
        <p:grpSpPr>
          <a:xfrm>
            <a:off x="7977837" y="5455084"/>
            <a:ext cx="642610" cy="612273"/>
            <a:chOff x="5818638" y="4203821"/>
            <a:chExt cx="467667" cy="445474"/>
          </a:xfrm>
        </p:grpSpPr>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7" name="Picture 16"/>
            <p:cNvPicPr>
              <a:picLocks noChangeAspect="1"/>
            </p:cNvPicPr>
            <p:nvPr/>
          </p:nvPicPr>
          <p:blipFill>
            <a:blip r:embed="rId10"/>
            <a:stretch>
              <a:fillRect/>
            </a:stretch>
          </p:blipFill>
          <p:spPr>
            <a:xfrm flipH="1">
              <a:off x="5869115" y="4203821"/>
              <a:ext cx="417190" cy="445474"/>
            </a:xfrm>
            <a:prstGeom prst="rect">
              <a:avLst/>
            </a:prstGeom>
          </p:spPr>
        </p:pic>
      </p:grpSp>
      <p:sp>
        <p:nvSpPr>
          <p:cNvPr id="18" name="Rounded Rectangle 17"/>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19" name="Rounded Rectangle 18"/>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0" name="Rounded Rectangle 19"/>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3" name="Picture 2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4" name="Straight Connector 2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5" name="Rounded Rectangle 2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26" name="TextBox 2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245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210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190 Mbps</a:t>
            </a:r>
          </a:p>
          <a:p>
            <a:r>
              <a:rPr lang="en-US" sz="1100" dirty="0">
                <a:solidFill>
                  <a:srgbClr val="7F7F7F"/>
                </a:solidFill>
              </a:rPr>
              <a:t>Threat Protection Throughput</a:t>
            </a:r>
          </a:p>
          <a:p>
            <a:endParaRPr lang="en-US" sz="1100" dirty="0">
              <a:solidFill>
                <a:srgbClr val="7F7F7F"/>
              </a:solidFill>
            </a:endParaRPr>
          </a:p>
        </p:txBody>
      </p:sp>
      <p:pic>
        <p:nvPicPr>
          <p:cNvPr id="27" name="Picture 26" descr="NGFW_sym.png"/>
          <p:cNvPicPr>
            <a:picLocks noChangeAspect="1"/>
          </p:cNvPicPr>
          <p:nvPr/>
        </p:nvPicPr>
        <p:blipFill>
          <a:blip r:embed="rId13">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8" name="Picture 27" descr="Threat Protection icon.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29" name="Picture 28" descr="UTM_sym.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564266795"/>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90D</a:t>
            </a:r>
          </a:p>
        </p:txBody>
      </p:sp>
      <p:grpSp>
        <p:nvGrpSpPr>
          <p:cNvPr id="3" name="Group 2"/>
          <p:cNvGrpSpPr/>
          <p:nvPr/>
        </p:nvGrpSpPr>
        <p:grpSpPr>
          <a:xfrm>
            <a:off x="1578274" y="1649875"/>
            <a:ext cx="4558813" cy="1932652"/>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14x GE RJ45 Switch Ports</a:t>
            </a:r>
          </a:p>
          <a:p>
            <a:pPr marL="457297" indent="-457297" defTabSz="1218959">
              <a:spcBef>
                <a:spcPct val="20000"/>
              </a:spcBef>
              <a:buClr>
                <a:schemeClr val="accent6"/>
              </a:buClr>
              <a:buFont typeface="+mj-ea"/>
              <a:buAutoNum type="circleNumDbPlain"/>
            </a:pPr>
            <a:r>
              <a:rPr lang="en-US" sz="1300" b="1" dirty="0"/>
              <a:t>WiFi Variant: 802.11a/b/g/n</a:t>
            </a:r>
          </a:p>
          <a:p>
            <a:pPr defTabSz="1218959">
              <a:spcBef>
                <a:spcPct val="20000"/>
              </a:spcBef>
              <a:buClr>
                <a:schemeClr val="accent6"/>
              </a:buClr>
            </a:pPr>
            <a:endParaRPr lang="en-US" sz="13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5822" y="3061369"/>
            <a:ext cx="496216" cy="729600"/>
          </a:xfrm>
          <a:prstGeom prst="rect">
            <a:avLst/>
          </a:prstGeom>
        </p:spPr>
      </p:pic>
      <p:pic>
        <p:nvPicPr>
          <p:cNvPr id="8" name="Picture 7"/>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9" name="Picture 8"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52039" y="3061369"/>
            <a:ext cx="495399" cy="729600"/>
          </a:xfrm>
          <a:prstGeom prst="rect">
            <a:avLst/>
          </a:prstGeom>
        </p:spPr>
      </p:pic>
      <p:cxnSp>
        <p:nvCxnSpPr>
          <p:cNvPr id="10" name="Straight Connector 9"/>
          <p:cNvCxnSpPr/>
          <p:nvPr/>
        </p:nvCxnSpPr>
        <p:spPr bwMode="auto">
          <a:xfrm>
            <a:off x="9353026"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1" name="Picture 10"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46642" y="3062788"/>
            <a:ext cx="495399" cy="729600"/>
          </a:xfrm>
          <a:prstGeom prst="rect">
            <a:avLst/>
          </a:prstGeom>
        </p:spPr>
      </p:pic>
      <p:sp>
        <p:nvSpPr>
          <p:cNvPr id="12" name="Oval 11"/>
          <p:cNvSpPr/>
          <p:nvPr/>
        </p:nvSpPr>
        <p:spPr bwMode="auto">
          <a:xfrm>
            <a:off x="5287305"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3" name="Oval 12"/>
          <p:cNvSpPr/>
          <p:nvPr/>
        </p:nvSpPr>
        <p:spPr bwMode="auto">
          <a:xfrm>
            <a:off x="4330561"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4" name="Oval 13"/>
          <p:cNvSpPr/>
          <p:nvPr/>
        </p:nvSpPr>
        <p:spPr bwMode="auto">
          <a:xfrm>
            <a:off x="5941860" y="275663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15" name="Straight Connector 1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7" name="TextBox 16"/>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8" name="Straight Connector 17"/>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9"/>
          <a:stretch>
            <a:fillRect/>
          </a:stretch>
        </p:blipFill>
        <p:spPr>
          <a:xfrm>
            <a:off x="9859823" y="5417255"/>
            <a:ext cx="674314" cy="671119"/>
          </a:xfrm>
          <a:prstGeom prst="rect">
            <a:avLst/>
          </a:prstGeom>
        </p:spPr>
      </p:pic>
      <p:pic>
        <p:nvPicPr>
          <p:cNvPr id="21" name="Picture 20"/>
          <p:cNvPicPr>
            <a:picLocks noChangeAspect="1"/>
          </p:cNvPicPr>
          <p:nvPr/>
        </p:nvPicPr>
        <p:blipFill>
          <a:blip r:embed="rId10"/>
          <a:stretch>
            <a:fillRect/>
          </a:stretch>
        </p:blipFill>
        <p:spPr>
          <a:xfrm>
            <a:off x="8935284" y="5472802"/>
            <a:ext cx="624060" cy="584711"/>
          </a:xfrm>
          <a:prstGeom prst="rect">
            <a:avLst/>
          </a:prstGeom>
        </p:spPr>
      </p:pic>
      <p:pic>
        <p:nvPicPr>
          <p:cNvPr id="22" name="Picture 21"/>
          <p:cNvPicPr>
            <a:picLocks noChangeAspect="1"/>
          </p:cNvPicPr>
          <p:nvPr/>
        </p:nvPicPr>
        <p:blipFill>
          <a:blip r:embed="rId11"/>
          <a:stretch>
            <a:fillRect/>
          </a:stretch>
        </p:blipFill>
        <p:spPr>
          <a:xfrm>
            <a:off x="10793734" y="5482460"/>
            <a:ext cx="817408" cy="569685"/>
          </a:xfrm>
          <a:prstGeom prst="rect">
            <a:avLst/>
          </a:prstGeom>
        </p:spPr>
      </p:pic>
      <p:grpSp>
        <p:nvGrpSpPr>
          <p:cNvPr id="23" name="Group 22"/>
          <p:cNvGrpSpPr/>
          <p:nvPr/>
        </p:nvGrpSpPr>
        <p:grpSpPr>
          <a:xfrm>
            <a:off x="7977837" y="5455084"/>
            <a:ext cx="642610" cy="612273"/>
            <a:chOff x="5818638" y="4203821"/>
            <a:chExt cx="467667" cy="445474"/>
          </a:xfrm>
        </p:grpSpPr>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3"/>
            <a:stretch>
              <a:fillRect/>
            </a:stretch>
          </p:blipFill>
          <p:spPr>
            <a:xfrm flipH="1">
              <a:off x="5869115" y="4203821"/>
              <a:ext cx="417190" cy="445474"/>
            </a:xfrm>
            <a:prstGeom prst="rect">
              <a:avLst/>
            </a:prstGeom>
          </p:spPr>
        </p:pic>
      </p:grpSp>
      <p:sp>
        <p:nvSpPr>
          <p:cNvPr id="26" name="Rounded Rectangle 25"/>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7" name="Rounded Rectangle 26"/>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8" name="Rounded Rectangle 27"/>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sp>
        <p:nvSpPr>
          <p:cNvPr id="29" name="Rounded Rectangle 28"/>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0" name="Straight Connector 29"/>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2" name="Picture 31"/>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15453031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90D-POE</a:t>
            </a:r>
          </a:p>
        </p:txBody>
      </p:sp>
      <p:grpSp>
        <p:nvGrpSpPr>
          <p:cNvPr id="3" name="Group 2"/>
          <p:cNvGrpSpPr/>
          <p:nvPr/>
        </p:nvGrpSpPr>
        <p:grpSpPr>
          <a:xfrm>
            <a:off x="1578274" y="1696565"/>
            <a:ext cx="4558813" cy="1839273"/>
            <a:chOff x="1066800" y="1235068"/>
            <a:chExt cx="3420000" cy="1379455"/>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10x GE RJ45 Switch Ports</a:t>
            </a:r>
          </a:p>
          <a:p>
            <a:pPr marL="457297" indent="-457297" defTabSz="1218959">
              <a:spcBef>
                <a:spcPct val="20000"/>
              </a:spcBef>
              <a:buClr>
                <a:schemeClr val="accent6"/>
              </a:buClr>
              <a:buFont typeface="+mj-ea"/>
              <a:buAutoNum type="circleNumDbPlain"/>
            </a:pPr>
            <a:r>
              <a:rPr lang="en-US" sz="1300" b="1" dirty="0"/>
              <a:t>4x GE RJ45 PoE Ports</a:t>
            </a:r>
          </a:p>
          <a:p>
            <a:pPr marL="457297" indent="-457297" defTabSz="1218959">
              <a:spcBef>
                <a:spcPct val="20000"/>
              </a:spcBef>
              <a:buClr>
                <a:schemeClr val="accent6"/>
              </a:buClr>
              <a:buFont typeface="+mj-ea"/>
              <a:buAutoNum type="circleNumDbPlain"/>
            </a:pPr>
            <a:r>
              <a:rPr lang="en-US" sz="1300" b="1" dirty="0"/>
              <a:t>WiFi Variant: 802.11a/b/g/n</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7" y="3062788"/>
            <a:ext cx="496215"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2" y="3061369"/>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10" name="Picture 9"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3916" y="3067213"/>
            <a:ext cx="495399" cy="729600"/>
          </a:xfrm>
          <a:prstGeom prst="rect">
            <a:avLst/>
          </a:prstGeom>
        </p:spPr>
      </p:pic>
      <p:cxnSp>
        <p:nvCxnSpPr>
          <p:cNvPr id="11" name="Straight Connector 10"/>
          <p:cNvCxnSpPr/>
          <p:nvPr/>
        </p:nvCxnSpPr>
        <p:spPr bwMode="auto">
          <a:xfrm>
            <a:off x="9850531" y="3067213"/>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2" name="Picture 11"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944147" y="3067213"/>
            <a:ext cx="495399" cy="729600"/>
          </a:xfrm>
          <a:prstGeom prst="rect">
            <a:avLst/>
          </a:prstGeom>
        </p:spPr>
      </p:pic>
      <p:sp>
        <p:nvSpPr>
          <p:cNvPr id="13" name="Oval 12"/>
          <p:cNvSpPr/>
          <p:nvPr/>
        </p:nvSpPr>
        <p:spPr bwMode="auto">
          <a:xfrm>
            <a:off x="5287305"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4" name="Oval 13"/>
          <p:cNvSpPr/>
          <p:nvPr/>
        </p:nvSpPr>
        <p:spPr bwMode="auto">
          <a:xfrm>
            <a:off x="4330561" y="34884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5" name="Oval 14"/>
          <p:cNvSpPr/>
          <p:nvPr/>
        </p:nvSpPr>
        <p:spPr bwMode="auto">
          <a:xfrm>
            <a:off x="3342017" y="34819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6" name="Oval 15"/>
          <p:cNvSpPr/>
          <p:nvPr/>
        </p:nvSpPr>
        <p:spPr bwMode="auto">
          <a:xfrm>
            <a:off x="5955851" y="27168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7" name="Picture 16"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0"/>
          <a:stretch>
            <a:fillRect/>
          </a:stretch>
        </p:blipFill>
        <p:spPr>
          <a:xfrm>
            <a:off x="9859823" y="5417255"/>
            <a:ext cx="674314" cy="671119"/>
          </a:xfrm>
          <a:prstGeom prst="rect">
            <a:avLst/>
          </a:prstGeom>
        </p:spPr>
      </p:pic>
      <p:pic>
        <p:nvPicPr>
          <p:cNvPr id="22" name="Picture 21"/>
          <p:cNvPicPr>
            <a:picLocks noChangeAspect="1"/>
          </p:cNvPicPr>
          <p:nvPr/>
        </p:nvPicPr>
        <p:blipFill>
          <a:blip r:embed="rId11"/>
          <a:stretch>
            <a:fillRect/>
          </a:stretch>
        </p:blipFill>
        <p:spPr>
          <a:xfrm>
            <a:off x="8935284" y="5472802"/>
            <a:ext cx="624060" cy="584711"/>
          </a:xfrm>
          <a:prstGeom prst="rect">
            <a:avLst/>
          </a:prstGeom>
        </p:spPr>
      </p:pic>
      <p:pic>
        <p:nvPicPr>
          <p:cNvPr id="23" name="Picture 22"/>
          <p:cNvPicPr>
            <a:picLocks noChangeAspect="1"/>
          </p:cNvPicPr>
          <p:nvPr/>
        </p:nvPicPr>
        <p:blipFill>
          <a:blip r:embed="rId12"/>
          <a:stretch>
            <a:fillRect/>
          </a:stretch>
        </p:blipFill>
        <p:spPr>
          <a:xfrm>
            <a:off x="10793734" y="5482460"/>
            <a:ext cx="817408" cy="569685"/>
          </a:xfrm>
          <a:prstGeom prst="rect">
            <a:avLst/>
          </a:prstGeom>
        </p:spPr>
      </p:pic>
      <p:grpSp>
        <p:nvGrpSpPr>
          <p:cNvPr id="24" name="Group 23"/>
          <p:cNvGrpSpPr/>
          <p:nvPr/>
        </p:nvGrpSpPr>
        <p:grpSpPr>
          <a:xfrm>
            <a:off x="7977837" y="5455084"/>
            <a:ext cx="642610" cy="612273"/>
            <a:chOff x="5818638" y="4203821"/>
            <a:chExt cx="467667" cy="445474"/>
          </a:xfrm>
        </p:grpSpPr>
        <p:pic>
          <p:nvPicPr>
            <p:cNvPr id="25" name="Picture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4"/>
            <a:stretch>
              <a:fillRect/>
            </a:stretch>
          </p:blipFill>
          <p:spPr>
            <a:xfrm flipH="1">
              <a:off x="5869115" y="4203821"/>
              <a:ext cx="417190" cy="445474"/>
            </a:xfrm>
            <a:prstGeom prst="rect">
              <a:avLst/>
            </a:prstGeom>
          </p:spPr>
        </p:pic>
      </p:grpSp>
      <p:sp>
        <p:nvSpPr>
          <p:cNvPr id="27" name="Rounded Rectangle 26"/>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8" name="Rounded Rectangle 27"/>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9" name="Rounded Rectangle 28"/>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1" name="Straight Connector 3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3" name="Picture 3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4" name="Straight Connector 3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71709102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90/91E</a:t>
            </a:r>
          </a:p>
        </p:txBody>
      </p:sp>
      <p:pic>
        <p:nvPicPr>
          <p:cNvPr id="3" name="Picture 2" descr="FG-90E+Back.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0388" y="2581038"/>
            <a:ext cx="4558813" cy="811333"/>
          </a:xfrm>
          <a:prstGeom prst="rect">
            <a:avLst/>
          </a:prstGeom>
        </p:spPr>
      </p:pic>
      <p:pic>
        <p:nvPicPr>
          <p:cNvPr id="4" name="Picture 3" descr="FG-90E+Fron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0389" y="1561525"/>
            <a:ext cx="4558813" cy="81138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4451" y="3062788"/>
            <a:ext cx="496216" cy="729600"/>
          </a:xfrm>
          <a:prstGeom prst="rect">
            <a:avLst/>
          </a:prstGeom>
        </p:spPr>
      </p:pic>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2 x GE RJ45 DMZ/HA Ports</a:t>
            </a:r>
          </a:p>
          <a:p>
            <a:pPr marL="457297" indent="-457297" defTabSz="1218959">
              <a:spcBef>
                <a:spcPct val="20000"/>
              </a:spcBef>
              <a:buClr>
                <a:schemeClr val="accent6"/>
              </a:buClr>
              <a:buFont typeface="+mj-ea"/>
              <a:buAutoNum type="circleNumDbPlain"/>
            </a:pPr>
            <a:r>
              <a:rPr lang="en-US" sz="1300" b="1" dirty="0"/>
              <a:t>12 x GE RJ45 Ports</a:t>
            </a:r>
          </a:p>
          <a:p>
            <a:pPr marL="457297" indent="-457297" defTabSz="1218959">
              <a:spcBef>
                <a:spcPct val="20000"/>
              </a:spcBef>
              <a:buClr>
                <a:schemeClr val="accent6"/>
              </a:buClr>
              <a:buFont typeface="+mj-ea"/>
              <a:buAutoNum type="circleNumDbPlain"/>
            </a:pPr>
            <a:endParaRPr lang="en-US" sz="1300" b="1" dirty="0"/>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7" name="Oval 6"/>
          <p:cNvSpPr/>
          <p:nvPr/>
        </p:nvSpPr>
        <p:spPr bwMode="auto">
          <a:xfrm>
            <a:off x="5586206"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8" name="Oval 7"/>
          <p:cNvSpPr/>
          <p:nvPr/>
        </p:nvSpPr>
        <p:spPr bwMode="auto">
          <a:xfrm>
            <a:off x="5269567"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9" name="Straight Connector 8"/>
          <p:cNvCxnSpPr/>
          <p:nvPr/>
        </p:nvCxnSpPr>
        <p:spPr bwMode="auto">
          <a:xfrm>
            <a:off x="8266585"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10" name="Oval 9"/>
          <p:cNvSpPr/>
          <p:nvPr/>
        </p:nvSpPr>
        <p:spPr bwMode="auto">
          <a:xfrm>
            <a:off x="4235165" y="328751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cxnSp>
        <p:nvCxnSpPr>
          <p:cNvPr id="11" name="Straight Connector 10"/>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2" name="Picture 11" descr="Firewall-Sym-D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3" name="TextBox 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4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1.2 Million</a:t>
            </a:r>
          </a:p>
          <a:p>
            <a:r>
              <a:rPr lang="en-US" sz="1100" dirty="0">
                <a:solidFill>
                  <a:srgbClr val="7F7F7F"/>
                </a:solidFill>
              </a:rPr>
              <a:t>Concurrent Sessions</a:t>
            </a:r>
          </a:p>
          <a:p>
            <a:endParaRPr lang="en-US" sz="1100" dirty="0">
              <a:solidFill>
                <a:srgbClr val="7F7F7F"/>
              </a:solidFill>
            </a:endParaRPr>
          </a:p>
          <a:p>
            <a:r>
              <a:rPr lang="en-US" sz="2400" b="1" dirty="0"/>
              <a:t>27,500</a:t>
            </a:r>
          </a:p>
          <a:p>
            <a:r>
              <a:rPr lang="en-US" sz="1100" dirty="0">
                <a:solidFill>
                  <a:srgbClr val="7F7F7F"/>
                </a:solidFill>
              </a:rPr>
              <a:t>New Sessions/Sec</a:t>
            </a:r>
          </a:p>
        </p:txBody>
      </p:sp>
      <p:cxnSp>
        <p:nvCxnSpPr>
          <p:cNvPr id="14" name="Straight Connector 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6"/>
          <a:stretch>
            <a:fillRect/>
          </a:stretch>
        </p:blipFill>
        <p:spPr>
          <a:xfrm>
            <a:off x="9859823" y="5417255"/>
            <a:ext cx="674314" cy="671119"/>
          </a:xfrm>
          <a:prstGeom prst="rect">
            <a:avLst/>
          </a:prstGeom>
        </p:spPr>
      </p:pic>
      <p:pic>
        <p:nvPicPr>
          <p:cNvPr id="17" name="Picture 16"/>
          <p:cNvPicPr>
            <a:picLocks noChangeAspect="1"/>
          </p:cNvPicPr>
          <p:nvPr/>
        </p:nvPicPr>
        <p:blipFill>
          <a:blip r:embed="rId7"/>
          <a:stretch>
            <a:fillRect/>
          </a:stretch>
        </p:blipFill>
        <p:spPr>
          <a:xfrm>
            <a:off x="8935284" y="5472802"/>
            <a:ext cx="624060" cy="584711"/>
          </a:xfrm>
          <a:prstGeom prst="rect">
            <a:avLst/>
          </a:prstGeom>
        </p:spPr>
      </p:pic>
      <p:pic>
        <p:nvPicPr>
          <p:cNvPr id="18" name="Picture 17"/>
          <p:cNvPicPr>
            <a:picLocks noChangeAspect="1"/>
          </p:cNvPicPr>
          <p:nvPr/>
        </p:nvPicPr>
        <p:blipFill>
          <a:blip r:embed="rId8"/>
          <a:stretch>
            <a:fillRect/>
          </a:stretch>
        </p:blipFill>
        <p:spPr>
          <a:xfrm>
            <a:off x="10793734" y="5482460"/>
            <a:ext cx="817408" cy="569685"/>
          </a:xfrm>
          <a:prstGeom prst="rect">
            <a:avLst/>
          </a:prstGeom>
        </p:spPr>
      </p:pic>
      <p:grpSp>
        <p:nvGrpSpPr>
          <p:cNvPr id="19" name="Group 18"/>
          <p:cNvGrpSpPr/>
          <p:nvPr/>
        </p:nvGrpSpPr>
        <p:grpSpPr>
          <a:xfrm>
            <a:off x="7977837" y="5455084"/>
            <a:ext cx="642610" cy="612273"/>
            <a:chOff x="5818638" y="4203821"/>
            <a:chExt cx="467667" cy="445474"/>
          </a:xfrm>
        </p:grpSpPr>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1" name="Picture 20"/>
            <p:cNvPicPr>
              <a:picLocks noChangeAspect="1"/>
            </p:cNvPicPr>
            <p:nvPr/>
          </p:nvPicPr>
          <p:blipFill>
            <a:blip r:embed="rId10"/>
            <a:stretch>
              <a:fillRect/>
            </a:stretch>
          </p:blipFill>
          <p:spPr>
            <a:xfrm flipH="1">
              <a:off x="5869115" y="4203821"/>
              <a:ext cx="417190" cy="445474"/>
            </a:xfrm>
            <a:prstGeom prst="rect">
              <a:avLst/>
            </a:prstGeom>
          </p:spPr>
        </p:pic>
      </p:grpSp>
      <p:sp>
        <p:nvSpPr>
          <p:cNvPr id="22" name="Rounded Rectangle 21"/>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3" name="Rounded Rectangle 22"/>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4" name="Rounded Rectangle 23"/>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sp>
        <p:nvSpPr>
          <p:cNvPr id="25" name="Rounded Rectangle 2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6" name="Straight Connector 2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8" name="Picture 2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29" name="TextBox 28"/>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440 Mbps</a:t>
            </a:r>
          </a:p>
          <a:p>
            <a:r>
              <a:rPr lang="en-US" sz="1100" dirty="0">
                <a:solidFill>
                  <a:srgbClr val="7F7F7F"/>
                </a:solidFill>
              </a:rPr>
              <a:t>IPS Throughput</a:t>
            </a:r>
          </a:p>
          <a:p>
            <a:endParaRPr lang="en-US" sz="1100" dirty="0">
              <a:solidFill>
                <a:srgbClr val="7F7F7F"/>
              </a:solidFill>
            </a:endParaRPr>
          </a:p>
          <a:p>
            <a:r>
              <a:rPr lang="en-US" sz="2400" b="1" dirty="0"/>
              <a:t>350 </a:t>
            </a:r>
            <a:r>
              <a:rPr lang="en-US" sz="2400" b="1" dirty="0">
                <a:solidFill>
                  <a:srgbClr val="000000"/>
                </a:solidFill>
              </a:rPr>
              <a:t>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210 Mbps</a:t>
            </a:r>
          </a:p>
          <a:p>
            <a:r>
              <a:rPr lang="en-US" sz="1100" dirty="0">
                <a:solidFill>
                  <a:srgbClr val="7F7F7F"/>
                </a:solidFill>
              </a:rPr>
              <a:t>Threat Protection Throughput</a:t>
            </a:r>
          </a:p>
          <a:p>
            <a:endParaRPr lang="en-US" sz="1100" dirty="0">
              <a:solidFill>
                <a:srgbClr val="7F7F7F"/>
              </a:solidFill>
            </a:endParaRPr>
          </a:p>
        </p:txBody>
      </p:sp>
      <p:pic>
        <p:nvPicPr>
          <p:cNvPr id="30" name="Picture 29" descr="NGFW_sym.png"/>
          <p:cNvPicPr>
            <a:picLocks noChangeAspect="1"/>
          </p:cNvPicPr>
          <p:nvPr/>
        </p:nvPicPr>
        <p:blipFill>
          <a:blip r:embed="rId13">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1" name="Picture 30" descr="storage-128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308642" y="3093380"/>
            <a:ext cx="479427" cy="699008"/>
          </a:xfrm>
          <a:prstGeom prst="rect">
            <a:avLst/>
          </a:prstGeom>
        </p:spPr>
      </p:pic>
      <p:pic>
        <p:nvPicPr>
          <p:cNvPr id="32" name="Picture 31"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3" name="Picture 32"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23755560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FortiGate/FortiWiFi 92D</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59606" y="3070800"/>
            <a:ext cx="496216" cy="729600"/>
          </a:xfrm>
          <a:prstGeom prst="rect">
            <a:avLst/>
          </a:prstGeom>
        </p:spPr>
      </p:pic>
      <p:grpSp>
        <p:nvGrpSpPr>
          <p:cNvPr id="4" name="Group 3"/>
          <p:cNvGrpSpPr/>
          <p:nvPr/>
        </p:nvGrpSpPr>
        <p:grpSpPr>
          <a:xfrm>
            <a:off x="1578857" y="1537377"/>
            <a:ext cx="4559979" cy="1949240"/>
            <a:chOff x="1295954" y="1161143"/>
            <a:chExt cx="3420875" cy="1461930"/>
          </a:xfrm>
        </p:grpSpPr>
        <p:pic>
          <p:nvPicPr>
            <p:cNvPr id="5" name="Picture 4"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6" name="Picture 5"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14x GE RJ45 Ports</a:t>
            </a:r>
          </a:p>
          <a:p>
            <a:pPr marL="457297" indent="-457297" defTabSz="1218959">
              <a:spcBef>
                <a:spcPct val="20000"/>
              </a:spcBef>
              <a:buClr>
                <a:schemeClr val="accent6"/>
              </a:buClr>
              <a:buFont typeface="+mj-ea"/>
              <a:buAutoNum type="circleNumDbPlain"/>
            </a:pPr>
            <a:r>
              <a:rPr lang="en-US" sz="1300" b="1" dirty="0"/>
              <a:t>WiFi Variant: 802.11a/b/g/n</a:t>
            </a:r>
            <a:r>
              <a:rPr lang="en-US" sz="1300" dirty="0"/>
              <a:t>	</a:t>
            </a:r>
          </a:p>
        </p:txBody>
      </p:sp>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1" y="3070800"/>
            <a:ext cx="495295" cy="729600"/>
          </a:xfrm>
          <a:prstGeom prst="rect">
            <a:avLst/>
          </a:prstGeom>
        </p:spPr>
      </p:pic>
      <p:cxnSp>
        <p:nvCxnSpPr>
          <p:cNvPr id="9" name="Straight Connector 8"/>
          <p:cNvCxnSpPr/>
          <p:nvPr/>
        </p:nvCxnSpPr>
        <p:spPr bwMode="auto">
          <a:xfrm>
            <a:off x="8859734"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0" name="Picture 9"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953349" y="3062788"/>
            <a:ext cx="495399" cy="729600"/>
          </a:xfrm>
          <a:prstGeom prst="rect">
            <a:avLst/>
          </a:prstGeom>
        </p:spPr>
      </p:pic>
      <p:sp>
        <p:nvSpPr>
          <p:cNvPr id="11" name="Oval 10"/>
          <p:cNvSpPr/>
          <p:nvPr/>
        </p:nvSpPr>
        <p:spPr bwMode="auto">
          <a:xfrm>
            <a:off x="3447590" y="337774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4812521" y="337774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13" name="Straight Connector 12"/>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4" name="Picture 13"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5" name="TextBox 14"/>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1.5 Million</a:t>
            </a:r>
          </a:p>
          <a:p>
            <a:r>
              <a:rPr lang="en-US" sz="1100" dirty="0">
                <a:solidFill>
                  <a:srgbClr val="7F7F7F"/>
                </a:solidFill>
              </a:rPr>
              <a:t>Concurrent Sessions</a:t>
            </a:r>
          </a:p>
          <a:p>
            <a:endParaRPr lang="en-US" sz="1100" dirty="0">
              <a:solidFill>
                <a:srgbClr val="7F7F7F"/>
              </a:solidFill>
            </a:endParaRPr>
          </a:p>
          <a:p>
            <a:r>
              <a:rPr lang="en-US" sz="2400" b="1" dirty="0"/>
              <a:t>22,000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p:nvPicPr>
        <p:blipFill>
          <a:blip r:embed="rId8"/>
          <a:stretch>
            <a:fillRect/>
          </a:stretch>
        </p:blipFill>
        <p:spPr>
          <a:xfrm>
            <a:off x="9859823" y="5417255"/>
            <a:ext cx="674314" cy="671119"/>
          </a:xfrm>
          <a:prstGeom prst="rect">
            <a:avLst/>
          </a:prstGeom>
        </p:spPr>
      </p:pic>
      <p:pic>
        <p:nvPicPr>
          <p:cNvPr id="19" name="Picture 18"/>
          <p:cNvPicPr>
            <a:picLocks noChangeAspect="1"/>
          </p:cNvPicPr>
          <p:nvPr/>
        </p:nvPicPr>
        <p:blipFill>
          <a:blip r:embed="rId9"/>
          <a:stretch>
            <a:fillRect/>
          </a:stretch>
        </p:blipFill>
        <p:spPr>
          <a:xfrm>
            <a:off x="8935284" y="5472802"/>
            <a:ext cx="624060" cy="584711"/>
          </a:xfrm>
          <a:prstGeom prst="rect">
            <a:avLst/>
          </a:prstGeom>
        </p:spPr>
      </p:pic>
      <p:pic>
        <p:nvPicPr>
          <p:cNvPr id="20" name="Picture 19"/>
          <p:cNvPicPr>
            <a:picLocks noChangeAspect="1"/>
          </p:cNvPicPr>
          <p:nvPr/>
        </p:nvPicPr>
        <p:blipFill>
          <a:blip r:embed="rId10"/>
          <a:stretch>
            <a:fillRect/>
          </a:stretch>
        </p:blipFill>
        <p:spPr>
          <a:xfrm>
            <a:off x="10793734" y="5482460"/>
            <a:ext cx="817408" cy="569685"/>
          </a:xfrm>
          <a:prstGeom prst="rect">
            <a:avLst/>
          </a:prstGeom>
        </p:spPr>
      </p:pic>
      <p:grpSp>
        <p:nvGrpSpPr>
          <p:cNvPr id="21" name="Group 20"/>
          <p:cNvGrpSpPr/>
          <p:nvPr/>
        </p:nvGrpSpPr>
        <p:grpSpPr>
          <a:xfrm>
            <a:off x="7977837" y="5455084"/>
            <a:ext cx="642610" cy="612273"/>
            <a:chOff x="5818638" y="4203821"/>
            <a:chExt cx="467667" cy="445474"/>
          </a:xfrm>
        </p:grpSpPr>
        <p:pic>
          <p:nvPicPr>
            <p:cNvPr id="22" name="Picture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3" name="Picture 22"/>
            <p:cNvPicPr>
              <a:picLocks noChangeAspect="1"/>
            </p:cNvPicPr>
            <p:nvPr/>
          </p:nvPicPr>
          <p:blipFill>
            <a:blip r:embed="rId12"/>
            <a:stretch>
              <a:fillRect/>
            </a:stretch>
          </p:blipFill>
          <p:spPr>
            <a:xfrm flipH="1">
              <a:off x="5869115" y="4203821"/>
              <a:ext cx="417190" cy="445474"/>
            </a:xfrm>
            <a:prstGeom prst="rect">
              <a:avLst/>
            </a:prstGeom>
          </p:spPr>
        </p:pic>
      </p:grpSp>
      <p:sp>
        <p:nvSpPr>
          <p:cNvPr id="24" name="Rounded Rectangle 23"/>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5" name="Rounded Rectangle 24"/>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6" name="Rounded Rectangle 25"/>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7" name="Straight Connector 26"/>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29" name="Picture 2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30" name="Rounded Rectangle 2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260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3" name="Picture 32"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4" name="Picture 33"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016152835"/>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94D-POE</a:t>
            </a:r>
          </a:p>
        </p:txBody>
      </p:sp>
      <p:grpSp>
        <p:nvGrpSpPr>
          <p:cNvPr id="3" name="Group 2"/>
          <p:cNvGrpSpPr/>
          <p:nvPr/>
        </p:nvGrpSpPr>
        <p:grpSpPr>
          <a:xfrm>
            <a:off x="978431" y="1895560"/>
            <a:ext cx="5758501" cy="1441283"/>
            <a:chOff x="887521" y="1477756"/>
            <a:chExt cx="4320001" cy="1080962"/>
          </a:xfrm>
        </p:grpSpPr>
        <p:pic>
          <p:nvPicPr>
            <p:cNvPr id="4" name="Picture 3"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5" name="Picture 4"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24x GE RJ45 Switch Ports</a:t>
            </a:r>
          </a:p>
          <a:p>
            <a:pPr marL="457297" indent="-457297" defTabSz="1218959">
              <a:spcBef>
                <a:spcPct val="20000"/>
              </a:spcBef>
              <a:buClr>
                <a:schemeClr val="accent6"/>
              </a:buClr>
              <a:buFont typeface="+mj-ea"/>
              <a:buAutoNum type="circleNumDbPlain"/>
            </a:pPr>
            <a:r>
              <a:rPr lang="en-US" sz="1300" b="1" dirty="0"/>
              <a:t>24x FE RJ45 PoE Ports</a:t>
            </a:r>
          </a:p>
          <a:p>
            <a:pPr marL="457297" indent="-457297" defTabSz="1218959">
              <a:spcBef>
                <a:spcPct val="20000"/>
              </a:spcBef>
              <a:buClr>
                <a:schemeClr val="accent6"/>
              </a:buClr>
              <a:buFont typeface="+mj-ea"/>
              <a:buAutoNum type="circleNumDbPlain"/>
            </a:pPr>
            <a:r>
              <a:rPr lang="en-US" sz="1300" b="1" dirty="0"/>
              <a:t>2 x GE SFP DMZ slots</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7" y="3062788"/>
            <a:ext cx="496215"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2" y="3062393"/>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10" name="Picture 9"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3916" y="3067213"/>
            <a:ext cx="495399" cy="729600"/>
          </a:xfrm>
          <a:prstGeom prst="rect">
            <a:avLst/>
          </a:prstGeom>
        </p:spPr>
      </p:pic>
      <p:sp>
        <p:nvSpPr>
          <p:cNvPr id="11" name="Oval 10"/>
          <p:cNvSpPr/>
          <p:nvPr/>
        </p:nvSpPr>
        <p:spPr bwMode="auto">
          <a:xfrm>
            <a:off x="1579823" y="2299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2817303" y="2299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5205217" y="22944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4" name="Oval 13"/>
          <p:cNvSpPr/>
          <p:nvPr/>
        </p:nvSpPr>
        <p:spPr bwMode="auto">
          <a:xfrm>
            <a:off x="6447660" y="2299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5" name="Picture 14"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9"/>
          <a:stretch>
            <a:fillRect/>
          </a:stretch>
        </p:blipFill>
        <p:spPr>
          <a:xfrm>
            <a:off x="9859823" y="5417255"/>
            <a:ext cx="674314" cy="671119"/>
          </a:xfrm>
          <a:prstGeom prst="rect">
            <a:avLst/>
          </a:prstGeom>
        </p:spPr>
      </p:pic>
      <p:pic>
        <p:nvPicPr>
          <p:cNvPr id="20" name="Picture 19"/>
          <p:cNvPicPr>
            <a:picLocks noChangeAspect="1"/>
          </p:cNvPicPr>
          <p:nvPr/>
        </p:nvPicPr>
        <p:blipFill>
          <a:blip r:embed="rId10"/>
          <a:stretch>
            <a:fillRect/>
          </a:stretch>
        </p:blipFill>
        <p:spPr>
          <a:xfrm>
            <a:off x="8935284" y="5472802"/>
            <a:ext cx="624060" cy="584711"/>
          </a:xfrm>
          <a:prstGeom prst="rect">
            <a:avLst/>
          </a:prstGeom>
        </p:spPr>
      </p:pic>
      <p:pic>
        <p:nvPicPr>
          <p:cNvPr id="21" name="Picture 20"/>
          <p:cNvPicPr>
            <a:picLocks noChangeAspect="1"/>
          </p:cNvPicPr>
          <p:nvPr/>
        </p:nvPicPr>
        <p:blipFill>
          <a:blip r:embed="rId11"/>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3"/>
            <a:stretch>
              <a:fillRect/>
            </a:stretch>
          </p:blipFill>
          <p:spPr>
            <a:xfrm flipH="1">
              <a:off x="5869115" y="4203821"/>
              <a:ext cx="417190" cy="445474"/>
            </a:xfrm>
            <a:prstGeom prst="rect">
              <a:avLst/>
            </a:prstGeom>
          </p:spPr>
        </p:pic>
      </p:grpSp>
      <p:sp>
        <p:nvSpPr>
          <p:cNvPr id="25" name="Rounded Rectangle 24"/>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6" name="Rounded Rectangle 25"/>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7" name="Rounded Rectangle 26"/>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8" name="Straight Connector 27"/>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0" name="Picture 2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1" name="Straight Connector 30"/>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Rounded Rectangle 3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50167669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12188825"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endParaRPr lang="en-US" sz="27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5170" y="411753"/>
            <a:ext cx="1719345" cy="832409"/>
          </a:xfrm>
          <a:prstGeom prst="rect">
            <a:avLst/>
          </a:prstGeom>
        </p:spPr>
      </p:pic>
      <p:sp>
        <p:nvSpPr>
          <p:cNvPr id="285" name="Rounded Rectangle 284"/>
          <p:cNvSpPr/>
          <p:nvPr/>
        </p:nvSpPr>
        <p:spPr>
          <a:xfrm>
            <a:off x="3895727" y="1088574"/>
            <a:ext cx="3318601" cy="1275583"/>
          </a:xfrm>
          <a:prstGeom prst="roundRect">
            <a:avLst>
              <a:gd name="adj" fmla="val 15698"/>
            </a:avLst>
          </a:prstGeom>
          <a:solidFill>
            <a:srgbClr val="F2F2F2"/>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sp>
        <p:nvSpPr>
          <p:cNvPr id="359" name="Rounded Rectangle 358"/>
          <p:cNvSpPr/>
          <p:nvPr/>
        </p:nvSpPr>
        <p:spPr>
          <a:xfrm>
            <a:off x="1218884" y="2133600"/>
            <a:ext cx="1929897" cy="1219200"/>
          </a:xfrm>
          <a:prstGeom prst="roundRect">
            <a:avLst>
              <a:gd name="adj" fmla="val 15698"/>
            </a:avLst>
          </a:prstGeom>
          <a:solidFill>
            <a:srgbClr val="F2F2F2"/>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cxnSp>
        <p:nvCxnSpPr>
          <p:cNvPr id="360" name="Straight Connector 359"/>
          <p:cNvCxnSpPr/>
          <p:nvPr/>
        </p:nvCxnSpPr>
        <p:spPr>
          <a:xfrm flipH="1" flipV="1">
            <a:off x="3707814" y="2060606"/>
            <a:ext cx="4671" cy="63536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844059" y="152400"/>
            <a:ext cx="5180251" cy="1752600"/>
          </a:xfrm>
          <a:prstGeom prst="roundRect">
            <a:avLst>
              <a:gd name="adj" fmla="val 12592"/>
            </a:avLst>
          </a:prstGeom>
          <a:solidFill>
            <a:srgbClr val="F2F2F2"/>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sp>
        <p:nvSpPr>
          <p:cNvPr id="362" name="Rounded Rectangle 361"/>
          <p:cNvSpPr/>
          <p:nvPr/>
        </p:nvSpPr>
        <p:spPr>
          <a:xfrm>
            <a:off x="8227457" y="152400"/>
            <a:ext cx="3656648" cy="6006029"/>
          </a:xfrm>
          <a:prstGeom prst="roundRect">
            <a:avLst>
              <a:gd name="adj" fmla="val 6803"/>
            </a:avLst>
          </a:prstGeom>
          <a:solidFill>
            <a:schemeClr val="bg1">
              <a:lumMod val="95000"/>
            </a:schemeClr>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cxnSp>
        <p:nvCxnSpPr>
          <p:cNvPr id="363" name="Straight Connector 362"/>
          <p:cNvCxnSpPr/>
          <p:nvPr/>
        </p:nvCxnSpPr>
        <p:spPr>
          <a:xfrm flipV="1">
            <a:off x="4359942" y="2814055"/>
            <a:ext cx="766256" cy="6684"/>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1117309" y="121056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304721" y="1600200"/>
            <a:ext cx="1726750" cy="2514600"/>
          </a:xfrm>
          <a:prstGeom prst="roundRect">
            <a:avLst>
              <a:gd name="adj" fmla="val 15698"/>
            </a:avLst>
          </a:prstGeom>
          <a:solidFill>
            <a:schemeClr val="bg1">
              <a:lumMod val="95000"/>
            </a:schemeClr>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sp>
        <p:nvSpPr>
          <p:cNvPr id="366" name="Rounded Rectangle 365"/>
          <p:cNvSpPr/>
          <p:nvPr/>
        </p:nvSpPr>
        <p:spPr>
          <a:xfrm>
            <a:off x="2844059" y="3657603"/>
            <a:ext cx="5180251" cy="2500828"/>
          </a:xfrm>
          <a:prstGeom prst="roundRect">
            <a:avLst>
              <a:gd name="adj" fmla="val 6803"/>
            </a:avLst>
          </a:prstGeom>
          <a:solidFill>
            <a:schemeClr val="bg1">
              <a:lumMod val="95000"/>
            </a:schemeClr>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sp>
        <p:nvSpPr>
          <p:cNvPr id="367" name="Rounded Rectangle 366"/>
          <p:cNvSpPr/>
          <p:nvPr/>
        </p:nvSpPr>
        <p:spPr>
          <a:xfrm>
            <a:off x="304721" y="4267200"/>
            <a:ext cx="2336191" cy="1891229"/>
          </a:xfrm>
          <a:prstGeom prst="roundRect">
            <a:avLst>
              <a:gd name="adj" fmla="val 15698"/>
            </a:avLst>
          </a:prstGeom>
          <a:solidFill>
            <a:schemeClr val="bg1">
              <a:lumMod val="95000"/>
            </a:schemeClr>
          </a:solidFill>
          <a:ln w="25400" cap="flat" cmpd="sng" algn="ctr">
            <a:noFill/>
            <a:prstDash val="solid"/>
          </a:ln>
          <a:effectLst/>
        </p:spPr>
        <p:txBody>
          <a:bodyPr lIns="121893" tIns="60947" rIns="121893" bIns="60947" rtlCol="0" anchor="ctr"/>
          <a:lstStyle/>
          <a:p>
            <a:pPr algn="ctr" defTabSz="1218936">
              <a:defRPr/>
            </a:pPr>
            <a:endParaRPr lang="en-US" sz="2400" kern="0">
              <a:solidFill>
                <a:sysClr val="window" lastClr="FFFFFF"/>
              </a:solidFill>
              <a:latin typeface="Calibri"/>
            </a:endParaRPr>
          </a:p>
        </p:txBody>
      </p:sp>
      <p:cxnSp>
        <p:nvCxnSpPr>
          <p:cNvPr id="404" name="Straight Connector 403"/>
          <p:cNvCxnSpPr/>
          <p:nvPr/>
        </p:nvCxnSpPr>
        <p:spPr>
          <a:xfrm>
            <a:off x="9132469" y="4690431"/>
            <a:ext cx="617676"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11376237" y="4842831"/>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9934829" y="2600899"/>
            <a:ext cx="425674" cy="8847"/>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8532180" y="2600191"/>
            <a:ext cx="1225545" cy="708"/>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8532177" y="1676402"/>
            <a:ext cx="1828324" cy="8847"/>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8532177" y="685802"/>
            <a:ext cx="1828324" cy="8847"/>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9751062" y="4899922"/>
            <a:ext cx="986768"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Web</a:t>
            </a:r>
          </a:p>
        </p:txBody>
      </p:sp>
      <p:sp>
        <p:nvSpPr>
          <p:cNvPr id="411" name="TextBox 410"/>
          <p:cNvSpPr txBox="1"/>
          <p:nvPr/>
        </p:nvSpPr>
        <p:spPr>
          <a:xfrm>
            <a:off x="8301323" y="5915359"/>
            <a:ext cx="1091270"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DDoS</a:t>
            </a:r>
          </a:p>
        </p:txBody>
      </p:sp>
      <p:sp>
        <p:nvSpPr>
          <p:cNvPr id="412" name="TextBox 411"/>
          <p:cNvSpPr txBox="1"/>
          <p:nvPr/>
        </p:nvSpPr>
        <p:spPr>
          <a:xfrm>
            <a:off x="8997405" y="2797369"/>
            <a:ext cx="958389"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Mail</a:t>
            </a:r>
          </a:p>
        </p:txBody>
      </p:sp>
      <p:sp>
        <p:nvSpPr>
          <p:cNvPr id="414" name="TextBox 413"/>
          <p:cNvSpPr txBox="1"/>
          <p:nvPr/>
        </p:nvSpPr>
        <p:spPr>
          <a:xfrm>
            <a:off x="10850071" y="4899922"/>
            <a:ext cx="996284" cy="328295"/>
          </a:xfrm>
          <a:prstGeom prst="rect">
            <a:avLst/>
          </a:prstGeom>
          <a:noFill/>
        </p:spPr>
        <p:txBody>
          <a:bodyPr wrap="none" lIns="121893" tIns="60947" rIns="121893" bIns="60947" rtlCol="0">
            <a:spAutoFit/>
          </a:bodyPr>
          <a:lstStyle/>
          <a:p>
            <a:pPr algn="ctr" defTabSz="1218936">
              <a:defRPr/>
            </a:pPr>
            <a:r>
              <a:rPr lang="en-US" sz="1300" b="1" kern="0" dirty="0">
                <a:solidFill>
                  <a:schemeClr val="accent6"/>
                </a:solidFill>
              </a:rPr>
              <a:t>Forti</a:t>
            </a:r>
            <a:r>
              <a:rPr lang="en-US" sz="1300" b="1" kern="0" dirty="0">
                <a:solidFill>
                  <a:srgbClr val="3C3C3C"/>
                </a:solidFill>
              </a:rPr>
              <a:t>ADC</a:t>
            </a:r>
          </a:p>
        </p:txBody>
      </p:sp>
      <p:cxnSp>
        <p:nvCxnSpPr>
          <p:cNvPr id="420" name="Straight Connector 419"/>
          <p:cNvCxnSpPr/>
          <p:nvPr/>
        </p:nvCxnSpPr>
        <p:spPr>
          <a:xfrm>
            <a:off x="3758221" y="3962400"/>
            <a:ext cx="34535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4900575" y="3962400"/>
            <a:ext cx="0" cy="4572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3551620" y="988543"/>
            <a:ext cx="0" cy="393245"/>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4947409" y="885569"/>
            <a:ext cx="0" cy="501403"/>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6094413" y="913030"/>
            <a:ext cx="0" cy="463575"/>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7517824" y="940487"/>
            <a:ext cx="0" cy="436116"/>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3180408" y="4899922"/>
            <a:ext cx="1176825"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Switch</a:t>
            </a:r>
          </a:p>
        </p:txBody>
      </p:sp>
      <p:sp>
        <p:nvSpPr>
          <p:cNvPr id="430" name="TextBox 429"/>
          <p:cNvSpPr txBox="1"/>
          <p:nvPr/>
        </p:nvSpPr>
        <p:spPr>
          <a:xfrm>
            <a:off x="4487586" y="4899922"/>
            <a:ext cx="863403"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AP</a:t>
            </a:r>
          </a:p>
        </p:txBody>
      </p:sp>
      <p:cxnSp>
        <p:nvCxnSpPr>
          <p:cNvPr id="431" name="Straight Connector 430"/>
          <p:cNvCxnSpPr/>
          <p:nvPr/>
        </p:nvCxnSpPr>
        <p:spPr>
          <a:xfrm>
            <a:off x="812588"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5188534" y="3244837"/>
            <a:ext cx="1005966"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Gate</a:t>
            </a:r>
          </a:p>
        </p:txBody>
      </p:sp>
      <p:sp>
        <p:nvSpPr>
          <p:cNvPr id="434" name="TextBox 433"/>
          <p:cNvSpPr txBox="1"/>
          <p:nvPr/>
        </p:nvSpPr>
        <p:spPr>
          <a:xfrm>
            <a:off x="304724" y="5485483"/>
            <a:ext cx="1100787"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Client</a:t>
            </a:r>
          </a:p>
        </p:txBody>
      </p:sp>
      <p:sp>
        <p:nvSpPr>
          <p:cNvPr id="435" name="TextBox 434"/>
          <p:cNvSpPr txBox="1"/>
          <p:nvPr/>
        </p:nvSpPr>
        <p:spPr>
          <a:xfrm>
            <a:off x="6755565" y="1162225"/>
            <a:ext cx="1374366" cy="328289"/>
          </a:xfrm>
          <a:prstGeom prst="rect">
            <a:avLst/>
          </a:prstGeom>
          <a:noFill/>
        </p:spPr>
        <p:txBody>
          <a:bodyPr wrap="none" lIns="121893" tIns="60947" rIns="121893" bIns="60947" rtlCol="0">
            <a:spAutoFit/>
          </a:bodyPr>
          <a:lstStyle/>
          <a:p>
            <a:pPr defTabSz="1218936">
              <a:defRPr/>
            </a:pPr>
            <a:r>
              <a:rPr lang="en-US" sz="1300" b="1" kern="0" dirty="0" err="1">
                <a:solidFill>
                  <a:schemeClr val="accent6"/>
                </a:solidFill>
              </a:rPr>
              <a:t>Forti</a:t>
            </a:r>
            <a:r>
              <a:rPr lang="en-US" sz="1300" b="1" kern="0" dirty="0" err="1">
                <a:solidFill>
                  <a:srgbClr val="3C3C3C"/>
                </a:solidFill>
              </a:rPr>
              <a:t>SandBox</a:t>
            </a:r>
            <a:endParaRPr lang="en-US" sz="1300" b="1" kern="0" dirty="0">
              <a:solidFill>
                <a:srgbClr val="3C3C3C"/>
              </a:solidFill>
            </a:endParaRPr>
          </a:p>
        </p:txBody>
      </p:sp>
      <p:sp>
        <p:nvSpPr>
          <p:cNvPr id="436" name="TextBox 435"/>
          <p:cNvSpPr txBox="1"/>
          <p:nvPr/>
        </p:nvSpPr>
        <p:spPr>
          <a:xfrm>
            <a:off x="2749043" y="1152602"/>
            <a:ext cx="1737062"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Authenticator</a:t>
            </a:r>
          </a:p>
        </p:txBody>
      </p:sp>
      <p:sp>
        <p:nvSpPr>
          <p:cNvPr id="437" name="TextBox 436"/>
          <p:cNvSpPr txBox="1"/>
          <p:nvPr/>
        </p:nvSpPr>
        <p:spPr>
          <a:xfrm>
            <a:off x="4328265" y="1152602"/>
            <a:ext cx="1338503"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Analyzer</a:t>
            </a:r>
          </a:p>
        </p:txBody>
      </p:sp>
      <p:sp>
        <p:nvSpPr>
          <p:cNvPr id="438" name="TextBox 437"/>
          <p:cNvSpPr txBox="1"/>
          <p:nvPr/>
        </p:nvSpPr>
        <p:spPr>
          <a:xfrm>
            <a:off x="5506028" y="1152602"/>
            <a:ext cx="1328905"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Manager</a:t>
            </a:r>
          </a:p>
        </p:txBody>
      </p:sp>
      <p:cxnSp>
        <p:nvCxnSpPr>
          <p:cNvPr id="451" name="Straight Connector 450"/>
          <p:cNvCxnSpPr/>
          <p:nvPr/>
        </p:nvCxnSpPr>
        <p:spPr>
          <a:xfrm flipH="1">
            <a:off x="1422029" y="5180681"/>
            <a:ext cx="406292"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422030" y="5256883"/>
            <a:ext cx="1129332"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Token</a:t>
            </a:r>
          </a:p>
        </p:txBody>
      </p:sp>
      <p:sp>
        <p:nvSpPr>
          <p:cNvPr id="454" name="TextBox 453"/>
          <p:cNvSpPr txBox="1"/>
          <p:nvPr/>
        </p:nvSpPr>
        <p:spPr>
          <a:xfrm>
            <a:off x="203149" y="2209802"/>
            <a:ext cx="1357450"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Extender</a:t>
            </a:r>
          </a:p>
        </p:txBody>
      </p:sp>
      <p:sp>
        <p:nvSpPr>
          <p:cNvPr id="456" name="TextBox 455"/>
          <p:cNvSpPr txBox="1"/>
          <p:nvPr/>
        </p:nvSpPr>
        <p:spPr>
          <a:xfrm>
            <a:off x="1360296" y="1163402"/>
            <a:ext cx="1110135"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Cloud</a:t>
            </a:r>
          </a:p>
        </p:txBody>
      </p:sp>
      <p:cxnSp>
        <p:nvCxnSpPr>
          <p:cNvPr id="457" name="Straight Connector 456"/>
          <p:cNvCxnSpPr/>
          <p:nvPr/>
        </p:nvCxnSpPr>
        <p:spPr>
          <a:xfrm flipV="1">
            <a:off x="6094413"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5486974" y="4899922"/>
            <a:ext cx="1376480"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Recorder</a:t>
            </a:r>
          </a:p>
        </p:txBody>
      </p:sp>
      <p:cxnSp>
        <p:nvCxnSpPr>
          <p:cNvPr id="459" name="Straight Connector 458"/>
          <p:cNvCxnSpPr/>
          <p:nvPr/>
        </p:nvCxnSpPr>
        <p:spPr>
          <a:xfrm flipH="1" flipV="1">
            <a:off x="6194723" y="4933942"/>
            <a:ext cx="12699" cy="67342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5592728" y="5909631"/>
            <a:ext cx="1253115"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Camera</a:t>
            </a:r>
          </a:p>
        </p:txBody>
      </p:sp>
      <p:sp>
        <p:nvSpPr>
          <p:cNvPr id="465" name="TextBox 464"/>
          <p:cNvSpPr txBox="1"/>
          <p:nvPr/>
        </p:nvSpPr>
        <p:spPr>
          <a:xfrm>
            <a:off x="6817745" y="4899920"/>
            <a:ext cx="1462035" cy="533480"/>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Voice/</a:t>
            </a:r>
            <a:r>
              <a:rPr lang="en-US" sz="1300" b="1" kern="0" dirty="0">
                <a:solidFill>
                  <a:schemeClr val="accent6"/>
                </a:solidFill>
              </a:rPr>
              <a:t> </a:t>
            </a:r>
            <a:br>
              <a:rPr lang="en-US" sz="1300" b="1" kern="0" dirty="0">
                <a:solidFill>
                  <a:schemeClr val="accent6"/>
                </a:solidFill>
              </a:rPr>
            </a:br>
            <a:r>
              <a:rPr lang="en-US" sz="1300" b="1" kern="0" dirty="0">
                <a:solidFill>
                  <a:schemeClr val="accent6"/>
                </a:solidFill>
              </a:rPr>
              <a:t>Forti</a:t>
            </a:r>
            <a:r>
              <a:rPr lang="en-US" sz="1300" b="1" kern="0" dirty="0">
                <a:solidFill>
                  <a:srgbClr val="3C3C3C"/>
                </a:solidFill>
              </a:rPr>
              <a:t>GateVoice</a:t>
            </a:r>
          </a:p>
        </p:txBody>
      </p:sp>
      <p:sp>
        <p:nvSpPr>
          <p:cNvPr id="466" name="TextBox 465"/>
          <p:cNvSpPr txBox="1"/>
          <p:nvPr/>
        </p:nvSpPr>
        <p:spPr>
          <a:xfrm>
            <a:off x="7008576" y="5909631"/>
            <a:ext cx="1034261"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Fone</a:t>
            </a:r>
          </a:p>
        </p:txBody>
      </p:sp>
      <p:cxnSp>
        <p:nvCxnSpPr>
          <p:cNvPr id="467" name="Straight Connector 466"/>
          <p:cNvCxnSpPr>
            <a:endCxn id="465" idx="0"/>
          </p:cNvCxnSpPr>
          <p:nvPr/>
        </p:nvCxnSpPr>
        <p:spPr>
          <a:xfrm flipH="1" flipV="1">
            <a:off x="7548763" y="4899922"/>
            <a:ext cx="12823" cy="727593"/>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7211721" y="3962400"/>
            <a:ext cx="0" cy="53340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914162" y="1624024"/>
            <a:ext cx="914162"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3G/4G WAN</a:t>
            </a:r>
          </a:p>
        </p:txBody>
      </p:sp>
      <p:cxnSp>
        <p:nvCxnSpPr>
          <p:cNvPr id="484" name="Straight Connector 483"/>
          <p:cNvCxnSpPr/>
          <p:nvPr/>
        </p:nvCxnSpPr>
        <p:spPr>
          <a:xfrm flipV="1">
            <a:off x="6829089" y="2971373"/>
            <a:ext cx="1" cy="99059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3758221"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828324"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828325" y="3426902"/>
            <a:ext cx="1875402" cy="21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3703727" y="2990751"/>
            <a:ext cx="4556" cy="439511"/>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1117309" y="1439160"/>
            <a:ext cx="142203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2539339"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5484971" y="2600899"/>
            <a:ext cx="3047206"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8532178" y="685803"/>
            <a:ext cx="0" cy="403859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10563648" y="4690431"/>
            <a:ext cx="755854"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10766797" y="5604833"/>
            <a:ext cx="609441" cy="3887"/>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8528519" y="3447552"/>
            <a:ext cx="2526402"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6836326" y="1371985"/>
            <a:ext cx="3423" cy="1373171"/>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3548165" y="1378675"/>
            <a:ext cx="3961368"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10728215" y="3908842"/>
            <a:ext cx="1139014"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Cache</a:t>
            </a:r>
          </a:p>
        </p:txBody>
      </p:sp>
      <p:sp>
        <p:nvSpPr>
          <p:cNvPr id="507" name="Rounded Rectangle 506"/>
          <p:cNvSpPr/>
          <p:nvPr/>
        </p:nvSpPr>
        <p:spPr>
          <a:xfrm>
            <a:off x="1422031" y="5551700"/>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2 Factor OTP Token</a:t>
            </a:r>
          </a:p>
        </p:txBody>
      </p:sp>
      <p:sp>
        <p:nvSpPr>
          <p:cNvPr id="508" name="TextBox 507"/>
          <p:cNvSpPr txBox="1"/>
          <p:nvPr/>
        </p:nvSpPr>
        <p:spPr>
          <a:xfrm>
            <a:off x="8290354" y="141911"/>
            <a:ext cx="1900466" cy="400083"/>
          </a:xfrm>
          <a:prstGeom prst="rect">
            <a:avLst/>
          </a:prstGeom>
          <a:noFill/>
        </p:spPr>
        <p:txBody>
          <a:bodyPr wrap="none" lIns="121893" tIns="60947" rIns="121893" bIns="60947" rtlCol="0">
            <a:spAutoFit/>
          </a:bodyPr>
          <a:lstStyle/>
          <a:p>
            <a:pPr defTabSz="1218936">
              <a:defRPr/>
            </a:pPr>
            <a:r>
              <a:rPr lang="en-US" b="1" kern="0" dirty="0">
                <a:solidFill>
                  <a:schemeClr val="accent4">
                    <a:lumMod val="60000"/>
                    <a:lumOff val="40000"/>
                  </a:schemeClr>
                </a:solidFill>
              </a:rPr>
              <a:t>DATA CENTER</a:t>
            </a:r>
          </a:p>
        </p:txBody>
      </p:sp>
      <p:sp>
        <p:nvSpPr>
          <p:cNvPr id="509" name="TextBox 508"/>
          <p:cNvSpPr txBox="1"/>
          <p:nvPr/>
        </p:nvSpPr>
        <p:spPr>
          <a:xfrm>
            <a:off x="3388859" y="141911"/>
            <a:ext cx="3862842" cy="400083"/>
          </a:xfrm>
          <a:prstGeom prst="rect">
            <a:avLst/>
          </a:prstGeom>
          <a:noFill/>
        </p:spPr>
        <p:txBody>
          <a:bodyPr wrap="none" lIns="121893" tIns="60947" rIns="121893" bIns="60947" rtlCol="0">
            <a:spAutoFit/>
          </a:bodyPr>
          <a:lstStyle/>
          <a:p>
            <a:pPr defTabSz="1218936">
              <a:defRPr/>
            </a:pPr>
            <a:r>
              <a:rPr lang="en-US" b="1" kern="0" dirty="0">
                <a:solidFill>
                  <a:schemeClr val="accent4">
                    <a:lumMod val="60000"/>
                    <a:lumOff val="40000"/>
                  </a:schemeClr>
                </a:solidFill>
              </a:rPr>
              <a:t>SECURITY OPERATING CENTER</a:t>
            </a:r>
          </a:p>
        </p:txBody>
      </p:sp>
      <p:sp>
        <p:nvSpPr>
          <p:cNvPr id="510" name="TextBox 509"/>
          <p:cNvSpPr txBox="1"/>
          <p:nvPr/>
        </p:nvSpPr>
        <p:spPr>
          <a:xfrm>
            <a:off x="7214106" y="3657602"/>
            <a:ext cx="746936" cy="415476"/>
          </a:xfrm>
          <a:prstGeom prst="rect">
            <a:avLst/>
          </a:prstGeom>
          <a:noFill/>
        </p:spPr>
        <p:txBody>
          <a:bodyPr wrap="none" lIns="121893" tIns="60947" rIns="121893" bIns="60947" rtlCol="0">
            <a:spAutoFit/>
          </a:bodyPr>
          <a:lstStyle/>
          <a:p>
            <a:pPr defTabSz="1218936">
              <a:defRPr/>
            </a:pPr>
            <a:r>
              <a:rPr lang="en-US" b="1" kern="0" dirty="0">
                <a:solidFill>
                  <a:schemeClr val="accent4">
                    <a:lumMod val="60000"/>
                    <a:lumOff val="40000"/>
                  </a:schemeClr>
                </a:solidFill>
              </a:rPr>
              <a:t>LAN</a:t>
            </a:r>
          </a:p>
        </p:txBody>
      </p:sp>
      <p:sp>
        <p:nvSpPr>
          <p:cNvPr id="511" name="TextBox 510"/>
          <p:cNvSpPr txBox="1"/>
          <p:nvPr/>
        </p:nvSpPr>
        <p:spPr>
          <a:xfrm>
            <a:off x="678931" y="5867101"/>
            <a:ext cx="1143798" cy="400083"/>
          </a:xfrm>
          <a:prstGeom prst="rect">
            <a:avLst/>
          </a:prstGeom>
          <a:noFill/>
        </p:spPr>
        <p:txBody>
          <a:bodyPr wrap="none" lIns="121893" tIns="60947" rIns="121893" bIns="60947" rtlCol="0">
            <a:spAutoFit/>
          </a:bodyPr>
          <a:lstStyle/>
          <a:p>
            <a:pPr defTabSz="1218936">
              <a:defRPr/>
            </a:pPr>
            <a:r>
              <a:rPr lang="en-US" b="1" kern="0" dirty="0">
                <a:solidFill>
                  <a:schemeClr val="accent4">
                    <a:lumMod val="60000"/>
                    <a:lumOff val="40000"/>
                  </a:schemeClr>
                </a:solidFill>
              </a:rPr>
              <a:t>MOBILE</a:t>
            </a:r>
          </a:p>
        </p:txBody>
      </p:sp>
      <p:sp>
        <p:nvSpPr>
          <p:cNvPr id="512" name="TextBox 511"/>
          <p:cNvSpPr txBox="1"/>
          <p:nvPr/>
        </p:nvSpPr>
        <p:spPr>
          <a:xfrm>
            <a:off x="507869" y="3811782"/>
            <a:ext cx="1233629" cy="400083"/>
          </a:xfrm>
          <a:prstGeom prst="rect">
            <a:avLst/>
          </a:prstGeom>
          <a:noFill/>
        </p:spPr>
        <p:txBody>
          <a:bodyPr wrap="none" lIns="121893" tIns="60947" rIns="121893" bIns="60947" rtlCol="0">
            <a:spAutoFit/>
          </a:bodyPr>
          <a:lstStyle/>
          <a:p>
            <a:pPr defTabSz="1218936">
              <a:defRPr/>
            </a:pPr>
            <a:r>
              <a:rPr lang="en-US" b="1" kern="0" dirty="0">
                <a:solidFill>
                  <a:schemeClr val="accent4">
                    <a:lumMod val="60000"/>
                    <a:lumOff val="40000"/>
                  </a:schemeClr>
                </a:solidFill>
              </a:rPr>
              <a:t>REMOTE</a:t>
            </a:r>
          </a:p>
        </p:txBody>
      </p:sp>
      <p:sp>
        <p:nvSpPr>
          <p:cNvPr id="515" name="Rounded Rectangle 514"/>
          <p:cNvSpPr/>
          <p:nvPr/>
        </p:nvSpPr>
        <p:spPr>
          <a:xfrm>
            <a:off x="224103" y="794464"/>
            <a:ext cx="1320456"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Cloud based Mgmt.</a:t>
            </a:r>
          </a:p>
        </p:txBody>
      </p:sp>
      <p:sp>
        <p:nvSpPr>
          <p:cNvPr id="516" name="TextBox 515"/>
          <p:cNvSpPr txBox="1"/>
          <p:nvPr/>
        </p:nvSpPr>
        <p:spPr>
          <a:xfrm>
            <a:off x="2342363" y="2546567"/>
            <a:ext cx="1034179"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WAN</a:t>
            </a:r>
          </a:p>
        </p:txBody>
      </p:sp>
      <p:cxnSp>
        <p:nvCxnSpPr>
          <p:cNvPr id="517" name="Straight Connector 516"/>
          <p:cNvCxnSpPr/>
          <p:nvPr/>
        </p:nvCxnSpPr>
        <p:spPr>
          <a:xfrm>
            <a:off x="1117309" y="2895600"/>
            <a:ext cx="1117309"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809865" y="2163086"/>
            <a:ext cx="2741830" cy="366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2539339" y="2057401"/>
            <a:ext cx="1168474" cy="3203"/>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2457280" y="2819402"/>
            <a:ext cx="1201743" cy="1337"/>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2640912" y="2894420"/>
            <a:ext cx="697629" cy="1181"/>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3758221" y="4766631"/>
            <a:ext cx="9728" cy="60392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9649490" y="685800"/>
            <a:ext cx="1" cy="3048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9650" y="638949"/>
            <a:ext cx="1015735" cy="552451"/>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059911" y="629329"/>
            <a:ext cx="1015735" cy="552451"/>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52942" y="629329"/>
            <a:ext cx="1015735" cy="552451"/>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60804" y="629329"/>
            <a:ext cx="1015735" cy="552451"/>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688886" y="2405849"/>
            <a:ext cx="2034857" cy="1192531"/>
          </a:xfrm>
          <a:prstGeom prst="rect">
            <a:avLst/>
          </a:prstGeom>
        </p:spPr>
      </p:pic>
      <p:sp>
        <p:nvSpPr>
          <p:cNvPr id="498" name="Rounded Rectangle 497"/>
          <p:cNvSpPr/>
          <p:nvPr/>
        </p:nvSpPr>
        <p:spPr>
          <a:xfrm>
            <a:off x="5126198" y="2581444"/>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166770" y="2301243"/>
            <a:ext cx="1016582" cy="531495"/>
          </a:xfrm>
          <a:prstGeom prst="rect">
            <a:avLst/>
          </a:prstGeom>
        </p:spPr>
      </p:pic>
      <p:sp>
        <p:nvSpPr>
          <p:cNvPr id="483" name="Rounded Rectangle 482"/>
          <p:cNvSpPr/>
          <p:nvPr/>
        </p:nvSpPr>
        <p:spPr>
          <a:xfrm>
            <a:off x="8594420" y="2093695"/>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872075" y="3426849"/>
            <a:ext cx="1016582" cy="531495"/>
          </a:xfrm>
          <a:prstGeom prst="rect">
            <a:avLst/>
          </a:prstGeom>
        </p:spPr>
      </p:pic>
      <p:sp>
        <p:nvSpPr>
          <p:cNvPr id="528" name="Rounded Rectangle 527"/>
          <p:cNvSpPr/>
          <p:nvPr/>
        </p:nvSpPr>
        <p:spPr>
          <a:xfrm>
            <a:off x="10659247" y="3263745"/>
            <a:ext cx="1320456"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640444" y="4398733"/>
            <a:ext cx="1016582" cy="531495"/>
          </a:xfrm>
          <a:prstGeom prst="rect">
            <a:avLst/>
          </a:prstGeom>
        </p:spPr>
      </p:pic>
      <p:sp>
        <p:nvSpPr>
          <p:cNvPr id="481" name="Rounded Rectangle 480"/>
          <p:cNvSpPr/>
          <p:nvPr/>
        </p:nvSpPr>
        <p:spPr>
          <a:xfrm>
            <a:off x="9489869" y="4168103"/>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886002" y="4398733"/>
            <a:ext cx="1016582" cy="531495"/>
          </a:xfrm>
          <a:prstGeom prst="rect">
            <a:avLst/>
          </a:prstGeom>
        </p:spPr>
      </p:pic>
      <p:sp>
        <p:nvSpPr>
          <p:cNvPr id="482" name="Rounded Rectangle 481"/>
          <p:cNvSpPr/>
          <p:nvPr/>
        </p:nvSpPr>
        <p:spPr>
          <a:xfrm>
            <a:off x="10810325" y="4168103"/>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21073" y="4405326"/>
            <a:ext cx="1015735" cy="530225"/>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526232" y="4426292"/>
            <a:ext cx="705066" cy="488288"/>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211432" y="4404691"/>
            <a:ext cx="1016582" cy="531495"/>
          </a:xfrm>
          <a:prstGeom prst="rect">
            <a:avLst/>
          </a:prstGeom>
        </p:spPr>
      </p:pic>
      <p:sp>
        <p:nvSpPr>
          <p:cNvPr id="477" name="Rounded Rectangle 476"/>
          <p:cNvSpPr/>
          <p:nvPr/>
        </p:nvSpPr>
        <p:spPr>
          <a:xfrm>
            <a:off x="4392708" y="4180855"/>
            <a:ext cx="914162"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WiFi Access</a:t>
            </a:r>
          </a:p>
        </p:txBody>
      </p:sp>
      <p:sp>
        <p:nvSpPr>
          <p:cNvPr id="480" name="Rounded Rectangle 479"/>
          <p:cNvSpPr/>
          <p:nvPr/>
        </p:nvSpPr>
        <p:spPr>
          <a:xfrm>
            <a:off x="6805427" y="4180855"/>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IP PBX</a:t>
            </a:r>
          </a:p>
        </p:txBody>
      </p:sp>
      <p:sp>
        <p:nvSpPr>
          <p:cNvPr id="531" name="Rounded Rectangle 530"/>
          <p:cNvSpPr/>
          <p:nvPr/>
        </p:nvSpPr>
        <p:spPr>
          <a:xfrm>
            <a:off x="3250353" y="4180855"/>
            <a:ext cx="914162"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1078808" y="5050695"/>
            <a:ext cx="178855" cy="346965"/>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346667" y="4982987"/>
            <a:ext cx="733995" cy="577501"/>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325545" y="2629633"/>
            <a:ext cx="782443" cy="588447"/>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850513" y="2677649"/>
            <a:ext cx="1016582" cy="531495"/>
          </a:xfrm>
          <a:prstGeom prst="rect">
            <a:avLst/>
          </a:prstGeom>
        </p:spPr>
      </p:pic>
      <p:cxnSp>
        <p:nvCxnSpPr>
          <p:cNvPr id="213" name="Straight Connector 212"/>
          <p:cNvCxnSpPr/>
          <p:nvPr/>
        </p:nvCxnSpPr>
        <p:spPr>
          <a:xfrm flipH="1" flipV="1">
            <a:off x="3553768" y="2165618"/>
            <a:ext cx="4278" cy="619473"/>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320802" y="2557592"/>
            <a:ext cx="1393857" cy="674827"/>
          </a:xfrm>
          <a:prstGeom prst="rect">
            <a:avLst/>
          </a:prstGeom>
        </p:spPr>
      </p:pic>
      <p:sp>
        <p:nvSpPr>
          <p:cNvPr id="473" name="Arc 472"/>
          <p:cNvSpPr/>
          <p:nvPr/>
        </p:nvSpPr>
        <p:spPr>
          <a:xfrm>
            <a:off x="907733" y="2557824"/>
            <a:ext cx="4224404" cy="627925"/>
          </a:xfrm>
          <a:prstGeom prst="arc">
            <a:avLst>
              <a:gd name="adj1" fmla="val 11008092"/>
              <a:gd name="adj2" fmla="val 21446468"/>
            </a:avLst>
          </a:prstGeom>
          <a:noFill/>
          <a:ln w="9525" cap="flat" cmpd="sng" algn="ctr">
            <a:solidFill>
              <a:srgbClr val="C00000"/>
            </a:solidFill>
            <a:prstDash val="sysDash"/>
          </a:ln>
          <a:effectLst/>
        </p:spPr>
        <p:txBody>
          <a:bodyPr lIns="121893" tIns="60947" rIns="121893" bIns="60947" rtlCol="0" anchor="ctr"/>
          <a:lstStyle/>
          <a:p>
            <a:pPr algn="ctr" defTabSz="1218936">
              <a:defRPr/>
            </a:pPr>
            <a:endParaRPr lang="en-US" sz="2400" kern="0">
              <a:solidFill>
                <a:sysClr val="windowText" lastClr="000000"/>
              </a:solidFill>
              <a:latin typeface="Calibri"/>
            </a:endParaRPr>
          </a:p>
        </p:txBody>
      </p:sp>
      <p:sp>
        <p:nvSpPr>
          <p:cNvPr id="474" name="Arc 473"/>
          <p:cNvSpPr/>
          <p:nvPr/>
        </p:nvSpPr>
        <p:spPr>
          <a:xfrm rot="19584673">
            <a:off x="918292" y="3654219"/>
            <a:ext cx="4613816" cy="1013168"/>
          </a:xfrm>
          <a:prstGeom prst="arc">
            <a:avLst>
              <a:gd name="adj1" fmla="val 10898649"/>
              <a:gd name="adj2" fmla="val 21527470"/>
            </a:avLst>
          </a:prstGeom>
          <a:noFill/>
          <a:ln w="9525" cap="flat" cmpd="sng" algn="ctr">
            <a:solidFill>
              <a:srgbClr val="C00000"/>
            </a:solidFill>
            <a:prstDash val="sysDash"/>
          </a:ln>
          <a:effectLst/>
        </p:spPr>
        <p:txBody>
          <a:bodyPr lIns="121893" tIns="60947" rIns="121893" bIns="60947" rtlCol="0" anchor="ctr"/>
          <a:lstStyle/>
          <a:p>
            <a:pPr algn="ctr" defTabSz="1218936">
              <a:defRPr/>
            </a:pPr>
            <a:endParaRPr lang="en-US" sz="2400" kern="0">
              <a:solidFill>
                <a:sysClr val="windowText" lastClr="000000"/>
              </a:solidFill>
              <a:latin typeface="Calibri"/>
            </a:endParaRPr>
          </a:p>
        </p:txBody>
      </p:sp>
      <p:sp>
        <p:nvSpPr>
          <p:cNvPr id="475" name="Rounded Rectangle 474"/>
          <p:cNvSpPr/>
          <p:nvPr/>
        </p:nvSpPr>
        <p:spPr>
          <a:xfrm>
            <a:off x="914162" y="4267200"/>
            <a:ext cx="812588" cy="304800"/>
          </a:xfrm>
          <a:prstGeom prst="roundRect">
            <a:avLst/>
          </a:prstGeom>
          <a:solidFill>
            <a:schemeClr val="accent6">
              <a:lumMod val="75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Remote VPN</a:t>
            </a:r>
          </a:p>
        </p:txBody>
      </p:sp>
      <p:sp>
        <p:nvSpPr>
          <p:cNvPr id="506" name="Rounded Rectangle 505"/>
          <p:cNvSpPr/>
          <p:nvPr/>
        </p:nvSpPr>
        <p:spPr>
          <a:xfrm>
            <a:off x="406294" y="4671105"/>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Endpoint Security</a:t>
            </a:r>
          </a:p>
        </p:txBody>
      </p:sp>
      <p:sp>
        <p:nvSpPr>
          <p:cNvPr id="520" name="Rounded Rectangle 519"/>
          <p:cNvSpPr/>
          <p:nvPr/>
        </p:nvSpPr>
        <p:spPr>
          <a:xfrm>
            <a:off x="1410150" y="2343931"/>
            <a:ext cx="914162" cy="304800"/>
          </a:xfrm>
          <a:prstGeom prst="roundRect">
            <a:avLst/>
          </a:prstGeom>
          <a:solidFill>
            <a:schemeClr val="accent6">
              <a:lumMod val="75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Site-to-site VPN</a:t>
            </a:r>
          </a:p>
        </p:txBody>
      </p:sp>
      <p:sp>
        <p:nvSpPr>
          <p:cNvPr id="478" name="Rounded Rectangle 477"/>
          <p:cNvSpPr/>
          <p:nvPr/>
        </p:nvSpPr>
        <p:spPr>
          <a:xfrm>
            <a:off x="203147" y="2462224"/>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Secure WiFi Access</a:t>
            </a:r>
          </a:p>
        </p:txBody>
      </p:sp>
      <p:sp>
        <p:nvSpPr>
          <p:cNvPr id="524" name="Rounded Rectangle 523"/>
          <p:cNvSpPr/>
          <p:nvPr/>
        </p:nvSpPr>
        <p:spPr>
          <a:xfrm>
            <a:off x="2031472" y="2995624"/>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Link Load Balancer</a:t>
            </a:r>
          </a:p>
        </p:txBody>
      </p:sp>
      <p:grpSp>
        <p:nvGrpSpPr>
          <p:cNvPr id="537" name="Group 536"/>
          <p:cNvGrpSpPr/>
          <p:nvPr/>
        </p:nvGrpSpPr>
        <p:grpSpPr>
          <a:xfrm>
            <a:off x="10388847" y="547834"/>
            <a:ext cx="1408111" cy="667407"/>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10388847" y="1439505"/>
            <a:ext cx="1408111" cy="667407"/>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10771202" y="318015"/>
            <a:ext cx="1120067" cy="328295"/>
          </a:xfrm>
          <a:prstGeom prst="rect">
            <a:avLst/>
          </a:prstGeom>
          <a:noFill/>
        </p:spPr>
        <p:txBody>
          <a:bodyPr wrap="none" lIns="121893" tIns="60947" rIns="121893" bIns="60947" rtlCol="0">
            <a:spAutoFit/>
          </a:bodyPr>
          <a:lstStyle/>
          <a:p>
            <a:pPr defTabSz="1218936">
              <a:defRPr/>
            </a:pPr>
            <a:r>
              <a:rPr lang="en-US" sz="1300" kern="0" dirty="0">
                <a:solidFill>
                  <a:sysClr val="windowText" lastClr="000000"/>
                </a:solidFill>
              </a:rPr>
              <a:t>DB Servers</a:t>
            </a:r>
          </a:p>
        </p:txBody>
      </p:sp>
      <p:grpSp>
        <p:nvGrpSpPr>
          <p:cNvPr id="236" name="Group 235"/>
          <p:cNvGrpSpPr/>
          <p:nvPr/>
        </p:nvGrpSpPr>
        <p:grpSpPr>
          <a:xfrm>
            <a:off x="10388847" y="2267990"/>
            <a:ext cx="1408111" cy="667407"/>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10704507" y="1241279"/>
            <a:ext cx="1186758" cy="328295"/>
          </a:xfrm>
          <a:prstGeom prst="rect">
            <a:avLst/>
          </a:prstGeom>
          <a:noFill/>
        </p:spPr>
        <p:txBody>
          <a:bodyPr wrap="none" lIns="121893" tIns="60947" rIns="121893" bIns="60947" rtlCol="0">
            <a:spAutoFit/>
          </a:bodyPr>
          <a:lstStyle/>
          <a:p>
            <a:pPr defTabSz="1218936">
              <a:defRPr/>
            </a:pPr>
            <a:r>
              <a:rPr lang="en-US" sz="1300" kern="0" dirty="0">
                <a:solidFill>
                  <a:sysClr val="windowText" lastClr="000000"/>
                </a:solidFill>
              </a:rPr>
              <a:t>App Servers</a:t>
            </a:r>
          </a:p>
        </p:txBody>
      </p:sp>
      <p:sp>
        <p:nvSpPr>
          <p:cNvPr id="241" name="TextBox 240"/>
          <p:cNvSpPr txBox="1"/>
          <p:nvPr/>
        </p:nvSpPr>
        <p:spPr>
          <a:xfrm>
            <a:off x="10695245" y="2069765"/>
            <a:ext cx="1196023" cy="328295"/>
          </a:xfrm>
          <a:prstGeom prst="rect">
            <a:avLst/>
          </a:prstGeom>
          <a:noFill/>
        </p:spPr>
        <p:txBody>
          <a:bodyPr wrap="none" lIns="121893" tIns="60947" rIns="121893" bIns="60947" rtlCol="0">
            <a:spAutoFit/>
          </a:bodyPr>
          <a:lstStyle/>
          <a:p>
            <a:pPr defTabSz="1218936">
              <a:defRPr/>
            </a:pPr>
            <a:r>
              <a:rPr lang="en-US" sz="1300" kern="0" dirty="0">
                <a:solidFill>
                  <a:sysClr val="windowText" lastClr="000000"/>
                </a:solidFill>
              </a:rPr>
              <a:t>Mail Servers</a:t>
            </a:r>
          </a:p>
        </p:txBody>
      </p:sp>
      <p:grpSp>
        <p:nvGrpSpPr>
          <p:cNvPr id="242" name="Group 241"/>
          <p:cNvGrpSpPr/>
          <p:nvPr/>
        </p:nvGrpSpPr>
        <p:grpSpPr>
          <a:xfrm>
            <a:off x="10388847" y="5495663"/>
            <a:ext cx="1408111" cy="667407"/>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10657181" y="5256223"/>
            <a:ext cx="1234084" cy="328295"/>
          </a:xfrm>
          <a:prstGeom prst="rect">
            <a:avLst/>
          </a:prstGeom>
          <a:noFill/>
        </p:spPr>
        <p:txBody>
          <a:bodyPr wrap="none" lIns="121893" tIns="60947" rIns="121893" bIns="60947" rtlCol="0">
            <a:spAutoFit/>
          </a:bodyPr>
          <a:lstStyle/>
          <a:p>
            <a:pPr defTabSz="1218936">
              <a:defRPr/>
            </a:pPr>
            <a:r>
              <a:rPr lang="en-US" sz="13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420732" y="5514272"/>
            <a:ext cx="468609" cy="368696"/>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886004" y="5691252"/>
            <a:ext cx="468609" cy="368696"/>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866737" y="5251572"/>
            <a:ext cx="468609" cy="368696"/>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3124172" y="5139111"/>
            <a:ext cx="556504" cy="544061"/>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3633133" y="5529124"/>
            <a:ext cx="556504" cy="544061"/>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84822" y="3266497"/>
            <a:ext cx="468609" cy="368696"/>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1050093" y="3443477"/>
            <a:ext cx="468609" cy="368696"/>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1030826" y="3003797"/>
            <a:ext cx="468609" cy="368696"/>
          </a:xfrm>
          <a:prstGeom prst="rect">
            <a:avLst/>
          </a:prstGeom>
        </p:spPr>
      </p:pic>
      <p:sp>
        <p:nvSpPr>
          <p:cNvPr id="433" name="TextBox 432"/>
          <p:cNvSpPr txBox="1"/>
          <p:nvPr/>
        </p:nvSpPr>
        <p:spPr>
          <a:xfrm>
            <a:off x="1034151" y="2900058"/>
            <a:ext cx="986686"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345484" y="4420590"/>
            <a:ext cx="1016582" cy="531495"/>
          </a:xfrm>
          <a:prstGeom prst="rect">
            <a:avLst/>
          </a:prstGeom>
        </p:spPr>
      </p:pic>
      <p:sp>
        <p:nvSpPr>
          <p:cNvPr id="259" name="Rounded Rectangle 258"/>
          <p:cNvSpPr/>
          <p:nvPr/>
        </p:nvSpPr>
        <p:spPr>
          <a:xfrm>
            <a:off x="8295062" y="4176173"/>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Failopen</a:t>
            </a:r>
          </a:p>
          <a:p>
            <a:pPr algn="ctr" defTabSz="1218936">
              <a:defRPr/>
            </a:pPr>
            <a:r>
              <a:rPr lang="en-US" sz="1200" b="1" kern="0" dirty="0">
                <a:solidFill>
                  <a:sysClr val="window" lastClr="FFFFFF"/>
                </a:solidFill>
                <a:latin typeface="Calibri"/>
              </a:rPr>
              <a:t>Device</a:t>
            </a:r>
          </a:p>
        </p:txBody>
      </p:sp>
      <p:cxnSp>
        <p:nvCxnSpPr>
          <p:cNvPr id="261" name="Straight Connector 260"/>
          <p:cNvCxnSpPr/>
          <p:nvPr/>
        </p:nvCxnSpPr>
        <p:spPr>
          <a:xfrm flipV="1">
            <a:off x="8709807" y="4869495"/>
            <a:ext cx="0" cy="529821"/>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9000661" y="4931036"/>
            <a:ext cx="0" cy="649707"/>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8402350" y="4907994"/>
            <a:ext cx="1167309"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Bridge</a:t>
            </a:r>
          </a:p>
        </p:txBody>
      </p:sp>
      <p:cxnSp>
        <p:nvCxnSpPr>
          <p:cNvPr id="265" name="Straight Connector 264"/>
          <p:cNvCxnSpPr/>
          <p:nvPr/>
        </p:nvCxnSpPr>
        <p:spPr>
          <a:xfrm flipH="1" flipV="1">
            <a:off x="8021263" y="1883633"/>
            <a:ext cx="522040" cy="568"/>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6857958" y="457199"/>
            <a:ext cx="914162"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File Analysis</a:t>
            </a:r>
          </a:p>
        </p:txBody>
      </p:sp>
      <p:sp>
        <p:nvSpPr>
          <p:cNvPr id="470" name="Rounded Rectangle 469"/>
          <p:cNvSpPr/>
          <p:nvPr/>
        </p:nvSpPr>
        <p:spPr>
          <a:xfrm>
            <a:off x="3085196" y="457200"/>
            <a:ext cx="1014573"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User ID Mgmt.</a:t>
            </a:r>
          </a:p>
        </p:txBody>
      </p:sp>
      <p:sp>
        <p:nvSpPr>
          <p:cNvPr id="471" name="Rounded Rectangle 470"/>
          <p:cNvSpPr/>
          <p:nvPr/>
        </p:nvSpPr>
        <p:spPr>
          <a:xfrm>
            <a:off x="4304079" y="457200"/>
            <a:ext cx="1015735"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Central Log &amp; report</a:t>
            </a:r>
          </a:p>
        </p:txBody>
      </p:sp>
      <p:sp>
        <p:nvSpPr>
          <p:cNvPr id="472" name="Rounded Rectangle 471"/>
          <p:cNvSpPr/>
          <p:nvPr/>
        </p:nvSpPr>
        <p:spPr>
          <a:xfrm>
            <a:off x="5479956" y="457200"/>
            <a:ext cx="1160314"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Central Device mgmt.</a:t>
            </a:r>
          </a:p>
        </p:txBody>
      </p:sp>
      <p:sp>
        <p:nvSpPr>
          <p:cNvPr id="305" name="TextBox 304"/>
          <p:cNvSpPr txBox="1"/>
          <p:nvPr/>
        </p:nvSpPr>
        <p:spPr>
          <a:xfrm>
            <a:off x="5799304" y="2099430"/>
            <a:ext cx="1127184" cy="328295"/>
          </a:xfrm>
          <a:prstGeom prst="rect">
            <a:avLst/>
          </a:prstGeom>
          <a:noFill/>
        </p:spPr>
        <p:txBody>
          <a:bodyPr wrap="squar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7171612" y="5586329"/>
            <a:ext cx="594408" cy="292091"/>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633410" y="1901908"/>
            <a:ext cx="233294" cy="392003"/>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6039775" y="5506503"/>
            <a:ext cx="460991" cy="332432"/>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5592587" y="4404547"/>
            <a:ext cx="1013365" cy="529200"/>
          </a:xfrm>
          <a:prstGeom prst="rect">
            <a:avLst/>
          </a:prstGeom>
        </p:spPr>
      </p:pic>
      <p:sp>
        <p:nvSpPr>
          <p:cNvPr id="479" name="Rounded Rectangle 478"/>
          <p:cNvSpPr/>
          <p:nvPr/>
        </p:nvSpPr>
        <p:spPr>
          <a:xfrm>
            <a:off x="5484971" y="4180855"/>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5733913" y="1622039"/>
            <a:ext cx="1013481" cy="550800"/>
          </a:xfrm>
          <a:prstGeom prst="rect">
            <a:avLst/>
          </a:prstGeom>
        </p:spPr>
      </p:pic>
      <p:sp>
        <p:nvSpPr>
          <p:cNvPr id="306" name="Rounded Rectangle 305"/>
          <p:cNvSpPr/>
          <p:nvPr/>
        </p:nvSpPr>
        <p:spPr>
          <a:xfrm>
            <a:off x="5734325" y="1444832"/>
            <a:ext cx="1014573"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650093" y="754383"/>
            <a:ext cx="463175" cy="347472"/>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8340304" y="5317951"/>
            <a:ext cx="1016582" cy="531495"/>
          </a:xfrm>
          <a:prstGeom prst="rect">
            <a:avLst/>
          </a:prstGeom>
        </p:spPr>
      </p:pic>
      <p:sp>
        <p:nvSpPr>
          <p:cNvPr id="532" name="Rounded Rectangle 531"/>
          <p:cNvSpPr/>
          <p:nvPr/>
        </p:nvSpPr>
        <p:spPr>
          <a:xfrm>
            <a:off x="8975239" y="5196907"/>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4511212" y="5194486"/>
            <a:ext cx="234658" cy="22660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9161034" y="870307"/>
            <a:ext cx="1019312" cy="532800"/>
          </a:xfrm>
          <a:prstGeom prst="rect">
            <a:avLst/>
          </a:prstGeom>
        </p:spPr>
      </p:pic>
      <p:sp>
        <p:nvSpPr>
          <p:cNvPr id="534" name="Rounded Rectangle 533"/>
          <p:cNvSpPr/>
          <p:nvPr/>
        </p:nvSpPr>
        <p:spPr>
          <a:xfrm>
            <a:off x="8602023" y="751999"/>
            <a:ext cx="1117309" cy="304800"/>
          </a:xfrm>
          <a:prstGeom prst="roundRect">
            <a:avLst/>
          </a:prstGeom>
          <a:solidFill>
            <a:schemeClr val="accent2">
              <a:lumMod val="50000"/>
            </a:schemeClr>
          </a:solidFill>
          <a:ln w="25400" cap="flat" cmpd="sng" algn="ctr">
            <a:noFill/>
            <a:prstDash val="solid"/>
          </a:ln>
          <a:effectLst/>
        </p:spPr>
        <p:txBody>
          <a:bodyPr lIns="121893" tIns="60947" rIns="121893" bIns="60947" rtlCol="0" anchor="ctr"/>
          <a:lstStyle/>
          <a:p>
            <a:pPr algn="ctr" defTabSz="1218936">
              <a:defRPr/>
            </a:pPr>
            <a:r>
              <a:rPr lang="en-US" sz="12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991981" y="4969100"/>
            <a:ext cx="467903" cy="328801"/>
          </a:xfrm>
          <a:prstGeom prst="rect">
            <a:avLst/>
          </a:prstGeom>
        </p:spPr>
      </p:pic>
      <p:sp>
        <p:nvSpPr>
          <p:cNvPr id="403" name="TextBox 402"/>
          <p:cNvSpPr txBox="1"/>
          <p:nvPr/>
        </p:nvSpPr>
        <p:spPr>
          <a:xfrm>
            <a:off x="9055098" y="1353982"/>
            <a:ext cx="872835" cy="328295"/>
          </a:xfrm>
          <a:prstGeom prst="rect">
            <a:avLst/>
          </a:prstGeom>
          <a:noFill/>
        </p:spPr>
        <p:txBody>
          <a:bodyPr wrap="none" lIns="121893" tIns="60947" rIns="121893" bIns="60947" rtlCol="0">
            <a:spAutoFit/>
          </a:bodyPr>
          <a:lstStyle/>
          <a:p>
            <a:pPr defTabSz="1218936">
              <a:defRPr/>
            </a:pPr>
            <a:r>
              <a:rPr lang="en-US" sz="1300" b="1" kern="0" dirty="0">
                <a:solidFill>
                  <a:schemeClr val="accent6"/>
                </a:solidFill>
              </a:rPr>
              <a:t>Forti</a:t>
            </a:r>
            <a:r>
              <a:rPr lang="en-US" sz="1300" b="1" kern="0" dirty="0">
                <a:solidFill>
                  <a:srgbClr val="3C3C3C"/>
                </a:solidFill>
              </a:rPr>
              <a:t>DB</a:t>
            </a:r>
          </a:p>
        </p:txBody>
      </p:sp>
    </p:spTree>
    <p:extLst>
      <p:ext uri="{BB962C8B-B14F-4D97-AF65-F5344CB8AC3E}">
        <p14:creationId xmlns:p14="http://schemas.microsoft.com/office/powerpoint/2010/main" val="17490865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98D-POE</a:t>
            </a:r>
          </a:p>
        </p:txBody>
      </p:sp>
      <p:grpSp>
        <p:nvGrpSpPr>
          <p:cNvPr id="3" name="Group 2"/>
          <p:cNvGrpSpPr/>
          <p:nvPr/>
        </p:nvGrpSpPr>
        <p:grpSpPr>
          <a:xfrm>
            <a:off x="973362" y="1440961"/>
            <a:ext cx="5768637" cy="2355855"/>
            <a:chOff x="652412" y="1054649"/>
            <a:chExt cx="4327605" cy="1766891"/>
          </a:xfrm>
        </p:grpSpPr>
        <p:pic>
          <p:nvPicPr>
            <p:cNvPr id="4" name="Picture 3"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5" name="Picture 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72x GE RJ45 Switch Ports</a:t>
            </a:r>
          </a:p>
          <a:p>
            <a:pPr marL="457297" indent="-457297" defTabSz="1218959">
              <a:spcBef>
                <a:spcPct val="20000"/>
              </a:spcBef>
              <a:buClr>
                <a:schemeClr val="accent6"/>
              </a:buClr>
              <a:buFont typeface="+mj-ea"/>
              <a:buAutoNum type="circleNumDbPlain"/>
            </a:pPr>
            <a:r>
              <a:rPr lang="en-US" sz="1300" b="1" dirty="0"/>
              <a:t>24x FE RJ45 PoE Ports</a:t>
            </a:r>
          </a:p>
          <a:p>
            <a:pPr marL="457297" indent="-457297" defTabSz="1218959">
              <a:spcBef>
                <a:spcPct val="20000"/>
              </a:spcBef>
              <a:buClr>
                <a:schemeClr val="accent6"/>
              </a:buClr>
              <a:buFont typeface="+mj-ea"/>
              <a:buAutoNum type="circleNumDbPlain"/>
            </a:pPr>
            <a:r>
              <a:rPr lang="en-US" sz="1300" b="1" dirty="0"/>
              <a:t>4 x GE SFP DMZ slots</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7" y="3062788"/>
            <a:ext cx="496215" cy="729600"/>
          </a:xfrm>
          <a:prstGeom prst="rect">
            <a:avLst/>
          </a:prstGeom>
        </p:spPr>
      </p:pic>
      <p:pic>
        <p:nvPicPr>
          <p:cNvPr id="8" name="Picture 7"/>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10" name="Picture 9"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3916" y="3067213"/>
            <a:ext cx="495399" cy="729600"/>
          </a:xfrm>
          <a:prstGeom prst="rect">
            <a:avLst/>
          </a:prstGeom>
        </p:spPr>
      </p:pic>
      <p:sp>
        <p:nvSpPr>
          <p:cNvPr id="11" name="Oval 10"/>
          <p:cNvSpPr/>
          <p:nvPr/>
        </p:nvSpPr>
        <p:spPr bwMode="auto">
          <a:xfrm>
            <a:off x="1409582" y="23852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3391238" y="19465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5101182" y="238523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4" name="Oval 13"/>
          <p:cNvSpPr/>
          <p:nvPr/>
        </p:nvSpPr>
        <p:spPr bwMode="auto">
          <a:xfrm>
            <a:off x="6390914" y="19465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5" name="Picture 14"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4,000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9"/>
          <a:stretch>
            <a:fillRect/>
          </a:stretch>
        </p:blipFill>
        <p:spPr>
          <a:xfrm>
            <a:off x="9859823" y="5417255"/>
            <a:ext cx="674314" cy="671119"/>
          </a:xfrm>
          <a:prstGeom prst="rect">
            <a:avLst/>
          </a:prstGeom>
        </p:spPr>
      </p:pic>
      <p:pic>
        <p:nvPicPr>
          <p:cNvPr id="20" name="Picture 19"/>
          <p:cNvPicPr>
            <a:picLocks noChangeAspect="1"/>
          </p:cNvPicPr>
          <p:nvPr/>
        </p:nvPicPr>
        <p:blipFill>
          <a:blip r:embed="rId10"/>
          <a:stretch>
            <a:fillRect/>
          </a:stretch>
        </p:blipFill>
        <p:spPr>
          <a:xfrm>
            <a:off x="8935284" y="5472802"/>
            <a:ext cx="624060" cy="584711"/>
          </a:xfrm>
          <a:prstGeom prst="rect">
            <a:avLst/>
          </a:prstGeom>
        </p:spPr>
      </p:pic>
      <p:pic>
        <p:nvPicPr>
          <p:cNvPr id="21" name="Picture 20"/>
          <p:cNvPicPr>
            <a:picLocks noChangeAspect="1"/>
          </p:cNvPicPr>
          <p:nvPr/>
        </p:nvPicPr>
        <p:blipFill>
          <a:blip r:embed="rId11"/>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3"/>
            <a:stretch>
              <a:fillRect/>
            </a:stretch>
          </p:blipFill>
          <p:spPr>
            <a:xfrm flipH="1">
              <a:off x="5869115" y="4203821"/>
              <a:ext cx="417190" cy="445474"/>
            </a:xfrm>
            <a:prstGeom prst="rect">
              <a:avLst/>
            </a:prstGeom>
          </p:spPr>
        </p:pic>
      </p:grpSp>
      <p:sp>
        <p:nvSpPr>
          <p:cNvPr id="25" name="Rounded Rectangle 24"/>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a:t>
            </a:r>
          </a:p>
        </p:txBody>
      </p:sp>
      <p:sp>
        <p:nvSpPr>
          <p:cNvPr id="26" name="Rounded Rectangle 25"/>
          <p:cNvSpPr/>
          <p:nvPr/>
        </p:nvSpPr>
        <p:spPr bwMode="invGray">
          <a:xfrm>
            <a:off x="9271621"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a:t>
            </a:r>
          </a:p>
        </p:txBody>
      </p:sp>
      <p:sp>
        <p:nvSpPr>
          <p:cNvPr id="27" name="Rounded Rectangle 26"/>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32</a:t>
            </a:r>
          </a:p>
        </p:txBody>
      </p:sp>
      <p:cxnSp>
        <p:nvCxnSpPr>
          <p:cNvPr id="28" name="Straight Connector 27"/>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Remote Office</a:t>
            </a:r>
          </a:p>
          <a:p>
            <a:r>
              <a:rPr lang="en-US" sz="1300" dirty="0">
                <a:solidFill>
                  <a:schemeClr val="bg1">
                    <a:lumMod val="50000"/>
                  </a:schemeClr>
                </a:solidFill>
              </a:rPr>
              <a:t>DEFW</a:t>
            </a:r>
          </a:p>
        </p:txBody>
      </p:sp>
      <p:pic>
        <p:nvPicPr>
          <p:cNvPr id="30" name="Picture 2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1" name="Straight Connector 30"/>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Rounded Rectangle 3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41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22.5 Mbps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19975957"/>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0764" y="1215865"/>
            <a:ext cx="1102250" cy="1974347"/>
          </a:xfrm>
          <a:prstGeom prst="rect">
            <a:avLst/>
          </a:prstGeom>
        </p:spPr>
      </p:pic>
      <p:pic>
        <p:nvPicPr>
          <p:cNvPr id="9" name="Picture 8" descr="FGR-30D+Front+Fac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3781" y="1122592"/>
            <a:ext cx="1087871" cy="2613105"/>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4167680980"/>
              </p:ext>
            </p:extLst>
          </p:nvPr>
        </p:nvGraphicFramePr>
        <p:xfrm>
          <a:off x="609441" y="3886201"/>
          <a:ext cx="11071516" cy="2320805"/>
        </p:xfrm>
        <a:graphic>
          <a:graphicData uri="http://schemas.openxmlformats.org/drawingml/2006/table">
            <a:tbl>
              <a:tblPr firstRow="1" bandRow="1">
                <a:tableStyleId>{5202B0CA-FC54-4496-8BCA-5EF66A818D29}</a:tableStyleId>
              </a:tblPr>
              <a:tblGrid>
                <a:gridCol w="3250353">
                  <a:extLst>
                    <a:ext uri="{9D8B030D-6E8A-4147-A177-3AD203B41FA5}">
                      <a16:colId xmlns:a16="http://schemas.microsoft.com/office/drawing/2014/main" val="20000"/>
                    </a:ext>
                  </a:extLst>
                </a:gridCol>
                <a:gridCol w="2285405">
                  <a:extLst>
                    <a:ext uri="{9D8B030D-6E8A-4147-A177-3AD203B41FA5}">
                      <a16:colId xmlns:a16="http://schemas.microsoft.com/office/drawing/2014/main" val="20001"/>
                    </a:ext>
                  </a:extLst>
                </a:gridCol>
                <a:gridCol w="3504287">
                  <a:extLst>
                    <a:ext uri="{9D8B030D-6E8A-4147-A177-3AD203B41FA5}">
                      <a16:colId xmlns:a16="http://schemas.microsoft.com/office/drawing/2014/main" val="20002"/>
                    </a:ext>
                  </a:extLst>
                </a:gridCol>
                <a:gridCol w="2031471">
                  <a:extLst>
                    <a:ext uri="{9D8B030D-6E8A-4147-A177-3AD203B41FA5}">
                      <a16:colId xmlns:a16="http://schemas.microsoft.com/office/drawing/2014/main" val="20003"/>
                    </a:ext>
                  </a:extLst>
                </a:gridCol>
              </a:tblGrid>
              <a:tr h="31325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Hardware Performance</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solidFill>
                      <a:schemeClr val="bg1">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extLst>
                  <a:ext uri="{0D108BD9-81ED-4DB2-BD59-A6C34878D82A}">
                    <a16:rowId xmlns:a16="http://schemas.microsoft.com/office/drawing/2014/main" val="10000"/>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Throughput (1518b)</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200" u="none" strike="noStrike" cap="none" normalizeH="0" baseline="0" dirty="0">
                          <a:ln>
                            <a:noFill/>
                          </a:ln>
                          <a:effectLst/>
                        </a:rPr>
                        <a:t>900 Mbps</a:t>
                      </a:r>
                      <a:endParaRPr kumimoji="0" lang="de-DE" sz="1200" u="none" strike="noStrike" cap="none" normalizeH="0" baseline="0" dirty="0">
                        <a:ln>
                          <a:noFill/>
                        </a:ln>
                        <a:solidFill>
                          <a:srgbClr val="000000"/>
                        </a:solidFill>
                        <a:effectLs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IPS Throughput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230 Mbps</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1"/>
                  </a:ext>
                </a:extLst>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effectLst/>
                          <a:uLnTx/>
                          <a:uFillTx/>
                        </a:rPr>
                        <a:t>Firewall Latency</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70 </a:t>
                      </a:r>
                      <a:r>
                        <a:rPr lang="el-GR" sz="1200" kern="1200" dirty="0">
                          <a:effectLst/>
                        </a:rPr>
                        <a:t>μs </a:t>
                      </a:r>
                      <a:endParaRPr lang="en-US" sz="1200" b="0" i="0" dirty="0">
                        <a:solidFill>
                          <a:srgbClr val="000000"/>
                        </a:solidFill>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NGFW</a:t>
                      </a:r>
                      <a:r>
                        <a:rPr lang="en-US" sz="1200" b="1" baseline="0" dirty="0"/>
                        <a:t> Throughput</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TBA</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2"/>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Concurrent Sessions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750,000 </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Virtual Domains (Default / Max)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5 / 5</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3"/>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New Sessions/Sec</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r>
                        <a:rPr lang="en-US" sz="1200" b="1" kern="1200" dirty="0">
                          <a:effectLst/>
                        </a:rPr>
                        <a:t>Max Number of FortiAPs (Total/Tunnel)</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 / 2</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4"/>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Policies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Max Number of FortiTokens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5"/>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IPSec VPN Throughput </a:t>
                      </a:r>
                      <a:endParaRPr lang="en-US" sz="1200" b="1" i="0" dirty="0">
                        <a:solidFill>
                          <a:srgbClr val="000000"/>
                        </a:solidFill>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45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Client-to-Gateway IPSec VPN Tunnels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250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6"/>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SSL-VPN Throughput </a:t>
                      </a:r>
                      <a:endParaRPr lang="en-US" sz="1200" b="1" dirty="0">
                        <a:solidFill>
                          <a:srgbClr val="000000"/>
                        </a:solidFill>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25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Concurrent SSL-VPN Users </a:t>
                      </a:r>
                    </a:p>
                    <a:p>
                      <a:r>
                        <a:rPr lang="en-US" sz="1200" b="1" kern="1200" dirty="0">
                          <a:effectLst/>
                        </a:rPr>
                        <a:t>(Recommended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80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7"/>
                  </a:ext>
                </a:extLst>
              </a:tr>
            </a:tbl>
          </a:graphicData>
        </a:graphic>
      </p:graphicFrame>
      <p:sp>
        <p:nvSpPr>
          <p:cNvPr id="1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4x GE RJ45 Ports</a:t>
            </a:r>
          </a:p>
          <a:p>
            <a:pPr marL="457297" indent="-457297" defTabSz="1218959">
              <a:spcBef>
                <a:spcPct val="20000"/>
              </a:spcBef>
              <a:buClr>
                <a:schemeClr val="accent6"/>
              </a:buClr>
              <a:buFont typeface="+mj-ea"/>
              <a:buAutoNum type="circleNumDbPlain"/>
            </a:pPr>
            <a:r>
              <a:rPr lang="en-US" sz="1300" b="1" dirty="0"/>
              <a:t>2x GE SFP Slots</a:t>
            </a:r>
          </a:p>
          <a:p>
            <a:pPr marL="457297" indent="-457297" defTabSz="1218959">
              <a:spcBef>
                <a:spcPct val="20000"/>
              </a:spcBef>
              <a:buClr>
                <a:schemeClr val="accent6"/>
              </a:buClr>
              <a:buFont typeface="+mj-ea"/>
              <a:buAutoNum type="circleNumDbPlain"/>
            </a:pPr>
            <a:r>
              <a:rPr lang="en-US" sz="1300" b="1" dirty="0"/>
              <a:t>2x DB9 Serial Port</a:t>
            </a:r>
          </a:p>
          <a:p>
            <a:pPr defTabSz="1218959">
              <a:spcBef>
                <a:spcPct val="20000"/>
              </a:spcBef>
              <a:buClr>
                <a:schemeClr val="accent6"/>
              </a:buClr>
            </a:pPr>
            <a:endParaRPr lang="en-US" sz="13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52038" y="3062788"/>
            <a:ext cx="496216" cy="729600"/>
          </a:xfrm>
          <a:prstGeom prst="rect">
            <a:avLst/>
          </a:prstGeom>
        </p:spPr>
      </p:pic>
      <p:cxnSp>
        <p:nvCxnSpPr>
          <p:cNvPr id="14" name="Straight Connector 1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925379" y="20551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3" name="Oval 22"/>
          <p:cNvSpPr/>
          <p:nvPr/>
        </p:nvSpPr>
        <p:spPr bwMode="auto">
          <a:xfrm>
            <a:off x="2917381" y="295793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24" name="Oval 23"/>
          <p:cNvSpPr/>
          <p:nvPr/>
        </p:nvSpPr>
        <p:spPr bwMode="auto">
          <a:xfrm>
            <a:off x="4914240" y="195024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2" name="Title 1"/>
          <p:cNvSpPr>
            <a:spLocks noGrp="1"/>
          </p:cNvSpPr>
          <p:nvPr>
            <p:ph type="title"/>
          </p:nvPr>
        </p:nvSpPr>
        <p:spPr/>
        <p:txBody>
          <a:bodyPr/>
          <a:lstStyle/>
          <a:p>
            <a:r>
              <a:rPr lang="en-US" dirty="0"/>
              <a:t>FortiGate Rugged-30D</a:t>
            </a:r>
          </a:p>
        </p:txBody>
      </p:sp>
    </p:spTree>
    <p:extLst>
      <p:ext uri="{BB962C8B-B14F-4D97-AF65-F5344CB8AC3E}">
        <p14:creationId xmlns:p14="http://schemas.microsoft.com/office/powerpoint/2010/main" val="3859508351"/>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9387" y="2008034"/>
            <a:ext cx="2819315" cy="90162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29105102"/>
              </p:ext>
            </p:extLst>
          </p:nvPr>
        </p:nvGraphicFramePr>
        <p:xfrm>
          <a:off x="609441" y="3886201"/>
          <a:ext cx="11071516" cy="2320805"/>
        </p:xfrm>
        <a:graphic>
          <a:graphicData uri="http://schemas.openxmlformats.org/drawingml/2006/table">
            <a:tbl>
              <a:tblPr firstRow="1" bandRow="1">
                <a:tableStyleId>{5202B0CA-FC54-4496-8BCA-5EF66A818D29}</a:tableStyleId>
              </a:tblPr>
              <a:tblGrid>
                <a:gridCol w="3250353">
                  <a:extLst>
                    <a:ext uri="{9D8B030D-6E8A-4147-A177-3AD203B41FA5}">
                      <a16:colId xmlns:a16="http://schemas.microsoft.com/office/drawing/2014/main" val="20000"/>
                    </a:ext>
                  </a:extLst>
                </a:gridCol>
                <a:gridCol w="2285405">
                  <a:extLst>
                    <a:ext uri="{9D8B030D-6E8A-4147-A177-3AD203B41FA5}">
                      <a16:colId xmlns:a16="http://schemas.microsoft.com/office/drawing/2014/main" val="20001"/>
                    </a:ext>
                  </a:extLst>
                </a:gridCol>
                <a:gridCol w="3504287">
                  <a:extLst>
                    <a:ext uri="{9D8B030D-6E8A-4147-A177-3AD203B41FA5}">
                      <a16:colId xmlns:a16="http://schemas.microsoft.com/office/drawing/2014/main" val="20002"/>
                    </a:ext>
                  </a:extLst>
                </a:gridCol>
                <a:gridCol w="2031471">
                  <a:extLst>
                    <a:ext uri="{9D8B030D-6E8A-4147-A177-3AD203B41FA5}">
                      <a16:colId xmlns:a16="http://schemas.microsoft.com/office/drawing/2014/main" val="20003"/>
                    </a:ext>
                  </a:extLst>
                </a:gridCol>
              </a:tblGrid>
              <a:tr h="31325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Hardware Performance</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solidFill>
                      <a:srgbClr val="7F7F7F"/>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extLst>
                  <a:ext uri="{0D108BD9-81ED-4DB2-BD59-A6C34878D82A}">
                    <a16:rowId xmlns:a16="http://schemas.microsoft.com/office/drawing/2014/main" val="10000"/>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Throughput (1518b)</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200" u="none" strike="noStrike" cap="none" normalizeH="0" baseline="0" dirty="0">
                          <a:ln>
                            <a:noFill/>
                          </a:ln>
                          <a:effectLst/>
                        </a:rPr>
                        <a:t>550 Mbps</a:t>
                      </a:r>
                      <a:endParaRPr kumimoji="0" lang="de-DE" sz="1200" u="none" strike="noStrike" cap="none" normalizeH="0" baseline="0" dirty="0">
                        <a:ln>
                          <a:noFill/>
                        </a:ln>
                        <a:solidFill>
                          <a:srgbClr val="000000"/>
                        </a:solidFill>
                        <a:effectLs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IPS Throughput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230 Mbps</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1"/>
                  </a:ext>
                </a:extLst>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effectLst/>
                          <a:uLnTx/>
                          <a:uFillTx/>
                        </a:rPr>
                        <a:t>Firewall Latency</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90 </a:t>
                      </a:r>
                      <a:r>
                        <a:rPr lang="el-GR" sz="1200" kern="1200" dirty="0">
                          <a:effectLst/>
                        </a:rPr>
                        <a:t>μs </a:t>
                      </a:r>
                      <a:endParaRPr lang="en-US" sz="1200" b="0" i="0" dirty="0">
                        <a:solidFill>
                          <a:srgbClr val="000000"/>
                        </a:solidFill>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NGFW</a:t>
                      </a:r>
                      <a:r>
                        <a:rPr lang="en-US" sz="1200" b="1" baseline="0" dirty="0"/>
                        <a:t> Throughput</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TBA</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2"/>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Concurrent Sessions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750,000 </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Virtual Domains (Default / Max)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5 / 5</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3"/>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New Sessions/Sec</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r>
                        <a:rPr lang="en-US" sz="1200" b="1" kern="1200" dirty="0">
                          <a:effectLst/>
                        </a:rPr>
                        <a:t>Max Number of FortiAPs (Total/Tunnel)</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 / 2</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4"/>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Policies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Max Number of FortiTokens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5"/>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IPSec VPN Throughput </a:t>
                      </a:r>
                      <a:endParaRPr lang="en-US" sz="1200" b="1" i="0" dirty="0">
                        <a:solidFill>
                          <a:srgbClr val="000000"/>
                        </a:solidFill>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45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Client-to-Gateway IPSec VPN Tunnels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250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6"/>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SSL-VPN Throughput </a:t>
                      </a:r>
                      <a:endParaRPr lang="en-US" sz="1200" b="1" dirty="0">
                        <a:solidFill>
                          <a:srgbClr val="000000"/>
                        </a:solidFill>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25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Concurrent SSL-VPN Users </a:t>
                      </a:r>
                    </a:p>
                    <a:p>
                      <a:r>
                        <a:rPr lang="en-US" sz="1200" b="1" kern="1200" dirty="0">
                          <a:effectLst/>
                        </a:rPr>
                        <a:t>(Recommended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80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7"/>
                  </a:ext>
                </a:extLst>
              </a:tr>
            </a:tbl>
          </a:graphicData>
        </a:graphic>
      </p:graphicFrame>
      <p:sp>
        <p:nvSpPr>
          <p:cNvPr id="1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3x GE RJ45 Ports</a:t>
            </a:r>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2038" y="3062788"/>
            <a:ext cx="496216" cy="729600"/>
          </a:xfrm>
          <a:prstGeom prst="rect">
            <a:avLst/>
          </a:prstGeom>
        </p:spPr>
      </p:pic>
      <p:sp>
        <p:nvSpPr>
          <p:cNvPr id="29" name="Oval 28"/>
          <p:cNvSpPr/>
          <p:nvPr/>
        </p:nvSpPr>
        <p:spPr bwMode="auto">
          <a:xfrm>
            <a:off x="4411911" y="259508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cxnSp>
        <p:nvCxnSpPr>
          <p:cNvPr id="14" name="Straight Connector 1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 name="Title 3"/>
          <p:cNvSpPr>
            <a:spLocks noGrp="1"/>
          </p:cNvSpPr>
          <p:nvPr>
            <p:ph type="title"/>
          </p:nvPr>
        </p:nvSpPr>
        <p:spPr/>
        <p:txBody>
          <a:bodyPr/>
          <a:lstStyle/>
          <a:p>
            <a:r>
              <a:rPr lang="en-US" dirty="0"/>
              <a:t>FortiGate Rugged-35D</a:t>
            </a:r>
          </a:p>
        </p:txBody>
      </p:sp>
    </p:spTree>
    <p:extLst>
      <p:ext uri="{BB962C8B-B14F-4D97-AF65-F5344CB8AC3E}">
        <p14:creationId xmlns:p14="http://schemas.microsoft.com/office/powerpoint/2010/main" val="3286618124"/>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600132026"/>
              </p:ext>
            </p:extLst>
          </p:nvPr>
        </p:nvGraphicFramePr>
        <p:xfrm>
          <a:off x="609441" y="3886201"/>
          <a:ext cx="11071516" cy="2320805"/>
        </p:xfrm>
        <a:graphic>
          <a:graphicData uri="http://schemas.openxmlformats.org/drawingml/2006/table">
            <a:tbl>
              <a:tblPr firstRow="1" bandRow="1">
                <a:tableStyleId>{5202B0CA-FC54-4496-8BCA-5EF66A818D29}</a:tableStyleId>
              </a:tblPr>
              <a:tblGrid>
                <a:gridCol w="3250353">
                  <a:extLst>
                    <a:ext uri="{9D8B030D-6E8A-4147-A177-3AD203B41FA5}">
                      <a16:colId xmlns:a16="http://schemas.microsoft.com/office/drawing/2014/main" val="20000"/>
                    </a:ext>
                  </a:extLst>
                </a:gridCol>
                <a:gridCol w="2285405">
                  <a:extLst>
                    <a:ext uri="{9D8B030D-6E8A-4147-A177-3AD203B41FA5}">
                      <a16:colId xmlns:a16="http://schemas.microsoft.com/office/drawing/2014/main" val="20001"/>
                    </a:ext>
                  </a:extLst>
                </a:gridCol>
                <a:gridCol w="3504287">
                  <a:extLst>
                    <a:ext uri="{9D8B030D-6E8A-4147-A177-3AD203B41FA5}">
                      <a16:colId xmlns:a16="http://schemas.microsoft.com/office/drawing/2014/main" val="20002"/>
                    </a:ext>
                  </a:extLst>
                </a:gridCol>
                <a:gridCol w="2031471">
                  <a:extLst>
                    <a:ext uri="{9D8B030D-6E8A-4147-A177-3AD203B41FA5}">
                      <a16:colId xmlns:a16="http://schemas.microsoft.com/office/drawing/2014/main" val="20003"/>
                    </a:ext>
                  </a:extLst>
                </a:gridCol>
              </a:tblGrid>
              <a:tr h="31325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Hardware Performance</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solidFill>
                      <a:srgbClr val="7F7F7F"/>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extLst>
                  <a:ext uri="{0D108BD9-81ED-4DB2-BD59-A6C34878D82A}">
                    <a16:rowId xmlns:a16="http://schemas.microsoft.com/office/drawing/2014/main" val="10000"/>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Throughput (1518/512/64)</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1.5 / 1.5 / 1.5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IPS Throughput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200 Mbps</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1"/>
                  </a:ext>
                </a:extLst>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effectLst/>
                          <a:uLnTx/>
                          <a:uFillTx/>
                        </a:rPr>
                        <a:t>Firewall Latency</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4 </a:t>
                      </a:r>
                      <a:r>
                        <a:rPr lang="el-GR" sz="1200" kern="1200" dirty="0">
                          <a:effectLst/>
                        </a:rPr>
                        <a:t>μs </a:t>
                      </a:r>
                      <a:endParaRPr lang="en-US" sz="1200" b="0" i="0" dirty="0">
                        <a:solidFill>
                          <a:srgbClr val="000000"/>
                        </a:solidFill>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NGFW</a:t>
                      </a:r>
                      <a:r>
                        <a:rPr lang="en-US" sz="1200" b="1" baseline="0" dirty="0"/>
                        <a:t> Throughput</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TBA</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2"/>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Concurrent Sessions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500,000 </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Virtual Domains (Default / Max)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 / 10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3"/>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New Sessions/Sec</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4,000</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r>
                        <a:rPr lang="en-US" sz="1200" b="1" kern="1200" dirty="0">
                          <a:effectLst/>
                        </a:rPr>
                        <a:t>Max Number of FortiAPs (Total/Tunnel)</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 / 5</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4"/>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Policies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Max Number of FortiTokens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5"/>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IPSec VPN Throughput </a:t>
                      </a:r>
                      <a:endParaRPr lang="en-US" sz="1200" b="1" i="0" dirty="0">
                        <a:solidFill>
                          <a:srgbClr val="000000"/>
                        </a:solidFill>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1 Gbps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Client-to-Gateway IPSec VPN Tunnels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500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6"/>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SSL-VPN Throughput </a:t>
                      </a:r>
                      <a:endParaRPr lang="en-US" sz="1200" b="1" dirty="0">
                        <a:solidFill>
                          <a:srgbClr val="000000"/>
                        </a:solidFill>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30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Concurrent SSL-VPN Users </a:t>
                      </a:r>
                    </a:p>
                    <a:p>
                      <a:r>
                        <a:rPr lang="en-US" sz="1200" b="1" kern="1200" dirty="0">
                          <a:effectLst/>
                        </a:rPr>
                        <a:t>(Recommended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7"/>
                  </a:ext>
                </a:extLst>
              </a:tr>
            </a:tbl>
          </a:graphicData>
        </a:graphic>
      </p:graphicFrame>
      <p:grpSp>
        <p:nvGrpSpPr>
          <p:cNvPr id="3" name="Group 2"/>
          <p:cNvGrpSpPr/>
          <p:nvPr/>
        </p:nvGrpSpPr>
        <p:grpSpPr>
          <a:xfrm>
            <a:off x="1558581" y="1600540"/>
            <a:ext cx="4598196" cy="2031323"/>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4x GE RJ45 Ports</a:t>
            </a:r>
          </a:p>
          <a:p>
            <a:pPr marL="457297" indent="-457297" defTabSz="1218959">
              <a:spcBef>
                <a:spcPct val="20000"/>
              </a:spcBef>
              <a:buClr>
                <a:schemeClr val="accent6"/>
              </a:buClr>
              <a:buFont typeface="+mj-ea"/>
              <a:buAutoNum type="circleNumDbPlain"/>
            </a:pPr>
            <a:r>
              <a:rPr lang="en-US" sz="1300" b="1" dirty="0"/>
              <a:t>2x Shared Media Pairs</a:t>
            </a:r>
          </a:p>
          <a:p>
            <a:pPr marL="457297" indent="-457297" defTabSz="1218959">
              <a:spcBef>
                <a:spcPct val="20000"/>
              </a:spcBef>
              <a:buClr>
                <a:schemeClr val="accent6"/>
              </a:buClr>
              <a:buFont typeface="+mj-ea"/>
              <a:buAutoNum type="circleNumDbPlain"/>
            </a:pPr>
            <a:r>
              <a:rPr lang="en-US" sz="1300" b="1" dirty="0"/>
              <a:t>1x DB9 Serial Port</a:t>
            </a:r>
          </a:p>
          <a:p>
            <a:pPr defTabSz="1218959">
              <a:spcBef>
                <a:spcPct val="20000"/>
              </a:spcBef>
              <a:buClr>
                <a:schemeClr val="accent6"/>
              </a:buClr>
            </a:pPr>
            <a:endParaRPr lang="en-US" sz="13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pic>
        <p:nvPicPr>
          <p:cNvPr id="21" name="Picture 20"/>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52038" y="3062788"/>
            <a:ext cx="496216" cy="729600"/>
          </a:xfrm>
          <a:prstGeom prst="rect">
            <a:avLst/>
          </a:prstGeom>
        </p:spPr>
      </p:pic>
      <p:sp>
        <p:nvSpPr>
          <p:cNvPr id="26" name="Oval 25"/>
          <p:cNvSpPr/>
          <p:nvPr/>
        </p:nvSpPr>
        <p:spPr bwMode="auto">
          <a:xfrm>
            <a:off x="5004219" y="29026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29" name="Oval 28"/>
          <p:cNvSpPr/>
          <p:nvPr/>
        </p:nvSpPr>
        <p:spPr bwMode="auto">
          <a:xfrm>
            <a:off x="3752108" y="235399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30" name="Oval 29"/>
          <p:cNvSpPr/>
          <p:nvPr/>
        </p:nvSpPr>
        <p:spPr bwMode="auto">
          <a:xfrm>
            <a:off x="5181781" y="235399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14" name="Straight Connector 1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 name="Title 4"/>
          <p:cNvSpPr>
            <a:spLocks noGrp="1"/>
          </p:cNvSpPr>
          <p:nvPr>
            <p:ph type="title"/>
          </p:nvPr>
        </p:nvSpPr>
        <p:spPr/>
        <p:txBody>
          <a:bodyPr/>
          <a:lstStyle/>
          <a:p>
            <a:r>
              <a:rPr lang="en-US" dirty="0"/>
              <a:t>FortiGate Rugged-60D</a:t>
            </a:r>
          </a:p>
        </p:txBody>
      </p:sp>
    </p:spTree>
    <p:extLst>
      <p:ext uri="{BB962C8B-B14F-4D97-AF65-F5344CB8AC3E}">
        <p14:creationId xmlns:p14="http://schemas.microsoft.com/office/powerpoint/2010/main" val="2016151956"/>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0634" y="2563709"/>
            <a:ext cx="3259482" cy="1091353"/>
          </a:xfrm>
          <a:prstGeom prst="rect">
            <a:avLst/>
          </a:prstGeom>
        </p:spPr>
      </p:pic>
      <p:pic>
        <p:nvPicPr>
          <p:cNvPr id="6" name="Picture 5" descr="FGR-90D Front-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610" y="1263978"/>
            <a:ext cx="3769507" cy="1090015"/>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1128422913"/>
              </p:ext>
            </p:extLst>
          </p:nvPr>
        </p:nvGraphicFramePr>
        <p:xfrm>
          <a:off x="609441" y="3886201"/>
          <a:ext cx="11071516" cy="2320805"/>
        </p:xfrm>
        <a:graphic>
          <a:graphicData uri="http://schemas.openxmlformats.org/drawingml/2006/table">
            <a:tbl>
              <a:tblPr firstRow="1" bandRow="1">
                <a:tableStyleId>{5202B0CA-FC54-4496-8BCA-5EF66A818D29}</a:tableStyleId>
              </a:tblPr>
              <a:tblGrid>
                <a:gridCol w="3250353">
                  <a:extLst>
                    <a:ext uri="{9D8B030D-6E8A-4147-A177-3AD203B41FA5}">
                      <a16:colId xmlns:a16="http://schemas.microsoft.com/office/drawing/2014/main" val="20000"/>
                    </a:ext>
                  </a:extLst>
                </a:gridCol>
                <a:gridCol w="2285405">
                  <a:extLst>
                    <a:ext uri="{9D8B030D-6E8A-4147-A177-3AD203B41FA5}">
                      <a16:colId xmlns:a16="http://schemas.microsoft.com/office/drawing/2014/main" val="20001"/>
                    </a:ext>
                  </a:extLst>
                </a:gridCol>
                <a:gridCol w="3504287">
                  <a:extLst>
                    <a:ext uri="{9D8B030D-6E8A-4147-A177-3AD203B41FA5}">
                      <a16:colId xmlns:a16="http://schemas.microsoft.com/office/drawing/2014/main" val="20002"/>
                    </a:ext>
                  </a:extLst>
                </a:gridCol>
                <a:gridCol w="2031471">
                  <a:extLst>
                    <a:ext uri="{9D8B030D-6E8A-4147-A177-3AD203B41FA5}">
                      <a16:colId xmlns:a16="http://schemas.microsoft.com/office/drawing/2014/main" val="20003"/>
                    </a:ext>
                  </a:extLst>
                </a:gridCol>
              </a:tblGrid>
              <a:tr h="31325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Hardware Performance</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solidFill>
                      <a:srgbClr val="7F7F7F"/>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extLst>
                  <a:ext uri="{0D108BD9-81ED-4DB2-BD59-A6C34878D82A}">
                    <a16:rowId xmlns:a16="http://schemas.microsoft.com/office/drawing/2014/main" val="10000"/>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Throughput (1518/512/64)</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IPS Throughput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1.1 Gbps</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1"/>
                  </a:ext>
                </a:extLst>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effectLst/>
                          <a:uLnTx/>
                          <a:uFillTx/>
                        </a:rPr>
                        <a:t>Firewall Latency</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51 </a:t>
                      </a:r>
                      <a:r>
                        <a:rPr lang="el-GR" sz="1200" kern="1200" dirty="0">
                          <a:effectLst/>
                        </a:rPr>
                        <a:t>μs </a:t>
                      </a:r>
                      <a:endParaRPr lang="en-US" sz="1200" b="0" i="0" dirty="0">
                        <a:solidFill>
                          <a:srgbClr val="000000"/>
                        </a:solidFill>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NGFW</a:t>
                      </a:r>
                      <a:r>
                        <a:rPr lang="en-US" sz="1200" b="1" baseline="0" dirty="0"/>
                        <a:t> Throughput</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TBA</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2"/>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Concurrent Sessions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2.5 Million</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Virtual Domains (Default / Max)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 / 10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3"/>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New Sessions/Sec</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20,000</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r>
                        <a:rPr lang="en-US" sz="1200" b="1" kern="1200" dirty="0">
                          <a:effectLst/>
                        </a:rPr>
                        <a:t>Max Number of FortiAPs (Total/Tunnel)</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32 / 16</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4"/>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Policies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5,000</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Max Number of FortiTokens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5"/>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IPSec VPN Throughput </a:t>
                      </a:r>
                      <a:endParaRPr lang="en-US" sz="1200" b="1" i="0" dirty="0">
                        <a:solidFill>
                          <a:srgbClr val="000000"/>
                        </a:solidFill>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84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Client-to-Gateway IPSec VPN Tunnels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6"/>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SSL-VPN Throughput </a:t>
                      </a:r>
                      <a:endParaRPr lang="en-US" sz="1200" b="1" dirty="0">
                        <a:solidFill>
                          <a:srgbClr val="000000"/>
                        </a:solidFill>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115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Concurrent SSL-VPN Users </a:t>
                      </a:r>
                    </a:p>
                    <a:p>
                      <a:r>
                        <a:rPr lang="en-US" sz="1200" b="1" kern="1200" dirty="0">
                          <a:effectLst/>
                        </a:rPr>
                        <a:t>(Recommended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7"/>
                  </a:ext>
                </a:extLst>
              </a:tr>
            </a:tbl>
          </a:graphicData>
        </a:graphic>
      </p:graphicFrame>
      <p:sp>
        <p:nvSpPr>
          <p:cNvPr id="1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DB9 Serial Interface/Console </a:t>
            </a:r>
          </a:p>
          <a:p>
            <a:pPr marL="457297" indent="-457297" defTabSz="1218959">
              <a:spcBef>
                <a:spcPct val="20000"/>
              </a:spcBef>
              <a:buClr>
                <a:schemeClr val="accent6"/>
              </a:buClr>
              <a:buFont typeface="+mj-ea"/>
              <a:buAutoNum type="circleNumDbPlain"/>
            </a:pPr>
            <a:r>
              <a:rPr lang="en-US" sz="1300" b="1" dirty="0"/>
              <a:t>2x GE SFP Slots </a:t>
            </a:r>
          </a:p>
          <a:p>
            <a:pPr marL="457297" indent="-457297" defTabSz="1218959">
              <a:spcBef>
                <a:spcPct val="20000"/>
              </a:spcBef>
              <a:buClr>
                <a:schemeClr val="accent6"/>
              </a:buClr>
              <a:buFont typeface="+mj-ea"/>
              <a:buAutoNum type="circleNumDbPlain"/>
            </a:pPr>
            <a:r>
              <a:rPr lang="en-US" sz="1300" b="1" dirty="0"/>
              <a:t>1x GE RJ45 Bypass Pair </a:t>
            </a:r>
          </a:p>
          <a:p>
            <a:pPr marL="457297" indent="-457297" defTabSz="1218959">
              <a:spcBef>
                <a:spcPct val="20000"/>
              </a:spcBef>
              <a:buClr>
                <a:schemeClr val="accent6"/>
              </a:buClr>
              <a:buFont typeface="+mj-ea"/>
              <a:buAutoNum type="circleNumDbPlain"/>
            </a:pPr>
            <a:r>
              <a:rPr lang="en-US" sz="1300" b="1" dirty="0"/>
              <a:t>3x GE RJ45 ports </a:t>
            </a:r>
          </a:p>
          <a:p>
            <a:pPr defTabSz="1218959">
              <a:spcBef>
                <a:spcPct val="20000"/>
              </a:spcBef>
              <a:buClr>
                <a:schemeClr val="accent6"/>
              </a:buClr>
            </a:pPr>
            <a:endParaRPr lang="en-US" sz="1300" b="1" dirty="0"/>
          </a:p>
          <a:p>
            <a:pPr defTabSz="1218959">
              <a:spcBef>
                <a:spcPct val="20000"/>
              </a:spcBef>
              <a:buClr>
                <a:schemeClr val="accent6"/>
              </a:buClr>
            </a:pPr>
            <a:endParaRPr lang="en-US" sz="1300" dirty="0"/>
          </a:p>
        </p:txBody>
      </p:sp>
      <p:sp>
        <p:nvSpPr>
          <p:cNvPr id="26" name="Oval 25"/>
          <p:cNvSpPr/>
          <p:nvPr/>
        </p:nvSpPr>
        <p:spPr bwMode="auto">
          <a:xfrm>
            <a:off x="3387315" y="176697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sp>
        <p:nvSpPr>
          <p:cNvPr id="29" name="Oval 28"/>
          <p:cNvSpPr/>
          <p:nvPr/>
        </p:nvSpPr>
        <p:spPr bwMode="auto">
          <a:xfrm>
            <a:off x="1889925" y="176697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30" name="Oval 29"/>
          <p:cNvSpPr/>
          <p:nvPr/>
        </p:nvSpPr>
        <p:spPr bwMode="auto">
          <a:xfrm>
            <a:off x="2755301" y="18718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cxnSp>
        <p:nvCxnSpPr>
          <p:cNvPr id="14" name="Straight Connector 1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3816182" y="176696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20" name="Oval 19"/>
          <p:cNvSpPr/>
          <p:nvPr/>
        </p:nvSpPr>
        <p:spPr bwMode="auto">
          <a:xfrm>
            <a:off x="4211191" y="1766970"/>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59222" y="3062788"/>
            <a:ext cx="496216" cy="7296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438" y="3062788"/>
            <a:ext cx="496216" cy="729600"/>
          </a:xfrm>
          <a:prstGeom prst="rect">
            <a:avLst/>
          </a:prstGeom>
        </p:spPr>
      </p:pic>
      <p:sp>
        <p:nvSpPr>
          <p:cNvPr id="3" name="Title 2"/>
          <p:cNvSpPr>
            <a:spLocks noGrp="1"/>
          </p:cNvSpPr>
          <p:nvPr>
            <p:ph type="title"/>
          </p:nvPr>
        </p:nvSpPr>
        <p:spPr/>
        <p:txBody>
          <a:bodyPr/>
          <a:lstStyle/>
          <a:p>
            <a:r>
              <a:rPr lang="en-US" dirty="0"/>
              <a:t>FortiGate Rugged-90D</a:t>
            </a:r>
          </a:p>
        </p:txBody>
      </p:sp>
    </p:spTree>
    <p:extLst>
      <p:ext uri="{BB962C8B-B14F-4D97-AF65-F5344CB8AC3E}">
        <p14:creationId xmlns:p14="http://schemas.microsoft.com/office/powerpoint/2010/main" val="4229816958"/>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95378" y="4506980"/>
            <a:ext cx="3351927" cy="916293"/>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95380" y="4340311"/>
            <a:ext cx="3244186" cy="73104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600097" y="3967187"/>
            <a:ext cx="2742486" cy="445992"/>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27315" y="5437513"/>
            <a:ext cx="3261231" cy="729219"/>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338191" y="5141150"/>
            <a:ext cx="3211422" cy="749527"/>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338194" y="4912550"/>
            <a:ext cx="3178984" cy="741956"/>
          </a:xfrm>
          <a:prstGeom prst="rect">
            <a:avLst/>
          </a:prstGeom>
        </p:spPr>
      </p:pic>
      <p:grpSp>
        <p:nvGrpSpPr>
          <p:cNvPr id="8" name="Group 7"/>
          <p:cNvGrpSpPr/>
          <p:nvPr/>
        </p:nvGrpSpPr>
        <p:grpSpPr>
          <a:xfrm>
            <a:off x="597515" y="1198107"/>
            <a:ext cx="11038895" cy="846744"/>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495705" y="2635019"/>
            <a:ext cx="2017520" cy="3303443"/>
          </a:xfrm>
          <a:prstGeom prst="rect">
            <a:avLst/>
          </a:prstGeom>
        </p:spPr>
        <p:txBody>
          <a:bodyPr wrap="square" lIns="121893" tIns="60947" rIns="121893" bIns="60947">
            <a:spAutoFit/>
          </a:bodyPr>
          <a:lstStyle/>
          <a:p>
            <a:pPr marL="380917" indent="-380917">
              <a:spcBef>
                <a:spcPts val="400"/>
              </a:spcBef>
              <a:buSzPct val="100000"/>
              <a:buBlip>
                <a:blip r:embed="rId9"/>
              </a:buBlip>
            </a:pPr>
            <a:r>
              <a:rPr lang="en-US" b="1" dirty="0">
                <a:ea typeface="Helvetica 55 Roman" charset="0"/>
                <a:cs typeface="Arial Narrow"/>
              </a:rPr>
              <a:t>FG-900D</a:t>
            </a:r>
          </a:p>
          <a:p>
            <a:pPr marL="380917" indent="-380917">
              <a:spcBef>
                <a:spcPts val="400"/>
              </a:spcBef>
              <a:buSzPct val="100000"/>
              <a:buBlip>
                <a:blip r:embed="rId9"/>
              </a:buBlip>
            </a:pPr>
            <a:r>
              <a:rPr lang="en-US" b="1" dirty="0">
                <a:ea typeface="Helvetica 55 Roman" charset="0"/>
                <a:cs typeface="Arial Narrow"/>
              </a:rPr>
              <a:t>FG-800D</a:t>
            </a:r>
          </a:p>
          <a:p>
            <a:pPr marL="380917" indent="-380917">
              <a:spcBef>
                <a:spcPts val="400"/>
              </a:spcBef>
              <a:buSzPct val="100000"/>
              <a:buBlip>
                <a:blip r:embed="rId9"/>
              </a:buBlip>
            </a:pPr>
            <a:r>
              <a:rPr lang="en-US" b="1" dirty="0">
                <a:ea typeface="Helvetica 55 Roman" charset="0"/>
                <a:cs typeface="Arial Narrow"/>
              </a:rPr>
              <a:t>FG-600D</a:t>
            </a:r>
          </a:p>
          <a:p>
            <a:pPr marL="380917" indent="-380917">
              <a:spcBef>
                <a:spcPts val="400"/>
              </a:spcBef>
              <a:buSzPct val="100000"/>
              <a:buBlip>
                <a:blip r:embed="rId9"/>
              </a:buBlip>
            </a:pPr>
            <a:r>
              <a:rPr lang="en-US" b="1" dirty="0">
                <a:ea typeface="Helvetica 55 Roman" charset="0"/>
                <a:cs typeface="Arial Narrow"/>
              </a:rPr>
              <a:t>FG-500D</a:t>
            </a:r>
          </a:p>
          <a:p>
            <a:pPr marL="380917" indent="-380917">
              <a:spcBef>
                <a:spcPts val="400"/>
              </a:spcBef>
              <a:buSzPct val="100000"/>
              <a:buBlip>
                <a:blip r:embed="rId9"/>
              </a:buBlip>
            </a:pPr>
            <a:r>
              <a:rPr lang="en-US" b="1" dirty="0">
                <a:ea typeface="Helvetica 55 Roman" charset="0"/>
                <a:cs typeface="Arial Narrow"/>
              </a:rPr>
              <a:t>FG-400D</a:t>
            </a:r>
          </a:p>
          <a:p>
            <a:pPr marL="380917" indent="-380917">
              <a:spcBef>
                <a:spcPts val="400"/>
              </a:spcBef>
              <a:buSzPct val="100000"/>
              <a:buBlip>
                <a:blip r:embed="rId9"/>
              </a:buBlip>
            </a:pPr>
            <a:r>
              <a:rPr lang="en-US" b="1" dirty="0">
                <a:ea typeface="Helvetica 55 Roman" charset="0"/>
                <a:cs typeface="Arial Narrow"/>
              </a:rPr>
              <a:t>FG-300D</a:t>
            </a:r>
            <a:endParaRPr lang="en-US" b="1" dirty="0">
              <a:cs typeface="Arial Narrow"/>
            </a:endParaRPr>
          </a:p>
          <a:p>
            <a:pPr marL="380917" indent="-380917">
              <a:spcBef>
                <a:spcPts val="400"/>
              </a:spcBef>
              <a:buSzPct val="100000"/>
              <a:buBlip>
                <a:blip r:embed="rId9"/>
              </a:buBlip>
            </a:pPr>
            <a:r>
              <a:rPr lang="en-US" b="1" dirty="0">
                <a:cs typeface="Arial Narrow"/>
              </a:rPr>
              <a:t>FG-200D Series</a:t>
            </a:r>
          </a:p>
          <a:p>
            <a:pPr marL="380917" indent="-380917">
              <a:spcBef>
                <a:spcPts val="8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583038" y="3685941"/>
            <a:ext cx="2717294" cy="433491"/>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600099" y="3399321"/>
            <a:ext cx="2717294" cy="433491"/>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3763969263"/>
              </p:ext>
            </p:extLst>
          </p:nvPr>
        </p:nvGraphicFramePr>
        <p:xfrm>
          <a:off x="6113082" y="2400001"/>
          <a:ext cx="5523326" cy="3164840"/>
        </p:xfrm>
        <a:graphic>
          <a:graphicData uri="http://schemas.openxmlformats.org/drawingml/2006/table">
            <a:tbl>
              <a:tblPr firstRow="1" bandRow="1">
                <a:tableStyleId>{2D5ABB26-0587-4C30-8999-92F81FD0307C}</a:tableStyleId>
              </a:tblPr>
              <a:tblGrid>
                <a:gridCol w="630485">
                  <a:extLst>
                    <a:ext uri="{9D8B030D-6E8A-4147-A177-3AD203B41FA5}">
                      <a16:colId xmlns:a16="http://schemas.microsoft.com/office/drawing/2014/main" val="20000"/>
                    </a:ext>
                  </a:extLst>
                </a:gridCol>
                <a:gridCol w="4892841">
                  <a:extLst>
                    <a:ext uri="{9D8B030D-6E8A-4147-A177-3AD203B41FA5}">
                      <a16:colId xmlns:a16="http://schemas.microsoft.com/office/drawing/2014/main" val="20001"/>
                    </a:ext>
                  </a:extLst>
                </a:gridCol>
              </a:tblGrid>
              <a:tr h="381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a:solidFill>
                            <a:schemeClr val="accent6"/>
                          </a:solidFill>
                        </a:rPr>
                        <a:t>Primary Benefits:</a:t>
                      </a:r>
                    </a:p>
                  </a:txBody>
                  <a:tcPr marL="121888" marR="121888"/>
                </a:tc>
                <a:tc hMerge="1">
                  <a:txBody>
                    <a:bodyPr/>
                    <a:lstStyle/>
                    <a:p>
                      <a:endParaRPr lang="en-US" dirty="0"/>
                    </a:p>
                  </a:txBody>
                  <a:tcPr/>
                </a:tc>
                <a:extLst>
                  <a:ext uri="{0D108BD9-81ED-4DB2-BD59-A6C34878D82A}">
                    <a16:rowId xmlns:a16="http://schemas.microsoft.com/office/drawing/2014/main" val="10000"/>
                  </a:ext>
                </a:extLst>
              </a:tr>
              <a:tr h="497840">
                <a:tc>
                  <a:txBody>
                    <a:bodyPr/>
                    <a:lstStyle/>
                    <a:p>
                      <a:pPr algn="ct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5x faster hardware accelerated next generation firewall offers best-in-class price/performance ratio</a:t>
                      </a:r>
                    </a:p>
                  </a:txBody>
                  <a:tcPr marL="121888" marR="121888" anchor="ctr"/>
                </a:tc>
                <a:extLst>
                  <a:ext uri="{0D108BD9-81ED-4DB2-BD59-A6C34878D82A}">
                    <a16:rowId xmlns:a16="http://schemas.microsoft.com/office/drawing/2014/main" val="10001"/>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Integrated High port density delivers maximum flexibility and scalability</a:t>
                      </a:r>
                    </a:p>
                  </a:txBody>
                  <a:tcPr marL="121888" marR="121888" anchor="ctr"/>
                </a:tc>
                <a:extLst>
                  <a:ext uri="{0D108BD9-81ED-4DB2-BD59-A6C34878D82A}">
                    <a16:rowId xmlns:a16="http://schemas.microsoft.com/office/drawing/2014/main" val="10002"/>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NSS Labs Recommended NGFW and NGIPS with consolidated security delivers top-rated protection</a:t>
                      </a:r>
                    </a:p>
                  </a:txBody>
                  <a:tcPr marL="121888" marR="121888" anchor="ctr"/>
                </a:tc>
                <a:extLst>
                  <a:ext uri="{0D108BD9-81ED-4DB2-BD59-A6C34878D82A}">
                    <a16:rowId xmlns:a16="http://schemas.microsoft.com/office/drawing/2014/main" val="10003"/>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Application control plus identity and device-based policy enforcement provides more granular protection</a:t>
                      </a:r>
                    </a:p>
                  </a:txBody>
                  <a:tcPr marL="121888" marR="121888" anchor="ctr"/>
                </a:tc>
                <a:extLst>
                  <a:ext uri="{0D108BD9-81ED-4DB2-BD59-A6C34878D82A}">
                    <a16:rowId xmlns:a16="http://schemas.microsoft.com/office/drawing/2014/main" val="10004"/>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lvl="0"/>
                      <a:r>
                        <a:rPr lang="en-US" sz="1300" kern="1200" dirty="0">
                          <a:solidFill>
                            <a:schemeClr val="tx1"/>
                          </a:solidFill>
                          <a:effectLst/>
                          <a:latin typeface="+mn-lt"/>
                          <a:ea typeface="+mn-ea"/>
                          <a:cs typeface="+mn-cs"/>
                        </a:rPr>
                        <a:t>Intuitive management interface enables broad and deep visibility that scales from a single FortiGate to thousands</a:t>
                      </a:r>
                      <a:endParaRPr lang="x-none" sz="1300" kern="1200" dirty="0">
                        <a:solidFill>
                          <a:schemeClr val="tx1"/>
                        </a:solidFill>
                        <a:effectLst/>
                        <a:latin typeface="+mn-lt"/>
                        <a:ea typeface="+mn-ea"/>
                        <a:cs typeface="+mn-cs"/>
                      </a:endParaRPr>
                    </a:p>
                  </a:txBody>
                  <a:tcPr marL="121888" marR="121888" anchor="ctr"/>
                </a:tc>
                <a:extLst>
                  <a:ext uri="{0D108BD9-81ED-4DB2-BD59-A6C34878D82A}">
                    <a16:rowId xmlns:a16="http://schemas.microsoft.com/office/drawing/2014/main" val="10005"/>
                  </a:ext>
                </a:extLst>
              </a:tr>
              <a:tr h="2946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300" dirty="0">
                        <a:solidFill>
                          <a:schemeClr val="accent1">
                            <a:lumMod val="75000"/>
                          </a:schemeClr>
                        </a:solidFill>
                      </a:endParaRPr>
                    </a:p>
                  </a:txBody>
                  <a:tcPr marL="121888" marR="121888"/>
                </a:tc>
                <a:tc>
                  <a:txBody>
                    <a:bodyPr/>
                    <a:lstStyle/>
                    <a:p>
                      <a:pPr lvl="0"/>
                      <a:endParaRPr lang="x-none" sz="1200" kern="1200" dirty="0">
                        <a:solidFill>
                          <a:schemeClr val="tx1"/>
                        </a:solidFill>
                        <a:effectLst/>
                        <a:latin typeface="+mn-lt"/>
                        <a:ea typeface="+mn-ea"/>
                        <a:cs typeface="+mn-cs"/>
                      </a:endParaRPr>
                    </a:p>
                  </a:txBody>
                  <a:tcPr marL="121888" marR="121888" anchor="ctr"/>
                </a:tc>
                <a:extLst>
                  <a:ext uri="{0D108BD9-81ED-4DB2-BD59-A6C34878D82A}">
                    <a16:rowId xmlns:a16="http://schemas.microsoft.com/office/drawing/2014/main" val="10006"/>
                  </a:ext>
                </a:extLst>
              </a:tr>
            </a:tbl>
          </a:graphicData>
        </a:graphic>
      </p:graphicFrame>
      <p:grpSp>
        <p:nvGrpSpPr>
          <p:cNvPr id="92" name="Shape 239"/>
          <p:cNvGrpSpPr/>
          <p:nvPr/>
        </p:nvGrpSpPr>
        <p:grpSpPr>
          <a:xfrm>
            <a:off x="8535375" y="5639144"/>
            <a:ext cx="459990" cy="445857"/>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CP</a:t>
              </a:r>
            </a:p>
          </p:txBody>
        </p:sp>
      </p:grpSp>
      <p:grpSp>
        <p:nvGrpSpPr>
          <p:cNvPr id="95" name="Shape 242"/>
          <p:cNvGrpSpPr/>
          <p:nvPr/>
        </p:nvGrpSpPr>
        <p:grpSpPr>
          <a:xfrm>
            <a:off x="9084934" y="5638873"/>
            <a:ext cx="461241" cy="4463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Multi</a:t>
              </a:r>
              <a:br>
                <a:rPr lang="en" sz="700" b="1">
                  <a:solidFill>
                    <a:srgbClr val="3D4D4D"/>
                  </a:solidFill>
                  <a:latin typeface="Arial"/>
                  <a:ea typeface="Arial"/>
                  <a:cs typeface="Arial"/>
                  <a:sym typeface="Arial"/>
                </a:rPr>
              </a:br>
              <a:r>
                <a:rPr lang="en" sz="700" b="1">
                  <a:solidFill>
                    <a:srgbClr val="3D4D4D"/>
                  </a:solidFill>
                  <a:latin typeface="Arial"/>
                  <a:ea typeface="Arial"/>
                  <a:cs typeface="Arial"/>
                  <a:sym typeface="Arial"/>
                </a:rPr>
                <a:t>Core</a:t>
              </a:r>
            </a:p>
            <a:p>
              <a:pPr algn="ctr">
                <a:buSzPct val="25000"/>
              </a:pPr>
              <a:r>
                <a:rPr lang="en" sz="900" b="1">
                  <a:solidFill>
                    <a:srgbClr val="3D4D4D"/>
                  </a:solidFill>
                  <a:latin typeface="Arial"/>
                  <a:ea typeface="Arial"/>
                  <a:cs typeface="Arial"/>
                  <a:sym typeface="Arial"/>
                </a:rPr>
                <a:t>CPU</a:t>
              </a:r>
            </a:p>
          </p:txBody>
        </p:sp>
      </p:grpSp>
      <p:grpSp>
        <p:nvGrpSpPr>
          <p:cNvPr id="98" name="Shape 245"/>
          <p:cNvGrpSpPr/>
          <p:nvPr/>
        </p:nvGrpSpPr>
        <p:grpSpPr>
          <a:xfrm>
            <a:off x="7986126" y="5639144"/>
            <a:ext cx="459990" cy="445857"/>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NP</a:t>
              </a:r>
            </a:p>
          </p:txBody>
        </p:sp>
      </p:grpSp>
      <p:grpSp>
        <p:nvGrpSpPr>
          <p:cNvPr id="101" name="Shape 248"/>
          <p:cNvGrpSpPr/>
          <p:nvPr/>
        </p:nvGrpSpPr>
        <p:grpSpPr>
          <a:xfrm>
            <a:off x="11175170" y="5638873"/>
            <a:ext cx="461241" cy="4463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Multi</a:t>
              </a:r>
              <a:br>
                <a:rPr lang="en" sz="700" b="1">
                  <a:solidFill>
                    <a:srgbClr val="3D4D4D"/>
                  </a:solidFill>
                  <a:latin typeface="Arial"/>
                  <a:ea typeface="Arial"/>
                  <a:cs typeface="Arial"/>
                  <a:sym typeface="Arial"/>
                </a:rPr>
              </a:br>
              <a:r>
                <a:rPr lang="en" sz="700" b="1">
                  <a:solidFill>
                    <a:srgbClr val="3D4D4D"/>
                  </a:solidFill>
                  <a:latin typeface="Arial"/>
                  <a:ea typeface="Arial"/>
                  <a:cs typeface="Arial"/>
                  <a:sym typeface="Arial"/>
                </a:rPr>
                <a:t>Core</a:t>
              </a:r>
            </a:p>
            <a:p>
              <a:pPr algn="ctr">
                <a:buSzPct val="25000"/>
              </a:pPr>
              <a:r>
                <a:rPr lang="en" sz="900" b="1">
                  <a:solidFill>
                    <a:srgbClr val="3D4D4D"/>
                  </a:solidFill>
                  <a:latin typeface="Arial"/>
                  <a:ea typeface="Arial"/>
                  <a:cs typeface="Arial"/>
                  <a:sym typeface="Arial"/>
                </a:rPr>
                <a:t>CPU</a:t>
              </a:r>
            </a:p>
          </p:txBody>
        </p:sp>
      </p:grpSp>
      <p:grpSp>
        <p:nvGrpSpPr>
          <p:cNvPr id="104" name="Shape 251"/>
          <p:cNvGrpSpPr/>
          <p:nvPr/>
        </p:nvGrpSpPr>
        <p:grpSpPr>
          <a:xfrm>
            <a:off x="10008551" y="5625004"/>
            <a:ext cx="503270" cy="474133"/>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NP</a:t>
              </a:r>
            </a:p>
          </p:txBody>
        </p:sp>
      </p:grpSp>
      <p:grpSp>
        <p:nvGrpSpPr>
          <p:cNvPr id="107" name="Shape 254"/>
          <p:cNvGrpSpPr/>
          <p:nvPr/>
        </p:nvGrpSpPr>
        <p:grpSpPr>
          <a:xfrm>
            <a:off x="10591859" y="5625004"/>
            <a:ext cx="503270" cy="474133"/>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9546175" y="5862071"/>
            <a:ext cx="462377"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2344522" y="3089893"/>
            <a:ext cx="3246592" cy="596049"/>
          </a:xfrm>
          <a:prstGeom prst="rect">
            <a:avLst/>
          </a:prstGeom>
        </p:spPr>
      </p:pic>
      <p:pic>
        <p:nvPicPr>
          <p:cNvPr id="5" name="Picture 4" descr="FortiGate800D_FrontTop_sm.png"/>
          <p:cNvPicPr>
            <a:picLocks noChangeAspect="1"/>
          </p:cNvPicPr>
          <p:nvPr/>
        </p:nvPicPr>
        <p:blipFill rotWithShape="1">
          <a:blip r:embed="rId15" cstate="print">
            <a:extLst>
              <a:ext uri="{28A0092B-C50C-407E-A947-70E740481C1C}">
                <a14:useLocalDpi xmlns:a14="http://schemas.microsoft.com/office/drawing/2010/main" val="0"/>
              </a:ext>
            </a:extLst>
          </a:blip>
          <a:srcRect l="9804" t="35996" r="7336" b="33459"/>
          <a:stretch/>
        </p:blipFill>
        <p:spPr>
          <a:xfrm>
            <a:off x="2583038" y="2673577"/>
            <a:ext cx="2791941" cy="686307"/>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2513227" y="2372122"/>
            <a:ext cx="2861752" cy="600543"/>
          </a:xfrm>
          <a:prstGeom prst="rect">
            <a:avLst/>
          </a:prstGeom>
        </p:spPr>
      </p:pic>
      <p:sp>
        <p:nvSpPr>
          <p:cNvPr id="9" name="Title 8"/>
          <p:cNvSpPr>
            <a:spLocks noGrp="1"/>
          </p:cNvSpPr>
          <p:nvPr>
            <p:ph type="title"/>
          </p:nvPr>
        </p:nvSpPr>
        <p:spPr/>
        <p:txBody>
          <a:bodyPr/>
          <a:lstStyle/>
          <a:p>
            <a:r>
              <a:rPr lang="en-US" dirty="0"/>
              <a:t>FortiGate Mid-Range Series</a:t>
            </a:r>
          </a:p>
        </p:txBody>
      </p:sp>
    </p:spTree>
    <p:extLst>
      <p:ext uri="{BB962C8B-B14F-4D97-AF65-F5344CB8AC3E}">
        <p14:creationId xmlns:p14="http://schemas.microsoft.com/office/powerpoint/2010/main" val="35141191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7157" y="3740729"/>
            <a:ext cx="246157" cy="328295"/>
          </a:xfrm>
          <a:prstGeom prst="rect">
            <a:avLst/>
          </a:prstGeom>
          <a:noFill/>
        </p:spPr>
        <p:txBody>
          <a:bodyPr wrap="none" lIns="121893" tIns="60947" rIns="121893" bIns="60947" rtlCol="0">
            <a:spAutoFit/>
          </a:bodyPr>
          <a:lstStyle/>
          <a:p>
            <a:endParaRPr lang="en-US" sz="13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532843494"/>
              </p:ext>
            </p:extLst>
          </p:nvPr>
        </p:nvGraphicFramePr>
        <p:xfrm>
          <a:off x="335915" y="1200000"/>
          <a:ext cx="11517007" cy="4411446"/>
        </p:xfrm>
        <a:graphic>
          <a:graphicData uri="http://schemas.openxmlformats.org/drawingml/2006/table">
            <a:tbl>
              <a:tblPr firstRow="1" bandRow="1">
                <a:tableStyleId>{5202B0CA-FC54-4496-8BCA-5EF66A818D29}</a:tableStyleId>
              </a:tblPr>
              <a:tblGrid>
                <a:gridCol w="2177382">
                  <a:extLst>
                    <a:ext uri="{9D8B030D-6E8A-4147-A177-3AD203B41FA5}">
                      <a16:colId xmlns:a16="http://schemas.microsoft.com/office/drawing/2014/main" val="20000"/>
                    </a:ext>
                  </a:extLst>
                </a:gridCol>
                <a:gridCol w="1867925">
                  <a:extLst>
                    <a:ext uri="{9D8B030D-6E8A-4147-A177-3AD203B41FA5}">
                      <a16:colId xmlns:a16="http://schemas.microsoft.com/office/drawing/2014/main" val="20001"/>
                    </a:ext>
                  </a:extLst>
                </a:gridCol>
                <a:gridCol w="1867925">
                  <a:extLst>
                    <a:ext uri="{9D8B030D-6E8A-4147-A177-3AD203B41FA5}">
                      <a16:colId xmlns:a16="http://schemas.microsoft.com/office/drawing/2014/main" val="20002"/>
                    </a:ext>
                  </a:extLst>
                </a:gridCol>
                <a:gridCol w="1867925">
                  <a:extLst>
                    <a:ext uri="{9D8B030D-6E8A-4147-A177-3AD203B41FA5}">
                      <a16:colId xmlns:a16="http://schemas.microsoft.com/office/drawing/2014/main" val="20003"/>
                    </a:ext>
                  </a:extLst>
                </a:gridCol>
                <a:gridCol w="1867925">
                  <a:extLst>
                    <a:ext uri="{9D8B030D-6E8A-4147-A177-3AD203B41FA5}">
                      <a16:colId xmlns:a16="http://schemas.microsoft.com/office/drawing/2014/main" val="20004"/>
                    </a:ext>
                  </a:extLst>
                </a:gridCol>
                <a:gridCol w="1867925">
                  <a:extLst>
                    <a:ext uri="{9D8B030D-6E8A-4147-A177-3AD203B41FA5}">
                      <a16:colId xmlns:a16="http://schemas.microsoft.com/office/drawing/2014/main" val="20005"/>
                    </a:ext>
                  </a:extLst>
                </a:gridCol>
              </a:tblGrid>
              <a:tr h="539081">
                <a:tc>
                  <a:txBody>
                    <a:bodyPr/>
                    <a:lstStyle/>
                    <a:p>
                      <a:endParaRPr lang="en-US" sz="1300" dirty="0">
                        <a:latin typeface="+mn-lt"/>
                        <a:cs typeface="Arial Narrow"/>
                      </a:endParaRPr>
                    </a:p>
                  </a:txBody>
                  <a:tcPr marL="121888" marR="121888" anchor="ctr">
                    <a:solidFill>
                      <a:srgbClr val="A12D2D"/>
                    </a:solidFill>
                  </a:tcPr>
                </a:tc>
                <a:tc>
                  <a:txBody>
                    <a:bodyPr/>
                    <a:lstStyle/>
                    <a:p>
                      <a:pPr algn="ctr"/>
                      <a:r>
                        <a:rPr lang="en-US" sz="1300" dirty="0"/>
                        <a:t>FGT-100D</a:t>
                      </a:r>
                    </a:p>
                  </a:txBody>
                  <a:tcPr marL="121888" marR="121888" anchor="ctr">
                    <a:solidFill>
                      <a:srgbClr val="A12D2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FGT-140D</a:t>
                      </a:r>
                    </a:p>
                  </a:txBody>
                  <a:tcPr marL="121888" marR="121888" anchor="ctr">
                    <a:solidFill>
                      <a:srgbClr val="A12D2D"/>
                    </a:solidFill>
                  </a:tcPr>
                </a:tc>
                <a:tc>
                  <a:txBody>
                    <a:bodyPr/>
                    <a:lstStyle/>
                    <a:p>
                      <a:pPr algn="ctr"/>
                      <a:r>
                        <a:rPr lang="en-US" sz="1300" dirty="0"/>
                        <a:t>FGT-200D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FGT-240D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FGT-280D-POE</a:t>
                      </a:r>
                    </a:p>
                  </a:txBody>
                  <a:tcPr marL="121888" marR="121888" anchor="ctr">
                    <a:solidFill>
                      <a:srgbClr val="A12D2D"/>
                    </a:solidFill>
                  </a:tcPr>
                </a:tc>
                <a:extLst>
                  <a:ext uri="{0D108BD9-81ED-4DB2-BD59-A6C34878D82A}">
                    <a16:rowId xmlns:a16="http://schemas.microsoft.com/office/drawing/2014/main" val="10000"/>
                  </a:ext>
                </a:extLst>
              </a:tr>
              <a:tr h="5053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(1518/512/64 byte</a:t>
                      </a:r>
                      <a:r>
                        <a:rPr lang="en-US" sz="1200" b="1" baseline="0" dirty="0"/>
                        <a:t> </a:t>
                      </a:r>
                      <a:r>
                        <a:rPr lang="en-US" sz="1200" b="1" dirty="0"/>
                        <a:t>UDP)</a:t>
                      </a:r>
                      <a:endParaRPr lang="en-US" sz="1200" b="1" dirty="0">
                        <a:solidFill>
                          <a:schemeClr val="bg1"/>
                        </a:solidFill>
                      </a:endParaRPr>
                    </a:p>
                  </a:txBody>
                  <a:tcPr marL="121888" marR="121888" anchor="ctr"/>
                </a:tc>
                <a:tc>
                  <a:txBody>
                    <a:bodyPr/>
                    <a:lstStyle/>
                    <a:p>
                      <a:pPr algn="ctr"/>
                      <a:r>
                        <a:rPr lang="de-DE" sz="1200" dirty="0"/>
                        <a:t>2500* Mbps</a:t>
                      </a:r>
                    </a:p>
                  </a:txBody>
                  <a:tcPr marL="121888" marR="121888" anchor="ctr"/>
                </a:tc>
                <a:tc>
                  <a:txBody>
                    <a:bodyPr/>
                    <a:lstStyle/>
                    <a:p>
                      <a:pPr algn="ctr"/>
                      <a:r>
                        <a:rPr lang="de-DE" sz="1200" dirty="0"/>
                        <a:t>2500* Mbps</a:t>
                      </a:r>
                    </a:p>
                  </a:txBody>
                  <a:tcPr marL="121888" marR="121888" anchor="ctr"/>
                </a:tc>
                <a:tc>
                  <a:txBody>
                    <a:bodyPr/>
                    <a:lstStyle/>
                    <a:p>
                      <a:pPr algn="ctr"/>
                      <a:r>
                        <a:rPr lang="en-US" sz="1200" dirty="0"/>
                        <a:t>3 / 3 / 3 </a:t>
                      </a:r>
                    </a:p>
                    <a:p>
                      <a:pPr algn="ctr"/>
                      <a:r>
                        <a:rPr lang="en-US" sz="1200" dirty="0"/>
                        <a:t>Gbps</a:t>
                      </a:r>
                    </a:p>
                  </a:txBody>
                  <a:tcPr marL="121888" marR="121888" anchor="ctr" horzOverflow="overflow"/>
                </a:tc>
                <a:tc>
                  <a:txBody>
                    <a:bodyPr/>
                    <a:lstStyle/>
                    <a:p>
                      <a:pPr algn="ctr"/>
                      <a:r>
                        <a:rPr lang="en-US" sz="1200" dirty="0"/>
                        <a:t>4 / 4 / 4 </a:t>
                      </a:r>
                    </a:p>
                    <a:p>
                      <a:pPr algn="ctr"/>
                      <a:r>
                        <a:rPr lang="en-US" sz="1200" dirty="0"/>
                        <a:t>Gbps</a:t>
                      </a:r>
                    </a:p>
                  </a:txBody>
                  <a:tcPr marL="121888" marR="121888" anchor="ctr" horzOverflow="overflow"/>
                </a:tc>
                <a:tc>
                  <a:txBody>
                    <a:bodyPr/>
                    <a:lstStyle/>
                    <a:p>
                      <a:pPr algn="ctr"/>
                      <a:r>
                        <a:rPr lang="en-US" sz="1200" dirty="0"/>
                        <a:t>4 / 4 / 4 </a:t>
                      </a:r>
                    </a:p>
                    <a:p>
                      <a:pPr algn="ctr"/>
                      <a:r>
                        <a:rPr lang="en-US" sz="1200" dirty="0"/>
                        <a:t>Gbps</a:t>
                      </a:r>
                    </a:p>
                  </a:txBody>
                  <a:tcPr marL="121888" marR="121888" anchor="ctr" horzOverflow="overflow"/>
                </a:tc>
                <a:extLst>
                  <a:ext uri="{0D108BD9-81ED-4DB2-BD59-A6C34878D82A}">
                    <a16:rowId xmlns:a16="http://schemas.microsoft.com/office/drawing/2014/main" val="10001"/>
                  </a:ext>
                </a:extLst>
              </a:tr>
              <a:tr h="409925">
                <a:tc>
                  <a:txBody>
                    <a:bodyPr/>
                    <a:lstStyle/>
                    <a:p>
                      <a:r>
                        <a:rPr lang="en-US" sz="1200" b="1" dirty="0"/>
                        <a:t>Concurrent Sessions</a:t>
                      </a:r>
                      <a:endParaRPr lang="en-US" sz="1200" b="1" dirty="0">
                        <a:solidFill>
                          <a:schemeClr val="bg1"/>
                        </a:solidFill>
                      </a:endParaRPr>
                    </a:p>
                  </a:txBody>
                  <a:tcPr marL="121888" marR="121888" anchor="ctr"/>
                </a:tc>
                <a:tc>
                  <a:txBody>
                    <a:bodyPr/>
                    <a:lstStyle/>
                    <a:p>
                      <a:pPr algn="ctr"/>
                      <a:r>
                        <a:rPr lang="en-US" sz="1200" dirty="0"/>
                        <a:t>3 Mil</a:t>
                      </a:r>
                    </a:p>
                  </a:txBody>
                  <a:tcPr marL="121888" marR="121888" anchor="ctr"/>
                </a:tc>
                <a:tc>
                  <a:txBody>
                    <a:bodyPr/>
                    <a:lstStyle/>
                    <a:p>
                      <a:pPr algn="ctr"/>
                      <a:r>
                        <a:rPr lang="en-US" sz="1200" dirty="0"/>
                        <a:t>3 Mil</a:t>
                      </a:r>
                    </a:p>
                  </a:txBody>
                  <a:tcPr marL="121888" marR="121888" anchor="ctr"/>
                </a:tc>
                <a:tc>
                  <a:txBody>
                    <a:bodyPr/>
                    <a:lstStyle/>
                    <a:p>
                      <a:pPr algn="ctr"/>
                      <a:r>
                        <a:rPr lang="en-US" sz="1200" baseline="0" dirty="0"/>
                        <a:t>3.2 Mil</a:t>
                      </a:r>
                      <a:r>
                        <a:rPr lang="en-US" sz="1200" dirty="0"/>
                        <a:t> </a:t>
                      </a:r>
                    </a:p>
                  </a:txBody>
                  <a:tcPr marL="121888" marR="121888" anchor="ctr" horzOverflow="overflow"/>
                </a:tc>
                <a:tc>
                  <a:txBody>
                    <a:bodyPr/>
                    <a:lstStyle/>
                    <a:p>
                      <a:pPr algn="ctr"/>
                      <a:r>
                        <a:rPr lang="en-US" sz="1200" dirty="0"/>
                        <a:t>3.2 Mil</a:t>
                      </a:r>
                    </a:p>
                  </a:txBody>
                  <a:tcPr marL="121888" marR="121888" anchor="ctr" horzOverflow="overflow"/>
                </a:tc>
                <a:tc>
                  <a:txBody>
                    <a:bodyPr/>
                    <a:lstStyle/>
                    <a:p>
                      <a:pPr algn="ctr"/>
                      <a:r>
                        <a:rPr lang="en-US" sz="1200" dirty="0"/>
                        <a:t>3.2 Mil</a:t>
                      </a:r>
                    </a:p>
                  </a:txBody>
                  <a:tcPr marL="121888" marR="121888" anchor="ctr" horzOverflow="overflow"/>
                </a:tc>
                <a:extLst>
                  <a:ext uri="{0D108BD9-81ED-4DB2-BD59-A6C34878D82A}">
                    <a16:rowId xmlns:a16="http://schemas.microsoft.com/office/drawing/2014/main" val="10002"/>
                  </a:ext>
                </a:extLst>
              </a:tr>
              <a:tr h="331583">
                <a:tc>
                  <a:txBody>
                    <a:bodyPr/>
                    <a:lstStyle/>
                    <a:p>
                      <a:r>
                        <a:rPr lang="en-US" sz="1200" b="1" dirty="0"/>
                        <a:t>New Sessions/Sec</a:t>
                      </a:r>
                      <a:endParaRPr lang="en-US" sz="1200" b="1" dirty="0">
                        <a:solidFill>
                          <a:schemeClr val="bg1"/>
                        </a:solidFill>
                      </a:endParaRPr>
                    </a:p>
                  </a:txBody>
                  <a:tcPr marL="121888" marR="121888" anchor="ctr"/>
                </a:tc>
                <a:tc>
                  <a:txBody>
                    <a:bodyPr/>
                    <a:lstStyle/>
                    <a:p>
                      <a:pPr algn="ctr"/>
                      <a:r>
                        <a:rPr lang="en-US" sz="1200" dirty="0"/>
                        <a:t>22,000</a:t>
                      </a:r>
                    </a:p>
                  </a:txBody>
                  <a:tcPr marL="121888" marR="121888" anchor="ctr"/>
                </a:tc>
                <a:tc>
                  <a:txBody>
                    <a:bodyPr/>
                    <a:lstStyle/>
                    <a:p>
                      <a:pPr algn="ctr"/>
                      <a:r>
                        <a:rPr lang="en-US" sz="1200" dirty="0"/>
                        <a:t>22,000</a:t>
                      </a:r>
                    </a:p>
                  </a:txBody>
                  <a:tcPr marL="121888" marR="121888" anchor="ctr"/>
                </a:tc>
                <a:tc>
                  <a:txBody>
                    <a:bodyPr/>
                    <a:lstStyle/>
                    <a:p>
                      <a:pPr algn="ctr"/>
                      <a:r>
                        <a:rPr lang="en-US" sz="1200" dirty="0"/>
                        <a:t>77,000</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77,000</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77,000</a:t>
                      </a:r>
                    </a:p>
                  </a:txBody>
                  <a:tcPr marL="121888" marR="121888" anchor="ctr" horzOverflow="overflow"/>
                </a:tc>
                <a:extLst>
                  <a:ext uri="{0D108BD9-81ED-4DB2-BD59-A6C34878D82A}">
                    <a16:rowId xmlns:a16="http://schemas.microsoft.com/office/drawing/2014/main" val="10003"/>
                  </a:ext>
                </a:extLst>
              </a:tr>
              <a:tr h="409925">
                <a:tc>
                  <a:txBody>
                    <a:bodyPr/>
                    <a:lstStyle/>
                    <a:p>
                      <a:r>
                        <a:rPr lang="en-US" sz="1200" b="1" dirty="0"/>
                        <a:t>IPSec VPN</a:t>
                      </a:r>
                      <a:endParaRPr lang="en-US" sz="1200" b="1" dirty="0">
                        <a:solidFill>
                          <a:schemeClr val="bg1"/>
                        </a:solidFill>
                      </a:endParaRPr>
                    </a:p>
                  </a:txBody>
                  <a:tcPr marL="121888" marR="121888" anchor="ctr"/>
                </a:tc>
                <a:tc>
                  <a:txBody>
                    <a:bodyPr/>
                    <a:lstStyle/>
                    <a:p>
                      <a:pPr algn="ctr"/>
                      <a:r>
                        <a:rPr lang="en-US" sz="1200" dirty="0"/>
                        <a:t>450 Mbps</a:t>
                      </a:r>
                    </a:p>
                  </a:txBody>
                  <a:tcPr marL="121888" marR="121888" anchor="ctr"/>
                </a:tc>
                <a:tc>
                  <a:txBody>
                    <a:bodyPr/>
                    <a:lstStyle/>
                    <a:p>
                      <a:pPr algn="ctr"/>
                      <a:r>
                        <a:rPr lang="en-US" sz="1200" dirty="0"/>
                        <a:t>450 Mbps</a:t>
                      </a:r>
                    </a:p>
                  </a:txBody>
                  <a:tcPr marL="121888" marR="121888" anchor="ctr"/>
                </a:tc>
                <a:tc>
                  <a:txBody>
                    <a:bodyPr/>
                    <a:lstStyle/>
                    <a:p>
                      <a:pPr algn="ctr"/>
                      <a:r>
                        <a:rPr lang="en-US" sz="1200" dirty="0"/>
                        <a:t>1.3</a:t>
                      </a:r>
                      <a:r>
                        <a:rPr lang="en-US" sz="1200" baseline="0" dirty="0"/>
                        <a:t> Gbps</a:t>
                      </a:r>
                      <a:endParaRPr lang="en-US" sz="1200" dirty="0"/>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1.3</a:t>
                      </a:r>
                      <a:r>
                        <a:rPr lang="en-US" sz="1200" baseline="0" dirty="0"/>
                        <a:t> Gbps</a:t>
                      </a:r>
                      <a:endParaRPr lang="en-US" sz="1200" dirty="0"/>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1.3</a:t>
                      </a:r>
                      <a:r>
                        <a:rPr lang="en-US" sz="1200" baseline="0" dirty="0"/>
                        <a:t> Gbps</a:t>
                      </a:r>
                      <a:endParaRPr lang="en-US" sz="1200" dirty="0"/>
                    </a:p>
                  </a:txBody>
                  <a:tcPr marL="121888" marR="121888" anchor="ctr" horzOverflow="overflow"/>
                </a:tc>
                <a:extLst>
                  <a:ext uri="{0D108BD9-81ED-4DB2-BD59-A6C34878D82A}">
                    <a16:rowId xmlns:a16="http://schemas.microsoft.com/office/drawing/2014/main" val="10004"/>
                  </a:ext>
                </a:extLst>
              </a:tr>
              <a:tr h="409925">
                <a:tc>
                  <a:txBody>
                    <a:bodyPr/>
                    <a:lstStyle/>
                    <a:p>
                      <a:r>
                        <a:rPr lang="en-US" sz="1200" b="1" dirty="0"/>
                        <a:t>IPS (HTTP)</a:t>
                      </a:r>
                      <a:endParaRPr lang="en-US" sz="1200" b="1" dirty="0">
                        <a:solidFill>
                          <a:schemeClr val="bg1"/>
                        </a:solidFill>
                      </a:endParaRPr>
                    </a:p>
                  </a:txBody>
                  <a:tcPr marL="121888" marR="121888" anchor="ctr"/>
                </a:tc>
                <a:tc>
                  <a:txBody>
                    <a:bodyPr/>
                    <a:lstStyle/>
                    <a:p>
                      <a:pPr algn="ctr"/>
                      <a:r>
                        <a:rPr lang="en-US" sz="1200" dirty="0"/>
                        <a:t>950 Mbps</a:t>
                      </a:r>
                    </a:p>
                  </a:txBody>
                  <a:tcPr marL="121888" marR="121888" anchor="ctr"/>
                </a:tc>
                <a:tc>
                  <a:txBody>
                    <a:bodyPr/>
                    <a:lstStyle/>
                    <a:p>
                      <a:pPr algn="ctr"/>
                      <a:r>
                        <a:rPr lang="en-US" sz="1200" dirty="0"/>
                        <a:t>950 Mbps</a:t>
                      </a:r>
                    </a:p>
                  </a:txBody>
                  <a:tcPr marL="121888" marR="121888" anchor="ctr"/>
                </a:tc>
                <a:tc>
                  <a:txBody>
                    <a:bodyPr/>
                    <a:lstStyle/>
                    <a:p>
                      <a:pPr algn="ctr"/>
                      <a:r>
                        <a:rPr lang="en-US" sz="1200" dirty="0"/>
                        <a:t>1.7 Gbps</a:t>
                      </a:r>
                    </a:p>
                  </a:txBody>
                  <a:tcPr marL="121888" marR="121888" anchor="ctr" horzOverflow="overflow"/>
                </a:tc>
                <a:tc>
                  <a:txBody>
                    <a:bodyPr/>
                    <a:lstStyle/>
                    <a:p>
                      <a:pPr algn="ctr"/>
                      <a:r>
                        <a:rPr lang="en-US" sz="1200" dirty="0"/>
                        <a:t>2.1 Gbps</a:t>
                      </a:r>
                    </a:p>
                  </a:txBody>
                  <a:tcPr marL="121888" marR="121888" anchor="ctr" horzOverflow="overflow"/>
                </a:tc>
                <a:tc>
                  <a:txBody>
                    <a:bodyPr/>
                    <a:lstStyle/>
                    <a:p>
                      <a:pPr algn="ctr"/>
                      <a:r>
                        <a:rPr lang="en-US" sz="1200" dirty="0"/>
                        <a:t>2.1 Gbps</a:t>
                      </a:r>
                    </a:p>
                  </a:txBody>
                  <a:tcPr marL="121888" marR="121888" anchor="ctr" horzOverflow="overflow"/>
                </a:tc>
                <a:extLst>
                  <a:ext uri="{0D108BD9-81ED-4DB2-BD59-A6C34878D82A}">
                    <a16:rowId xmlns:a16="http://schemas.microsoft.com/office/drawing/2014/main" val="10005"/>
                  </a:ext>
                </a:extLst>
              </a:tr>
              <a:tr h="356837">
                <a:tc>
                  <a:txBody>
                    <a:bodyPr/>
                    <a:lstStyle/>
                    <a:p>
                      <a:r>
                        <a:rPr lang="en-US" sz="1200" b="1" dirty="0"/>
                        <a:t>NGFW (Enterprise Mix)</a:t>
                      </a:r>
                      <a:endParaRPr lang="en-US" sz="1200" b="1" dirty="0">
                        <a:solidFill>
                          <a:schemeClr val="bg1"/>
                        </a:solidFill>
                      </a:endParaRPr>
                    </a:p>
                  </a:txBody>
                  <a:tcPr marL="121888" marR="121888" anchor="ctr"/>
                </a:tc>
                <a:tc>
                  <a:txBody>
                    <a:bodyPr/>
                    <a:lstStyle/>
                    <a:p>
                      <a:pPr algn="ctr"/>
                      <a:r>
                        <a:rPr lang="en-US" sz="1200" dirty="0"/>
                        <a:t>200 Mbps</a:t>
                      </a:r>
                      <a:endParaRPr lang="en-US" sz="1200" b="0" i="0" dirty="0">
                        <a:solidFill>
                          <a:schemeClr val="tx1"/>
                        </a:solidFill>
                        <a:latin typeface="+mn-lt"/>
                      </a:endParaRPr>
                    </a:p>
                  </a:txBody>
                  <a:tcPr marL="121888" marR="121888"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1200" dirty="0"/>
                        <a:t>200 Mbps</a:t>
                      </a:r>
                      <a:endParaRPr lang="en-US" sz="1200" b="0" i="0" dirty="0">
                        <a:solidFill>
                          <a:schemeClr val="tx1"/>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310 Mbps</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310 Mbps</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310 Mbps</a:t>
                      </a:r>
                      <a:endParaRPr lang="en-US" sz="1200" dirty="0">
                        <a:solidFill>
                          <a:schemeClr val="tx1"/>
                        </a:solidFill>
                        <a:latin typeface="+mn-lt"/>
                        <a:cs typeface="Arial Narrow"/>
                      </a:endParaRPr>
                    </a:p>
                  </a:txBody>
                  <a:tcPr marL="121888" marR="121888" anchor="ctr"/>
                </a:tc>
                <a:extLst>
                  <a:ext uri="{0D108BD9-81ED-4DB2-BD59-A6C34878D82A}">
                    <a16:rowId xmlns:a16="http://schemas.microsoft.com/office/drawing/2014/main" val="10006"/>
                  </a:ext>
                </a:extLst>
              </a:tr>
              <a:tr h="842315">
                <a:tc>
                  <a:txBody>
                    <a:bodyPr/>
                    <a:lstStyle/>
                    <a:p>
                      <a:r>
                        <a:rPr lang="en-US" sz="1200" b="1" dirty="0"/>
                        <a:t>Interfaces</a:t>
                      </a:r>
                    </a:p>
                    <a:p>
                      <a:r>
                        <a:rPr lang="en-US" sz="1200" b="1" dirty="0"/>
                        <a:t>(LAN, WAN &amp; DMZ)</a:t>
                      </a:r>
                      <a:endParaRPr lang="en-US" sz="1200" b="1" dirty="0">
                        <a:solidFill>
                          <a:schemeClr val="bg1"/>
                        </a:solidFill>
                      </a:endParaRPr>
                    </a:p>
                  </a:txBody>
                  <a:tcPr marL="121888" marR="121888" anchor="ctr"/>
                </a:tc>
                <a:tc>
                  <a:txBody>
                    <a:bodyPr/>
                    <a:lstStyle/>
                    <a:p>
                      <a:pPr algn="ctr"/>
                      <a:r>
                        <a:rPr lang="en-US" sz="1200" dirty="0"/>
                        <a:t>20 x GE RJ45,</a:t>
                      </a:r>
                    </a:p>
                    <a:p>
                      <a:pPr algn="ctr"/>
                      <a:r>
                        <a:rPr lang="en-US" sz="1200" dirty="0"/>
                        <a:t>2</a:t>
                      </a:r>
                      <a:r>
                        <a:rPr lang="en-US" sz="1200" baseline="0" dirty="0"/>
                        <a:t> x GE SFP</a:t>
                      </a:r>
                      <a:endParaRPr lang="en-US" sz="1200" b="0" i="0" dirty="0">
                        <a:solidFill>
                          <a:schemeClr val="tx1"/>
                        </a:solidFill>
                        <a:latin typeface="+mn-lt"/>
                      </a:endParaRPr>
                    </a:p>
                  </a:txBody>
                  <a:tcPr marL="121888" marR="121888" anchor="ctr"/>
                </a:tc>
                <a:tc>
                  <a:txBody>
                    <a:bodyPr/>
                    <a:lstStyle/>
                    <a:p>
                      <a:pPr marL="0" indent="0" algn="ctr" defTabSz="914417">
                        <a:spcBef>
                          <a:spcPct val="20000"/>
                        </a:spcBef>
                        <a:buFontTx/>
                        <a:buNone/>
                      </a:pPr>
                      <a:r>
                        <a:rPr lang="en-US" sz="1200" dirty="0"/>
                        <a:t>40x GE RJ45,</a:t>
                      </a:r>
                      <a:br>
                        <a:rPr lang="en-US" sz="1200" baseline="0" dirty="0"/>
                      </a:br>
                      <a:r>
                        <a:rPr lang="en-US" sz="1200" dirty="0"/>
                        <a:t>2x GE SFP </a:t>
                      </a:r>
                      <a:endParaRPr lang="en-US" sz="1200" b="0" i="0" dirty="0">
                        <a:solidFill>
                          <a:schemeClr val="tx1"/>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 x GE SFP</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 x GE SFP</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 x GE SFP</a:t>
                      </a:r>
                      <a:endParaRPr lang="en-US" sz="1200" dirty="0">
                        <a:solidFill>
                          <a:schemeClr val="tx1"/>
                        </a:solidFill>
                        <a:latin typeface="+mn-lt"/>
                        <a:cs typeface="Arial Narrow"/>
                      </a:endParaRPr>
                    </a:p>
                  </a:txBody>
                  <a:tcPr marL="121888" marR="121888" anchor="ctr"/>
                </a:tc>
                <a:extLst>
                  <a:ext uri="{0D108BD9-81ED-4DB2-BD59-A6C34878D82A}">
                    <a16:rowId xmlns:a16="http://schemas.microsoft.com/office/drawing/2014/main" val="10007"/>
                  </a:ext>
                </a:extLst>
              </a:tr>
              <a:tr h="303233">
                <a:tc>
                  <a:txBody>
                    <a:bodyPr/>
                    <a:lstStyle/>
                    <a:p>
                      <a:r>
                        <a:rPr lang="en-US" sz="1200" b="1" dirty="0"/>
                        <a:t>Storage</a:t>
                      </a:r>
                      <a:endParaRPr lang="en-US" sz="1200" b="1" dirty="0">
                        <a:solidFill>
                          <a:schemeClr val="bg1"/>
                        </a:solidFill>
                      </a:endParaRPr>
                    </a:p>
                  </a:txBody>
                  <a:tcPr marL="121888" marR="121888" anchor="ctr"/>
                </a:tc>
                <a:tc>
                  <a:txBody>
                    <a:bodyPr/>
                    <a:lstStyle/>
                    <a:p>
                      <a:pPr algn="ctr"/>
                      <a:r>
                        <a:rPr lang="en-US" sz="1200" dirty="0"/>
                        <a:t>32GB</a:t>
                      </a:r>
                      <a:endParaRPr lang="en-US" sz="1200" b="0" i="0" dirty="0">
                        <a:solidFill>
                          <a:schemeClr val="tx1"/>
                        </a:solidFill>
                        <a:latin typeface="+mn-lt"/>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32GB</a:t>
                      </a:r>
                      <a:endParaRPr lang="en-US" sz="1200" b="0" i="0" dirty="0">
                        <a:solidFill>
                          <a:schemeClr val="tx1"/>
                        </a:solidFill>
                        <a:latin typeface="+mn-lt"/>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64 </a:t>
                      </a:r>
                      <a:r>
                        <a:rPr lang="en-US" sz="1200" baseline="0" dirty="0"/>
                        <a:t>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64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64 GB</a:t>
                      </a:r>
                      <a:endParaRPr lang="en-US" sz="1200" dirty="0">
                        <a:latin typeface="+mn-lt"/>
                        <a:cs typeface="Arial Narrow"/>
                      </a:endParaRPr>
                    </a:p>
                  </a:txBody>
                  <a:tcPr marL="121888" marR="121888" anchor="ctr"/>
                </a:tc>
                <a:extLst>
                  <a:ext uri="{0D108BD9-81ED-4DB2-BD59-A6C34878D82A}">
                    <a16:rowId xmlns:a16="http://schemas.microsoft.com/office/drawing/2014/main" val="10008"/>
                  </a:ext>
                </a:extLst>
              </a:tr>
              <a:tr h="303233">
                <a:tc>
                  <a:txBody>
                    <a:bodyPr/>
                    <a:lstStyle/>
                    <a:p>
                      <a:r>
                        <a:rPr lang="en-US" sz="1200" b="1" dirty="0"/>
                        <a:t>Variants</a:t>
                      </a:r>
                      <a:endParaRPr lang="en-US" sz="1200" b="1" dirty="0">
                        <a:solidFill>
                          <a:schemeClr val="bg1"/>
                        </a:solidFill>
                      </a:endParaRPr>
                    </a:p>
                  </a:txBody>
                  <a:tcPr marL="121888" marR="121888" anchor="ctr"/>
                </a:tc>
                <a:tc>
                  <a:txBody>
                    <a:bodyPr/>
                    <a:lstStyle/>
                    <a:p>
                      <a:pPr algn="ctr"/>
                      <a:r>
                        <a:rPr lang="en-US" sz="1200" dirty="0"/>
                        <a:t>LENC,</a:t>
                      </a:r>
                      <a:endParaRPr lang="en-US" sz="1200" dirty="0">
                        <a:solidFill>
                          <a:schemeClr val="tx1"/>
                        </a:solidFill>
                      </a:endParaRPr>
                    </a:p>
                  </a:txBody>
                  <a:tcPr marL="121888" marR="121888" anchor="ctr"/>
                </a:tc>
                <a:tc>
                  <a:txBody>
                    <a:bodyPr/>
                    <a:lstStyle/>
                    <a:p>
                      <a:pPr algn="ctr"/>
                      <a:r>
                        <a:rPr lang="en-US" sz="1200" dirty="0"/>
                        <a:t> T1 port, PoE</a:t>
                      </a:r>
                      <a:endParaRPr lang="en-US" sz="1200" dirty="0">
                        <a:solidFill>
                          <a:schemeClr val="tx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PoE</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PoE</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extLst>
                  <a:ext uri="{0D108BD9-81ED-4DB2-BD59-A6C34878D82A}">
                    <a16:rowId xmlns:a16="http://schemas.microsoft.com/office/drawing/2014/main" val="10009"/>
                  </a:ext>
                </a:extLst>
              </a:tr>
            </a:tbl>
          </a:graphicData>
        </a:graphic>
      </p:graphicFrame>
      <p:sp>
        <p:nvSpPr>
          <p:cNvPr id="3" name="Rectangle 2"/>
          <p:cNvSpPr/>
          <p:nvPr/>
        </p:nvSpPr>
        <p:spPr>
          <a:xfrm>
            <a:off x="9694665" y="6435885"/>
            <a:ext cx="1701070" cy="292367"/>
          </a:xfrm>
          <a:prstGeom prst="rect">
            <a:avLst/>
          </a:prstGeom>
        </p:spPr>
        <p:txBody>
          <a:bodyPr wrap="none" lIns="121893" tIns="60947" rIns="121893" bIns="60947">
            <a:spAutoFit/>
          </a:bodyPr>
          <a:lstStyle/>
          <a:p>
            <a:r>
              <a:rPr lang="en-US" sz="1100" i="1" dirty="0"/>
              <a:t>* Based on 1518 bytes</a:t>
            </a:r>
          </a:p>
        </p:txBody>
      </p:sp>
      <p:sp>
        <p:nvSpPr>
          <p:cNvPr id="5" name="Title 4"/>
          <p:cNvSpPr>
            <a:spLocks noGrp="1"/>
          </p:cNvSpPr>
          <p:nvPr>
            <p:ph type="title"/>
          </p:nvPr>
        </p:nvSpPr>
        <p:spPr/>
        <p:txBody>
          <a:bodyPr/>
          <a:lstStyle/>
          <a:p>
            <a:r>
              <a:rPr lang="en-US" dirty="0"/>
              <a:t>FortiGate Mid Range Devices: Comparison</a:t>
            </a:r>
          </a:p>
        </p:txBody>
      </p:sp>
    </p:spTree>
    <p:extLst>
      <p:ext uri="{BB962C8B-B14F-4D97-AF65-F5344CB8AC3E}">
        <p14:creationId xmlns:p14="http://schemas.microsoft.com/office/powerpoint/2010/main" val="3160712930"/>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7157" y="3740729"/>
            <a:ext cx="246157" cy="328295"/>
          </a:xfrm>
          <a:prstGeom prst="rect">
            <a:avLst/>
          </a:prstGeom>
          <a:noFill/>
        </p:spPr>
        <p:txBody>
          <a:bodyPr wrap="none" lIns="121893" tIns="60947" rIns="121893" bIns="60947" rtlCol="0">
            <a:spAutoFit/>
          </a:bodyPr>
          <a:lstStyle/>
          <a:p>
            <a:endParaRPr lang="en-US" sz="13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354588738"/>
              </p:ext>
            </p:extLst>
          </p:nvPr>
        </p:nvGraphicFramePr>
        <p:xfrm>
          <a:off x="335916" y="1200000"/>
          <a:ext cx="11516999" cy="4473230"/>
        </p:xfrm>
        <a:graphic>
          <a:graphicData uri="http://schemas.openxmlformats.org/drawingml/2006/table">
            <a:tbl>
              <a:tblPr firstRow="1" firstCol="1" bandRow="1">
                <a:tableStyleId>{5202B0CA-FC54-4496-8BCA-5EF66A818D29}</a:tableStyleId>
              </a:tblPr>
              <a:tblGrid>
                <a:gridCol w="2177381">
                  <a:extLst>
                    <a:ext uri="{9D8B030D-6E8A-4147-A177-3AD203B41FA5}">
                      <a16:colId xmlns:a16="http://schemas.microsoft.com/office/drawing/2014/main" val="20000"/>
                    </a:ext>
                  </a:extLst>
                </a:gridCol>
                <a:gridCol w="1556603">
                  <a:extLst>
                    <a:ext uri="{9D8B030D-6E8A-4147-A177-3AD203B41FA5}">
                      <a16:colId xmlns:a16="http://schemas.microsoft.com/office/drawing/2014/main" val="20001"/>
                    </a:ext>
                  </a:extLst>
                </a:gridCol>
                <a:gridCol w="1556603">
                  <a:extLst>
                    <a:ext uri="{9D8B030D-6E8A-4147-A177-3AD203B41FA5}">
                      <a16:colId xmlns:a16="http://schemas.microsoft.com/office/drawing/2014/main" val="20002"/>
                    </a:ext>
                  </a:extLst>
                </a:gridCol>
                <a:gridCol w="1556603">
                  <a:extLst>
                    <a:ext uri="{9D8B030D-6E8A-4147-A177-3AD203B41FA5}">
                      <a16:colId xmlns:a16="http://schemas.microsoft.com/office/drawing/2014/main" val="20003"/>
                    </a:ext>
                  </a:extLst>
                </a:gridCol>
                <a:gridCol w="1556603">
                  <a:extLst>
                    <a:ext uri="{9D8B030D-6E8A-4147-A177-3AD203B41FA5}">
                      <a16:colId xmlns:a16="http://schemas.microsoft.com/office/drawing/2014/main" val="20004"/>
                    </a:ext>
                  </a:extLst>
                </a:gridCol>
                <a:gridCol w="1556603">
                  <a:extLst>
                    <a:ext uri="{9D8B030D-6E8A-4147-A177-3AD203B41FA5}">
                      <a16:colId xmlns:a16="http://schemas.microsoft.com/office/drawing/2014/main" val="20005"/>
                    </a:ext>
                  </a:extLst>
                </a:gridCol>
                <a:gridCol w="1556603">
                  <a:extLst>
                    <a:ext uri="{9D8B030D-6E8A-4147-A177-3AD203B41FA5}">
                      <a16:colId xmlns:a16="http://schemas.microsoft.com/office/drawing/2014/main" val="20006"/>
                    </a:ext>
                  </a:extLst>
                </a:gridCol>
              </a:tblGrid>
              <a:tr h="405644">
                <a:tc>
                  <a:txBody>
                    <a:bodyPr/>
                    <a:lstStyle/>
                    <a:p>
                      <a:endParaRPr lang="en-US" sz="1300" dirty="0">
                        <a:latin typeface="+mn-lt"/>
                        <a:cs typeface="Arial Narrow"/>
                      </a:endParaRPr>
                    </a:p>
                  </a:txBody>
                  <a:tcPr marL="121888" marR="121888" anchor="ctr">
                    <a:solidFill>
                      <a:srgbClr val="A12D2D"/>
                    </a:solidFill>
                  </a:tcPr>
                </a:tc>
                <a:tc>
                  <a:txBody>
                    <a:bodyPr/>
                    <a:lstStyle/>
                    <a:p>
                      <a:pPr algn="ctr"/>
                      <a:r>
                        <a:rPr lang="en-US" sz="1300" dirty="0"/>
                        <a:t>FGT-300D</a:t>
                      </a:r>
                    </a:p>
                  </a:txBody>
                  <a:tcPr marL="121888" marR="121888" anchor="ctr">
                    <a:solidFill>
                      <a:srgbClr val="A12D2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FGT-400D</a:t>
                      </a:r>
                    </a:p>
                  </a:txBody>
                  <a:tcPr marL="121888" marR="121888" anchor="ctr">
                    <a:solidFill>
                      <a:srgbClr val="A12D2D"/>
                    </a:solidFill>
                  </a:tcPr>
                </a:tc>
                <a:tc>
                  <a:txBody>
                    <a:bodyPr/>
                    <a:lstStyle/>
                    <a:p>
                      <a:pPr algn="ctr"/>
                      <a:r>
                        <a:rPr lang="en-US" sz="1300" dirty="0"/>
                        <a:t>FGT-500D</a:t>
                      </a:r>
                    </a:p>
                  </a:txBody>
                  <a:tcPr marL="121888" marR="121888" anchor="ctr">
                    <a:solidFill>
                      <a:srgbClr val="A12D2D"/>
                    </a:solidFill>
                  </a:tcPr>
                </a:tc>
                <a:tc>
                  <a:txBody>
                    <a:bodyPr/>
                    <a:lstStyle/>
                    <a:p>
                      <a:pPr algn="ctr"/>
                      <a:r>
                        <a:rPr lang="en-US" sz="1300" dirty="0"/>
                        <a:t>FG-600D</a:t>
                      </a:r>
                      <a:endParaRPr lang="en-US" sz="1300" dirty="0">
                        <a:latin typeface="+mn-lt"/>
                        <a:cs typeface="Arial Narrow"/>
                      </a:endParaRPr>
                    </a:p>
                  </a:txBody>
                  <a:tcPr marL="121888" marR="121888" anchor="ctr">
                    <a:solidFill>
                      <a:srgbClr val="A12D2D"/>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300" dirty="0"/>
                        <a:t>FG-800D</a:t>
                      </a:r>
                      <a:endParaRPr lang="en-US" sz="1300" dirty="0">
                        <a:latin typeface="+mn-lt"/>
                        <a:cs typeface="Arial Narrow"/>
                      </a:endParaRPr>
                    </a:p>
                  </a:txBody>
                  <a:tcPr marL="121888" marR="121888" anchor="ctr">
                    <a:solidFill>
                      <a:srgbClr val="A12D2D"/>
                    </a:solidFill>
                  </a:tcPr>
                </a:tc>
                <a:tc>
                  <a:txBody>
                    <a:bodyPr/>
                    <a:lstStyle/>
                    <a:p>
                      <a:pPr algn="ctr"/>
                      <a:r>
                        <a:rPr lang="en-US" sz="1300" dirty="0"/>
                        <a:t>FG-900D</a:t>
                      </a:r>
                      <a:endParaRPr lang="en-US" sz="1300" dirty="0">
                        <a:latin typeface="+mn-lt"/>
                        <a:cs typeface="Arial Narrow"/>
                      </a:endParaRPr>
                    </a:p>
                  </a:txBody>
                  <a:tcPr marL="121888" marR="121888" anchor="ctr">
                    <a:solidFill>
                      <a:srgbClr val="A12D2D"/>
                    </a:solidFill>
                  </a:tcPr>
                </a:tc>
                <a:extLst>
                  <a:ext uri="{0D108BD9-81ED-4DB2-BD59-A6C34878D82A}">
                    <a16:rowId xmlns:a16="http://schemas.microsoft.com/office/drawing/2014/main" val="10000"/>
                  </a:ext>
                </a:extLst>
              </a:tr>
              <a:tr h="62944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(1518/512/64 byte</a:t>
                      </a:r>
                      <a:r>
                        <a:rPr lang="en-US" sz="1200" baseline="0" dirty="0"/>
                        <a:t> </a:t>
                      </a:r>
                      <a:r>
                        <a:rPr lang="en-US" sz="1200" dirty="0"/>
                        <a:t>UDP)</a:t>
                      </a:r>
                      <a:endParaRPr lang="en-US" sz="1200" b="1" dirty="0">
                        <a:solidFill>
                          <a:srgbClr val="FFFFFF"/>
                        </a:solidFill>
                      </a:endParaRPr>
                    </a:p>
                  </a:txBody>
                  <a:tcPr marL="121888" marR="121888" anchor="ctr"/>
                </a:tc>
                <a:tc>
                  <a:txBody>
                    <a:bodyPr/>
                    <a:lstStyle/>
                    <a:p>
                      <a:pPr algn="ctr"/>
                      <a:r>
                        <a:rPr lang="en-US" sz="1200" dirty="0"/>
                        <a:t>8 / 8 / 8</a:t>
                      </a:r>
                    </a:p>
                    <a:p>
                      <a:pPr algn="ctr"/>
                      <a:r>
                        <a:rPr lang="en-US" sz="1200" dirty="0"/>
                        <a:t>Gbps</a:t>
                      </a:r>
                      <a:endParaRPr lang="en-US" sz="1200" dirty="0">
                        <a:latin typeface="+mn-lt"/>
                        <a:cs typeface="Arial Narrow"/>
                      </a:endParaRPr>
                    </a:p>
                  </a:txBody>
                  <a:tcPr marL="121888" marR="121888" anchor="ctr"/>
                </a:tc>
                <a:tc>
                  <a:txBody>
                    <a:bodyPr/>
                    <a:lstStyle/>
                    <a:p>
                      <a:pPr algn="ctr"/>
                      <a:r>
                        <a:rPr lang="en-US" sz="1200" dirty="0"/>
                        <a:t>16 / 16 / 16 </a:t>
                      </a:r>
                    </a:p>
                    <a:p>
                      <a:pPr algn="ctr"/>
                      <a:r>
                        <a:rPr lang="en-US" sz="1200" dirty="0"/>
                        <a:t>Gbps</a:t>
                      </a:r>
                    </a:p>
                  </a:txBody>
                  <a:tcPr marL="121888" marR="121888" anchor="ctr" horzOverflow="overflow"/>
                </a:tc>
                <a:tc>
                  <a:txBody>
                    <a:bodyPr/>
                    <a:lstStyle/>
                    <a:p>
                      <a:pPr algn="ctr"/>
                      <a:r>
                        <a:rPr lang="en-US" sz="1200" dirty="0"/>
                        <a:t>16 / 16 / 16 </a:t>
                      </a:r>
                    </a:p>
                    <a:p>
                      <a:pPr algn="ctr"/>
                      <a:r>
                        <a:rPr lang="en-US" sz="1200" dirty="0"/>
                        <a:t>Gbps</a:t>
                      </a:r>
                    </a:p>
                  </a:txBody>
                  <a:tcPr marL="121888" marR="121888" anchor="ctr" horzOverflow="overflow"/>
                </a:tc>
                <a:tc>
                  <a:txBody>
                    <a:bodyPr/>
                    <a:lstStyle/>
                    <a:p>
                      <a:pPr algn="ctr"/>
                      <a:r>
                        <a:rPr lang="en-US" sz="1200" dirty="0"/>
                        <a:t>36 / 36 / 24 Gbps</a:t>
                      </a:r>
                      <a:endParaRPr lang="en-US" sz="1200" dirty="0">
                        <a:latin typeface="+mn-lt"/>
                        <a:cs typeface="Arial Narrow"/>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36 / 36 / 22 Gbps</a:t>
                      </a:r>
                      <a:endParaRPr lang="en-US" sz="1200" dirty="0">
                        <a:latin typeface="+mn-lt"/>
                        <a:cs typeface="Arial Narrow"/>
                      </a:endParaRPr>
                    </a:p>
                  </a:txBody>
                  <a:tcPr marL="121888" marR="121888" anchor="ctr" horzOverflow="overflow"/>
                </a:tc>
                <a:tc>
                  <a:txBody>
                    <a:bodyPr/>
                    <a:lstStyle/>
                    <a:p>
                      <a:pPr algn="ctr"/>
                      <a:r>
                        <a:rPr lang="en-US" sz="1200" dirty="0"/>
                        <a:t>52 / 52 / 33 Gbps</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1"/>
                  </a:ext>
                </a:extLst>
              </a:tr>
              <a:tr h="377669">
                <a:tc>
                  <a:txBody>
                    <a:bodyPr/>
                    <a:lstStyle/>
                    <a:p>
                      <a:r>
                        <a:rPr lang="en-US" sz="1200" dirty="0"/>
                        <a:t>Concurrent Sessions</a:t>
                      </a:r>
                      <a:endParaRPr lang="en-US" sz="1200" b="1" dirty="0">
                        <a:solidFill>
                          <a:srgbClr val="FFFFFF"/>
                        </a:solidFill>
                      </a:endParaRPr>
                    </a:p>
                  </a:txBody>
                  <a:tcPr marL="121888" marR="121888" anchor="ctr"/>
                </a:tc>
                <a:tc>
                  <a:txBody>
                    <a:bodyPr/>
                    <a:lstStyle/>
                    <a:p>
                      <a:pPr algn="ctr"/>
                      <a:r>
                        <a:rPr lang="en-US" sz="1200" dirty="0"/>
                        <a:t>6 Mil</a:t>
                      </a:r>
                      <a:endParaRPr lang="en-US" sz="1200" dirty="0">
                        <a:latin typeface="+mn-lt"/>
                        <a:cs typeface="Arial Narrow"/>
                      </a:endParaRPr>
                    </a:p>
                  </a:txBody>
                  <a:tcPr marL="121888" marR="121888" anchor="ctr"/>
                </a:tc>
                <a:tc>
                  <a:txBody>
                    <a:bodyPr/>
                    <a:lstStyle/>
                    <a:p>
                      <a:pPr algn="ctr"/>
                      <a:r>
                        <a:rPr lang="en-US" sz="1200" dirty="0"/>
                        <a:t>5.5 Mil</a:t>
                      </a:r>
                    </a:p>
                  </a:txBody>
                  <a:tcPr marL="121888" marR="121888" anchor="ctr"/>
                </a:tc>
                <a:tc>
                  <a:txBody>
                    <a:bodyPr/>
                    <a:lstStyle/>
                    <a:p>
                      <a:pPr algn="ctr"/>
                      <a:r>
                        <a:rPr lang="en-US" sz="1200" dirty="0"/>
                        <a:t>6 Mil</a:t>
                      </a:r>
                    </a:p>
                  </a:txBody>
                  <a:tcPr marL="121888" marR="121888" anchor="ctr"/>
                </a:tc>
                <a:tc>
                  <a:txBody>
                    <a:bodyPr/>
                    <a:lstStyle/>
                    <a:p>
                      <a:pPr algn="ctr"/>
                      <a:r>
                        <a:rPr lang="en-US" sz="1200" dirty="0"/>
                        <a:t>5.5 Mil</a:t>
                      </a:r>
                      <a:endParaRPr lang="en-US" sz="1200" dirty="0">
                        <a:latin typeface="+mn-lt"/>
                        <a:cs typeface="Arial Narrow"/>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5</a:t>
                      </a:r>
                      <a:r>
                        <a:rPr lang="en-US" sz="1200" baseline="0" dirty="0"/>
                        <a:t> Mil</a:t>
                      </a:r>
                      <a:endParaRPr lang="en-US" sz="1200" dirty="0">
                        <a:latin typeface="+mn-lt"/>
                        <a:cs typeface="Arial Narrow"/>
                      </a:endParaRPr>
                    </a:p>
                  </a:txBody>
                  <a:tcPr marL="121888" marR="121888" anchor="ctr" horzOverflow="overflow"/>
                </a:tc>
                <a:tc>
                  <a:txBody>
                    <a:bodyPr/>
                    <a:lstStyle/>
                    <a:p>
                      <a:pPr algn="ctr"/>
                      <a:r>
                        <a:rPr lang="en-US" sz="1200" dirty="0"/>
                        <a:t>11 Mil</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2"/>
                  </a:ext>
                </a:extLst>
              </a:tr>
              <a:tr h="377669">
                <a:tc>
                  <a:txBody>
                    <a:bodyPr/>
                    <a:lstStyle/>
                    <a:p>
                      <a:r>
                        <a:rPr lang="en-US" sz="1200" dirty="0"/>
                        <a:t>New Sessions/Sec</a:t>
                      </a:r>
                      <a:endParaRPr lang="en-US" sz="1200" b="1" dirty="0">
                        <a:solidFill>
                          <a:srgbClr val="FFFFFF"/>
                        </a:solidFill>
                      </a:endParaRPr>
                    </a:p>
                  </a:txBody>
                  <a:tcPr marL="121888" marR="121888" anchor="ctr"/>
                </a:tc>
                <a:tc>
                  <a:txBody>
                    <a:bodyPr/>
                    <a:lstStyle/>
                    <a:p>
                      <a:pPr algn="ctr"/>
                      <a:r>
                        <a:rPr lang="en-US" sz="1200" dirty="0"/>
                        <a:t>200,000</a:t>
                      </a:r>
                      <a:endParaRPr lang="en-US" sz="1200" dirty="0">
                        <a:latin typeface="+mn-lt"/>
                        <a:cs typeface="Arial Narrow"/>
                      </a:endParaRPr>
                    </a:p>
                  </a:txBody>
                  <a:tcPr marL="121888" marR="121888" anchor="ctr"/>
                </a:tc>
                <a:tc>
                  <a:txBody>
                    <a:bodyPr/>
                    <a:lstStyle/>
                    <a:p>
                      <a:pPr algn="ctr"/>
                      <a:r>
                        <a:rPr lang="en-US" sz="1200" dirty="0"/>
                        <a:t>200,000</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250,000</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270,000</a:t>
                      </a:r>
                      <a:endParaRPr lang="en-US" sz="1200" dirty="0">
                        <a:latin typeface="+mn-lt"/>
                        <a:cs typeface="Arial Narrow"/>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280,000</a:t>
                      </a:r>
                      <a:endParaRPr lang="en-US" sz="1200" dirty="0">
                        <a:latin typeface="+mn-lt"/>
                        <a:cs typeface="Arial Narrow"/>
                      </a:endParaRPr>
                    </a:p>
                  </a:txBody>
                  <a:tcPr marL="121888" marR="121888" anchor="ctr" horzOverflow="overflow"/>
                </a:tc>
                <a:tc>
                  <a:txBody>
                    <a:bodyPr/>
                    <a:lstStyle/>
                    <a:p>
                      <a:pPr algn="ctr"/>
                      <a:r>
                        <a:rPr lang="en-US" sz="1200" dirty="0"/>
                        <a:t>280,000</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3"/>
                  </a:ext>
                </a:extLst>
              </a:tr>
              <a:tr h="377669">
                <a:tc>
                  <a:txBody>
                    <a:bodyPr/>
                    <a:lstStyle/>
                    <a:p>
                      <a:r>
                        <a:rPr lang="en-US" sz="1200" dirty="0"/>
                        <a:t>IPSec VPN</a:t>
                      </a:r>
                      <a:endParaRPr lang="en-US" sz="1200" b="1" dirty="0">
                        <a:solidFill>
                          <a:srgbClr val="FFFFFF"/>
                        </a:solidFill>
                      </a:endParaRPr>
                    </a:p>
                  </a:txBody>
                  <a:tcPr marL="121888" marR="121888" anchor="ctr"/>
                </a:tc>
                <a:tc>
                  <a:txBody>
                    <a:bodyPr/>
                    <a:lstStyle/>
                    <a:p>
                      <a:pPr algn="ctr"/>
                      <a:r>
                        <a:rPr lang="en-US" sz="1200" dirty="0"/>
                        <a:t>7 Gbps</a:t>
                      </a:r>
                      <a:endParaRPr lang="en-US" sz="1200" dirty="0">
                        <a:latin typeface="+mn-lt"/>
                        <a:cs typeface="Arial Narrow"/>
                      </a:endParaRPr>
                    </a:p>
                  </a:txBody>
                  <a:tcPr marL="121888" marR="121888" anchor="ctr"/>
                </a:tc>
                <a:tc>
                  <a:txBody>
                    <a:bodyPr/>
                    <a:lstStyle/>
                    <a:p>
                      <a:pPr algn="ctr"/>
                      <a:r>
                        <a:rPr lang="en-US" sz="1200" dirty="0"/>
                        <a:t>14 Gbps</a:t>
                      </a:r>
                    </a:p>
                  </a:txBody>
                  <a:tcPr marL="121888" marR="121888" anchor="ctr"/>
                </a:tc>
                <a:tc>
                  <a:txBody>
                    <a:bodyPr/>
                    <a:lstStyle/>
                    <a:p>
                      <a:pPr algn="ctr"/>
                      <a:r>
                        <a:rPr lang="en-US" sz="1200" dirty="0"/>
                        <a:t>14 Gbps</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20</a:t>
                      </a:r>
                      <a:r>
                        <a:rPr lang="en-US" sz="1200" baseline="0" dirty="0"/>
                        <a:t> Gbps</a:t>
                      </a:r>
                      <a:endParaRPr lang="en-US" sz="1200" dirty="0">
                        <a:latin typeface="+mn-lt"/>
                        <a:cs typeface="Arial Narrow"/>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20</a:t>
                      </a:r>
                      <a:r>
                        <a:rPr lang="en-US" sz="1200" baseline="0" dirty="0"/>
                        <a:t> Gbps</a:t>
                      </a:r>
                      <a:endParaRPr lang="en-US" sz="1200" dirty="0">
                        <a:latin typeface="+mn-lt"/>
                        <a:cs typeface="Arial Narrow"/>
                      </a:endParaRPr>
                    </a:p>
                  </a:txBody>
                  <a:tcPr marL="121888" marR="121888" anchor="ctr" horzOverflow="overflow"/>
                </a:tc>
                <a:tc>
                  <a:txBody>
                    <a:bodyPr/>
                    <a:lstStyle/>
                    <a:p>
                      <a:pPr algn="ctr"/>
                      <a:r>
                        <a:rPr lang="en-US" sz="1200" dirty="0"/>
                        <a:t>25</a:t>
                      </a:r>
                      <a:r>
                        <a:rPr lang="en-US" sz="1200" baseline="0" dirty="0"/>
                        <a:t> Gbps</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4"/>
                  </a:ext>
                </a:extLst>
              </a:tr>
              <a:tr h="377669">
                <a:tc>
                  <a:txBody>
                    <a:bodyPr/>
                    <a:lstStyle/>
                    <a:p>
                      <a:r>
                        <a:rPr lang="en-US" sz="1200" dirty="0"/>
                        <a:t>IPS (HTTP)</a:t>
                      </a:r>
                      <a:endParaRPr lang="en-US" sz="1200" b="1" dirty="0">
                        <a:solidFill>
                          <a:srgbClr val="FFFFFF"/>
                        </a:solidFill>
                      </a:endParaRPr>
                    </a:p>
                  </a:txBody>
                  <a:tcPr marL="121888" marR="121888" anchor="ctr"/>
                </a:tc>
                <a:tc>
                  <a:txBody>
                    <a:bodyPr/>
                    <a:lstStyle/>
                    <a:p>
                      <a:pPr algn="ctr"/>
                      <a:r>
                        <a:rPr lang="en-US" sz="1200" dirty="0"/>
                        <a:t>2.8 Gbps</a:t>
                      </a:r>
                      <a:endParaRPr lang="en-US" sz="1200" dirty="0">
                        <a:latin typeface="+mn-lt"/>
                        <a:cs typeface="Arial Narrow"/>
                      </a:endParaRPr>
                    </a:p>
                  </a:txBody>
                  <a:tcPr marL="121888" marR="121888" anchor="ctr"/>
                </a:tc>
                <a:tc>
                  <a:txBody>
                    <a:bodyPr/>
                    <a:lstStyle/>
                    <a:p>
                      <a:pPr algn="ctr"/>
                      <a:r>
                        <a:rPr lang="en-US" sz="1200" dirty="0"/>
                        <a:t>2.8 Gbps</a:t>
                      </a:r>
                      <a:endParaRPr lang="en-US" sz="1200" dirty="0">
                        <a:latin typeface="+mn-lt"/>
                        <a:cs typeface="Arial Narrow"/>
                      </a:endParaRPr>
                    </a:p>
                  </a:txBody>
                  <a:tcPr marL="121888" marR="121888" anchor="ctr"/>
                </a:tc>
                <a:tc>
                  <a:txBody>
                    <a:bodyPr/>
                    <a:lstStyle/>
                    <a:p>
                      <a:pPr algn="ctr"/>
                      <a:r>
                        <a:rPr lang="en-US" sz="1200" dirty="0"/>
                        <a:t>4.7 Gbps</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7 Gbps</a:t>
                      </a:r>
                      <a:endParaRPr lang="en-US" sz="1200" dirty="0">
                        <a:latin typeface="+mn-lt"/>
                        <a:cs typeface="Arial Narrow"/>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8 Gbps</a:t>
                      </a:r>
                      <a:endParaRPr lang="en-US" sz="1200" dirty="0">
                        <a:latin typeface="+mn-lt"/>
                        <a:cs typeface="Arial Narrow"/>
                      </a:endParaRPr>
                    </a:p>
                  </a:txBody>
                  <a:tcPr marL="121888" marR="121888" anchor="ctr" horzOverflow="overflow"/>
                </a:tc>
                <a:tc>
                  <a:txBody>
                    <a:bodyPr/>
                    <a:lstStyle/>
                    <a:p>
                      <a:pPr algn="ctr"/>
                      <a:r>
                        <a:rPr lang="en-US" sz="1200" dirty="0"/>
                        <a:t>8 Gbps</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5"/>
                  </a:ext>
                </a:extLst>
              </a:tr>
              <a:tr h="349165">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200" dirty="0"/>
                        <a:t>NGFW (Enterprise Mix)</a:t>
                      </a:r>
                      <a:endParaRPr lang="en-US" sz="1200" b="1" dirty="0">
                        <a:solidFill>
                          <a:schemeClr val="bg1"/>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1.5 Gbps</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1.5 Gbps</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 Gbps</a:t>
                      </a:r>
                      <a:endParaRPr lang="en-US" sz="1200" dirty="0">
                        <a:solidFill>
                          <a:schemeClr val="tx1"/>
                        </a:solidFill>
                        <a:latin typeface="+mn-lt"/>
                        <a:cs typeface="Arial Narrow"/>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2.4 Gbps</a:t>
                      </a:r>
                      <a:endParaRPr lang="en-US" sz="1200" dirty="0">
                        <a:solidFill>
                          <a:srgbClr val="000000"/>
                        </a:solidFil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200" dirty="0"/>
                        <a:t>2.4 Gbps</a:t>
                      </a:r>
                      <a:endParaRPr lang="de-DE" sz="1200" dirty="0">
                        <a:solidFill>
                          <a:srgbClr val="000000"/>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2.4 Gbps</a:t>
                      </a:r>
                      <a:endParaRPr lang="en-US" sz="1200" dirty="0">
                        <a:solidFill>
                          <a:srgbClr val="000000"/>
                        </a:solidFill>
                      </a:endParaRPr>
                    </a:p>
                  </a:txBody>
                  <a:tcPr marL="121888" marR="121888" anchor="ctr"/>
                </a:tc>
                <a:extLst>
                  <a:ext uri="{0D108BD9-81ED-4DB2-BD59-A6C34878D82A}">
                    <a16:rowId xmlns:a16="http://schemas.microsoft.com/office/drawing/2014/main" val="10006"/>
                  </a:ext>
                </a:extLst>
              </a:tr>
              <a:tr h="822960">
                <a:tc>
                  <a:txBody>
                    <a:bodyPr/>
                    <a:lstStyle/>
                    <a:p>
                      <a:r>
                        <a:rPr lang="en-US" sz="1200" dirty="0"/>
                        <a:t>Interfaces</a:t>
                      </a:r>
                    </a:p>
                    <a:p>
                      <a:r>
                        <a:rPr lang="en-US" sz="1200" dirty="0"/>
                        <a:t>(LAN, WAN &amp; DMZ)</a:t>
                      </a:r>
                      <a:endParaRPr lang="en-US"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6 x GE RJ45, 4</a:t>
                      </a:r>
                      <a:r>
                        <a:rPr lang="en-US" sz="1200" baseline="0" dirty="0"/>
                        <a:t> x GE SFP</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 x GE RJ45, </a:t>
                      </a:r>
                      <a:br>
                        <a:rPr lang="en-US" sz="1200" dirty="0"/>
                      </a:br>
                      <a:r>
                        <a:rPr lang="en-US" sz="1200" dirty="0"/>
                        <a:t>8 x GE SFP</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 x GE RJ45, </a:t>
                      </a:r>
                      <a:br>
                        <a:rPr lang="en-US" sz="1200" dirty="0"/>
                      </a:br>
                      <a:r>
                        <a:rPr lang="en-US" sz="1200" dirty="0"/>
                        <a:t>8 x GE SFP</a:t>
                      </a:r>
                      <a:endParaRPr lang="en-US" sz="1200" dirty="0">
                        <a:solidFill>
                          <a:schemeClr val="tx1"/>
                        </a:solidFill>
                        <a:latin typeface="+mn-lt"/>
                        <a:cs typeface="Arial Narrow"/>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2x 10GE SPF+ </a:t>
                      </a:r>
                      <a:r>
                        <a:rPr lang="en-US" sz="1200" baseline="0" dirty="0"/>
                        <a:t>, 8</a:t>
                      </a:r>
                      <a:r>
                        <a:rPr lang="en-US" sz="1200" dirty="0"/>
                        <a:t>x GE SFP,</a:t>
                      </a:r>
                      <a:r>
                        <a:rPr lang="en-US" sz="1200" baseline="0" dirty="0"/>
                        <a:t> </a:t>
                      </a:r>
                      <a:r>
                        <a:rPr lang="en-US" sz="1200" dirty="0"/>
                        <a:t>8x GE RJ45</a:t>
                      </a:r>
                      <a:endParaRPr lang="en-US" sz="1200" dirty="0">
                        <a:solidFill>
                          <a:srgbClr val="000000"/>
                        </a:solidFil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200" dirty="0"/>
                        <a:t>2x 10 GE SFP+, 8x GE SFP, 4x GE RJ45 Bypass, 22x GE RJ45</a:t>
                      </a:r>
                      <a:endParaRPr lang="de-DE" sz="1200" dirty="0">
                        <a:solidFill>
                          <a:srgbClr val="000000"/>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2x 10GE SPF+ </a:t>
                      </a:r>
                      <a:r>
                        <a:rPr lang="en-US" sz="1200" baseline="0" dirty="0"/>
                        <a:t>, </a:t>
                      </a:r>
                      <a:r>
                        <a:rPr lang="en-US" sz="1200" dirty="0"/>
                        <a:t>16x GE SFP,</a:t>
                      </a:r>
                      <a:br>
                        <a:rPr lang="en-US" sz="1200" baseline="0" dirty="0"/>
                      </a:br>
                      <a:r>
                        <a:rPr lang="en-US" sz="1200" dirty="0"/>
                        <a:t>18x GE RJ45</a:t>
                      </a:r>
                      <a:endParaRPr lang="en-US" sz="1200" dirty="0">
                        <a:solidFill>
                          <a:srgbClr val="000000"/>
                        </a:solidFill>
                      </a:endParaRPr>
                    </a:p>
                  </a:txBody>
                  <a:tcPr marL="121888" marR="121888" anchor="ctr"/>
                </a:tc>
                <a:extLst>
                  <a:ext uri="{0D108BD9-81ED-4DB2-BD59-A6C34878D82A}">
                    <a16:rowId xmlns:a16="http://schemas.microsoft.com/office/drawing/2014/main" val="10007"/>
                  </a:ext>
                </a:extLst>
              </a:tr>
              <a:tr h="377669">
                <a:tc>
                  <a:txBody>
                    <a:bodyPr/>
                    <a:lstStyle/>
                    <a:p>
                      <a:r>
                        <a:rPr lang="en-US" sz="1200" dirty="0"/>
                        <a:t>Storage</a:t>
                      </a:r>
                      <a:endParaRPr lang="en-US" sz="1200" b="1" dirty="0">
                        <a:solidFill>
                          <a:srgbClr val="FFFFFF"/>
                        </a:solidFill>
                      </a:endParaRPr>
                    </a:p>
                  </a:txBody>
                  <a:tcPr marL="121888" marR="121888" anchor="ctr"/>
                </a:tc>
                <a:tc>
                  <a:txBody>
                    <a:bodyPr/>
                    <a:lstStyle/>
                    <a:p>
                      <a:pPr algn="ctr"/>
                      <a:r>
                        <a:rPr lang="en-US" sz="1200" dirty="0"/>
                        <a:t>120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120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120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240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256 GB</a:t>
                      </a:r>
                      <a:endParaRPr lang="en-US" sz="1200" dirty="0">
                        <a:latin typeface="+mn-lt"/>
                        <a:cs typeface="Arial Narrow"/>
                      </a:endParaRPr>
                    </a:p>
                  </a:txBody>
                  <a:tcPr marL="121888" marR="121888" anchor="ctr"/>
                </a:tc>
                <a:extLst>
                  <a:ext uri="{0D108BD9-81ED-4DB2-BD59-A6C34878D82A}">
                    <a16:rowId xmlns:a16="http://schemas.microsoft.com/office/drawing/2014/main" val="10008"/>
                  </a:ext>
                </a:extLst>
              </a:tr>
              <a:tr h="377669">
                <a:tc>
                  <a:txBody>
                    <a:bodyPr/>
                    <a:lstStyle/>
                    <a:p>
                      <a:r>
                        <a:rPr lang="en-US" sz="1200" dirty="0"/>
                        <a:t>Variants</a:t>
                      </a:r>
                      <a:endParaRPr lang="en-US" sz="1200" b="1" dirty="0">
                        <a:solidFill>
                          <a:srgbClr val="FFFFFF"/>
                        </a:solidFill>
                      </a:endParaRPr>
                    </a:p>
                  </a:txBody>
                  <a:tcPr marL="121888" marR="121888" anchor="ctr"/>
                </a:tc>
                <a:tc>
                  <a:txBody>
                    <a:bodyPr/>
                    <a:lstStyle/>
                    <a:p>
                      <a:pPr algn="ctr"/>
                      <a:r>
                        <a:rPr lang="en-US" sz="1200" dirty="0"/>
                        <a:t>LENC</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extLst>
                  <a:ext uri="{0D108BD9-81ED-4DB2-BD59-A6C34878D82A}">
                    <a16:rowId xmlns:a16="http://schemas.microsoft.com/office/drawing/2014/main" val="10009"/>
                  </a:ext>
                </a:extLst>
              </a:tr>
            </a:tbl>
          </a:graphicData>
        </a:graphic>
      </p:graphicFrame>
      <p:sp>
        <p:nvSpPr>
          <p:cNvPr id="3" name="Title 2"/>
          <p:cNvSpPr>
            <a:spLocks noGrp="1"/>
          </p:cNvSpPr>
          <p:nvPr>
            <p:ph type="title"/>
          </p:nvPr>
        </p:nvSpPr>
        <p:spPr/>
        <p:txBody>
          <a:bodyPr/>
          <a:lstStyle/>
          <a:p>
            <a:r>
              <a:rPr lang="en-US" dirty="0"/>
              <a:t>FortiGate Mid Range Devices: Comparison</a:t>
            </a:r>
          </a:p>
        </p:txBody>
      </p:sp>
    </p:spTree>
    <p:extLst>
      <p:ext uri="{BB962C8B-B14F-4D97-AF65-F5344CB8AC3E}">
        <p14:creationId xmlns:p14="http://schemas.microsoft.com/office/powerpoint/2010/main" val="2982634883"/>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 100D</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458234"/>
            <a:ext cx="5758500" cy="2293681"/>
          </a:xfrm>
          <a:prstGeom prst="rect">
            <a:avLst/>
          </a:prstGeom>
        </p:spPr>
      </p:pic>
      <p:sp>
        <p:nvSpPr>
          <p:cNvPr id="5"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1x GE RJ45 DMZ Interface Port</a:t>
            </a:r>
          </a:p>
          <a:p>
            <a:pPr marL="457297" indent="-457297" defTabSz="1218959">
              <a:spcBef>
                <a:spcPct val="20000"/>
              </a:spcBef>
              <a:buClr>
                <a:schemeClr val="accent6"/>
              </a:buClr>
              <a:buFont typeface="+mj-ea"/>
              <a:buAutoNum type="circleNumDbPlain"/>
            </a:pPr>
            <a:r>
              <a:rPr lang="en-US" sz="1300" b="1" dirty="0"/>
              <a:t>1x GE RJ45 </a:t>
            </a:r>
            <a:r>
              <a:rPr lang="en-US" sz="1300" b="1" dirty="0" err="1"/>
              <a:t>Mgmt</a:t>
            </a:r>
            <a:r>
              <a:rPr lang="en-US" sz="1300" b="1" dirty="0"/>
              <a:t> Interface Port</a:t>
            </a:r>
          </a:p>
          <a:p>
            <a:pPr marL="457297" indent="-457297" defTabSz="1218959">
              <a:spcBef>
                <a:spcPct val="20000"/>
              </a:spcBef>
              <a:buClr>
                <a:schemeClr val="accent6"/>
              </a:buClr>
              <a:buFont typeface="+mj-ea"/>
              <a:buAutoNum type="circleNumDbPlain"/>
            </a:pPr>
            <a:r>
              <a:rPr lang="en-US" sz="1300" b="1" dirty="0"/>
              <a:t>2x GE RJ45 HA Interface Port</a:t>
            </a:r>
          </a:p>
          <a:p>
            <a:pPr marL="457297" indent="-457297" defTabSz="1218959">
              <a:spcBef>
                <a:spcPct val="20000"/>
              </a:spcBef>
              <a:buClr>
                <a:schemeClr val="accent6"/>
              </a:buClr>
              <a:buFont typeface="+mj-ea"/>
              <a:buAutoNum type="circleNumDbPlain"/>
            </a:pPr>
            <a:r>
              <a:rPr lang="en-US" sz="1300" b="1" dirty="0"/>
              <a:t>14x GE RJ45 Switch Ports</a:t>
            </a:r>
          </a:p>
          <a:p>
            <a:pPr marL="457297" indent="-457297" defTabSz="1218959">
              <a:spcBef>
                <a:spcPct val="20000"/>
              </a:spcBef>
              <a:buClr>
                <a:schemeClr val="accent6"/>
              </a:buClr>
              <a:buFont typeface="+mj-ea"/>
              <a:buAutoNum type="circleNumDbPlain"/>
            </a:pPr>
            <a:r>
              <a:rPr lang="en-US" sz="1300" b="1" dirty="0"/>
              <a:t>2x Shared Media interface Pairs</a:t>
            </a: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51483" y="3067213"/>
            <a:ext cx="496216" cy="729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47699" y="3067213"/>
            <a:ext cx="496216" cy="729600"/>
          </a:xfrm>
          <a:prstGeom prst="rect">
            <a:avLst/>
          </a:prstGeom>
        </p:spPr>
      </p:pic>
      <p:pic>
        <p:nvPicPr>
          <p:cNvPr id="8" name="Picture 7"/>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5269" y="3062393"/>
            <a:ext cx="496215" cy="729600"/>
          </a:xfrm>
          <a:prstGeom prst="rect">
            <a:avLst/>
          </a:prstGeom>
        </p:spPr>
      </p:pic>
      <p:pic>
        <p:nvPicPr>
          <p:cNvPr id="9" name="Picture 8"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243916" y="3067213"/>
            <a:ext cx="495399" cy="729600"/>
          </a:xfrm>
          <a:prstGeom prst="rect">
            <a:avLst/>
          </a:prstGeom>
        </p:spPr>
      </p:pic>
      <p:pic>
        <p:nvPicPr>
          <p:cNvPr id="10" name="Picture 9"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1" name="TextBox 10"/>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22,000</a:t>
            </a:r>
          </a:p>
          <a:p>
            <a:r>
              <a:rPr lang="en-US" sz="1100" dirty="0">
                <a:solidFill>
                  <a:srgbClr val="7F7F7F"/>
                </a:solidFill>
              </a:rPr>
              <a:t>New Sessions/Sec</a:t>
            </a:r>
          </a:p>
        </p:txBody>
      </p:sp>
      <p:cxnSp>
        <p:nvCxnSpPr>
          <p:cNvPr id="12" name="Straight Connector 11"/>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a:blip r:embed="rId8"/>
          <a:stretch>
            <a:fillRect/>
          </a:stretch>
        </p:blipFill>
        <p:spPr>
          <a:xfrm>
            <a:off x="9859823" y="5417255"/>
            <a:ext cx="674314" cy="671119"/>
          </a:xfrm>
          <a:prstGeom prst="rect">
            <a:avLst/>
          </a:prstGeom>
        </p:spPr>
      </p:pic>
      <p:pic>
        <p:nvPicPr>
          <p:cNvPr id="15" name="Picture 14"/>
          <p:cNvPicPr>
            <a:picLocks noChangeAspect="1"/>
          </p:cNvPicPr>
          <p:nvPr/>
        </p:nvPicPr>
        <p:blipFill>
          <a:blip r:embed="rId9"/>
          <a:stretch>
            <a:fillRect/>
          </a:stretch>
        </p:blipFill>
        <p:spPr>
          <a:xfrm>
            <a:off x="8935284" y="5472802"/>
            <a:ext cx="624060" cy="584711"/>
          </a:xfrm>
          <a:prstGeom prst="rect">
            <a:avLst/>
          </a:prstGeom>
        </p:spPr>
      </p:pic>
      <p:pic>
        <p:nvPicPr>
          <p:cNvPr id="16" name="Picture 15"/>
          <p:cNvPicPr>
            <a:picLocks noChangeAspect="1"/>
          </p:cNvPicPr>
          <p:nvPr/>
        </p:nvPicPr>
        <p:blipFill>
          <a:blip r:embed="rId10"/>
          <a:stretch>
            <a:fillRect/>
          </a:stretch>
        </p:blipFill>
        <p:spPr>
          <a:xfrm>
            <a:off x="10793734" y="5482460"/>
            <a:ext cx="817408" cy="569685"/>
          </a:xfrm>
          <a:prstGeom prst="rect">
            <a:avLst/>
          </a:prstGeom>
        </p:spPr>
      </p:pic>
      <p:grpSp>
        <p:nvGrpSpPr>
          <p:cNvPr id="17" name="Group 16"/>
          <p:cNvGrpSpPr/>
          <p:nvPr/>
        </p:nvGrpSpPr>
        <p:grpSpPr>
          <a:xfrm>
            <a:off x="7977837" y="5455084"/>
            <a:ext cx="642610" cy="612273"/>
            <a:chOff x="5818638" y="4203821"/>
            <a:chExt cx="467667" cy="445474"/>
          </a:xfrm>
        </p:grpSpPr>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9" name="Picture 18"/>
            <p:cNvPicPr>
              <a:picLocks noChangeAspect="1"/>
            </p:cNvPicPr>
            <p:nvPr/>
          </p:nvPicPr>
          <p:blipFill>
            <a:blip r:embed="rId12"/>
            <a:stretch>
              <a:fillRect/>
            </a:stretch>
          </p:blipFill>
          <p:spPr>
            <a:xfrm flipH="1">
              <a:off x="5869115" y="4203821"/>
              <a:ext cx="417190" cy="445474"/>
            </a:xfrm>
            <a:prstGeom prst="rect">
              <a:avLst/>
            </a:prstGeom>
          </p:spPr>
        </p:pic>
      </p:grpSp>
      <p:sp>
        <p:nvSpPr>
          <p:cNvPr id="20" name="Rounded Rectangle 19"/>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1" name="Rounded Rectangle 2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2" name="Rounded Rectangle 21"/>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64</a:t>
            </a:r>
          </a:p>
        </p:txBody>
      </p:sp>
      <p:sp>
        <p:nvSpPr>
          <p:cNvPr id="23" name="Rounded Rectangle 22"/>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4" name="Straight Connector 23"/>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6" name="Picture 2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7" name="Straight Connector 2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310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210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Threat Protection Throughput</a:t>
            </a:r>
          </a:p>
          <a:p>
            <a:endParaRPr lang="en-US" sz="1100" dirty="0">
              <a:solidFill>
                <a:srgbClr val="7F7F7F"/>
              </a:solidFill>
            </a:endParaRPr>
          </a:p>
        </p:txBody>
      </p:sp>
      <p:pic>
        <p:nvPicPr>
          <p:cNvPr id="29" name="Picture 28"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0" name="Picture 29"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1" name="Picture 30"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81167835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140D</a:t>
            </a:r>
          </a:p>
        </p:txBody>
      </p:sp>
      <p:pic>
        <p:nvPicPr>
          <p:cNvPr id="3" name="Picture 2"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851276"/>
            <a:ext cx="5758500" cy="1529848"/>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2x GE RJ45 </a:t>
            </a:r>
            <a:r>
              <a:rPr lang="en-US" sz="1300" b="1" dirty="0" err="1"/>
              <a:t>Mgmt</a:t>
            </a:r>
            <a:r>
              <a:rPr lang="en-US" sz="1300" b="1" dirty="0"/>
              <a:t>/HA Interface Ports</a:t>
            </a:r>
          </a:p>
          <a:p>
            <a:pPr marL="457297" indent="-457297" defTabSz="1218959">
              <a:spcBef>
                <a:spcPct val="20000"/>
              </a:spcBef>
              <a:buClr>
                <a:schemeClr val="accent6"/>
              </a:buClr>
              <a:buFont typeface="+mj-ea"/>
              <a:buAutoNum type="circleNumDbPlain"/>
            </a:pPr>
            <a:r>
              <a:rPr lang="en-US" sz="1300" b="1" dirty="0"/>
              <a:t>36x GE RJ45 Switch Ports</a:t>
            </a:r>
          </a:p>
          <a:p>
            <a:pPr marL="457297" indent="-457297" defTabSz="1218959">
              <a:spcBef>
                <a:spcPct val="20000"/>
              </a:spcBef>
              <a:buClr>
                <a:schemeClr val="accent6"/>
              </a:buClr>
              <a:buFont typeface="+mj-ea"/>
              <a:buAutoNum type="circleNumDbPlain"/>
            </a:pPr>
            <a:r>
              <a:rPr lang="en-US" sz="1300" b="1" dirty="0"/>
              <a:t>2x GE SFP DMZ Interface </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51483" y="3062393"/>
            <a:ext cx="496216" cy="729600"/>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5269" y="3062393"/>
            <a:ext cx="496215" cy="729600"/>
          </a:xfrm>
          <a:prstGeom prst="rect">
            <a:avLst/>
          </a:prstGeom>
        </p:spPr>
      </p:pic>
      <p:pic>
        <p:nvPicPr>
          <p:cNvPr id="7" name="Picture 6" descr="Storage-32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48517" y="3067213"/>
            <a:ext cx="495399" cy="729600"/>
          </a:xfrm>
          <a:prstGeom prst="rect">
            <a:avLst/>
          </a:prstGeom>
        </p:spPr>
      </p:pic>
      <p:pic>
        <p:nvPicPr>
          <p:cNvPr id="8" name="Picture 7" descr="Firewall-Sym-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9" name="TextBox 8"/>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22,000</a:t>
            </a:r>
          </a:p>
          <a:p>
            <a:r>
              <a:rPr lang="en-US" sz="1100" dirty="0">
                <a:solidFill>
                  <a:srgbClr val="7F7F7F"/>
                </a:solidFill>
              </a:rPr>
              <a:t>New Sessions/Sec</a:t>
            </a:r>
          </a:p>
        </p:txBody>
      </p:sp>
      <p:cxnSp>
        <p:nvCxnSpPr>
          <p:cNvPr id="10" name="Straight Connector 9"/>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p:nvPicPr>
        <p:blipFill>
          <a:blip r:embed="rId7"/>
          <a:stretch>
            <a:fillRect/>
          </a:stretch>
        </p:blipFill>
        <p:spPr>
          <a:xfrm>
            <a:off x="9859823" y="5417255"/>
            <a:ext cx="674314" cy="671119"/>
          </a:xfrm>
          <a:prstGeom prst="rect">
            <a:avLst/>
          </a:prstGeom>
        </p:spPr>
      </p:pic>
      <p:pic>
        <p:nvPicPr>
          <p:cNvPr id="13" name="Picture 12"/>
          <p:cNvPicPr>
            <a:picLocks noChangeAspect="1"/>
          </p:cNvPicPr>
          <p:nvPr/>
        </p:nvPicPr>
        <p:blipFill>
          <a:blip r:embed="rId8"/>
          <a:stretch>
            <a:fillRect/>
          </a:stretch>
        </p:blipFill>
        <p:spPr>
          <a:xfrm>
            <a:off x="8935284" y="5472802"/>
            <a:ext cx="624060" cy="584711"/>
          </a:xfrm>
          <a:prstGeom prst="rect">
            <a:avLst/>
          </a:prstGeom>
        </p:spPr>
      </p:pic>
      <p:pic>
        <p:nvPicPr>
          <p:cNvPr id="14" name="Picture 13"/>
          <p:cNvPicPr>
            <a:picLocks noChangeAspect="1"/>
          </p:cNvPicPr>
          <p:nvPr/>
        </p:nvPicPr>
        <p:blipFill>
          <a:blip r:embed="rId9"/>
          <a:stretch>
            <a:fillRect/>
          </a:stretch>
        </p:blipFill>
        <p:spPr>
          <a:xfrm>
            <a:off x="10793734" y="5482460"/>
            <a:ext cx="817408" cy="569685"/>
          </a:xfrm>
          <a:prstGeom prst="rect">
            <a:avLst/>
          </a:prstGeom>
        </p:spPr>
      </p:pic>
      <p:grpSp>
        <p:nvGrpSpPr>
          <p:cNvPr id="15" name="Group 14"/>
          <p:cNvGrpSpPr/>
          <p:nvPr/>
        </p:nvGrpSpPr>
        <p:grpSpPr>
          <a:xfrm>
            <a:off x="7977837" y="5455084"/>
            <a:ext cx="642610" cy="612273"/>
            <a:chOff x="5818638" y="4203821"/>
            <a:chExt cx="467667" cy="445474"/>
          </a:xfrm>
        </p:grpSpPr>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7" name="Picture 16"/>
            <p:cNvPicPr>
              <a:picLocks noChangeAspect="1"/>
            </p:cNvPicPr>
            <p:nvPr/>
          </p:nvPicPr>
          <p:blipFill>
            <a:blip r:embed="rId11"/>
            <a:stretch>
              <a:fillRect/>
            </a:stretch>
          </p:blipFill>
          <p:spPr>
            <a:xfrm flipH="1">
              <a:off x="5869115" y="4203821"/>
              <a:ext cx="417190" cy="445474"/>
            </a:xfrm>
            <a:prstGeom prst="rect">
              <a:avLst/>
            </a:prstGeom>
          </p:spPr>
        </p:pic>
      </p:grpSp>
      <p:sp>
        <p:nvSpPr>
          <p:cNvPr id="18" name="Rounded Rectangle 17"/>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19" name="Rounded Rectangle 1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0" name="Rounded Rectangle 19"/>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64</a:t>
            </a:r>
          </a:p>
        </p:txBody>
      </p:sp>
      <p:sp>
        <p:nvSpPr>
          <p:cNvPr id="21" name="Rounded Rectangle 2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2" name="Straight Connector 21"/>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4" name="Picture 2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5" name="Straight Connector 2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310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210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Threat Protection Throughput</a:t>
            </a:r>
          </a:p>
          <a:p>
            <a:endParaRPr lang="en-US" sz="1100" dirty="0">
              <a:solidFill>
                <a:srgbClr val="7F7F7F"/>
              </a:solidFill>
            </a:endParaRPr>
          </a:p>
        </p:txBody>
      </p:sp>
      <p:pic>
        <p:nvPicPr>
          <p:cNvPr id="27" name="Picture 26"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8" name="Picture 27" descr="Threat Protection icon.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29" name="Picture 28" descr="UTM_sym.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72631482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idx="4294967295"/>
          </p:nvPr>
        </p:nvSpPr>
        <p:spPr>
          <a:xfrm>
            <a:off x="791338" y="1265238"/>
            <a:ext cx="9965561" cy="4860925"/>
          </a:xfrm>
          <a:prstGeom prst="rect">
            <a:avLst/>
          </a:prstGeom>
        </p:spPr>
        <p:txBody>
          <a:bodyPr numCol="2" spcCol="719843"/>
          <a:lstStyle/>
          <a:p>
            <a:pPr>
              <a:buClr>
                <a:schemeClr val="accent6"/>
              </a:buClr>
            </a:pPr>
            <a:r>
              <a:rPr lang="en-US" sz="2700" dirty="0"/>
              <a:t>FortiGate/</a:t>
            </a:r>
            <a:r>
              <a:rPr lang="en-US" sz="2400" dirty="0"/>
              <a:t>FortiWiFi</a:t>
            </a:r>
          </a:p>
          <a:p>
            <a:pPr>
              <a:buClr>
                <a:schemeClr val="accent6"/>
              </a:buClr>
            </a:pPr>
            <a:r>
              <a:rPr lang="en-US" sz="2400" dirty="0"/>
              <a:t>FortiAP</a:t>
            </a:r>
          </a:p>
          <a:p>
            <a:pPr>
              <a:buClr>
                <a:schemeClr val="accent6"/>
              </a:buClr>
            </a:pPr>
            <a:r>
              <a:rPr lang="en-US" sz="2400" dirty="0"/>
              <a:t>FortiSwitch</a:t>
            </a:r>
          </a:p>
          <a:p>
            <a:pPr>
              <a:buClr>
                <a:schemeClr val="accent6"/>
              </a:buClr>
            </a:pPr>
            <a:r>
              <a:rPr lang="en-US" sz="2400" dirty="0"/>
              <a:t>FortiClient</a:t>
            </a:r>
          </a:p>
          <a:p>
            <a:pPr>
              <a:buClr>
                <a:schemeClr val="accent6"/>
              </a:buClr>
            </a:pPr>
            <a:r>
              <a:rPr lang="en-US" sz="2400" dirty="0"/>
              <a:t>FortiToken</a:t>
            </a:r>
          </a:p>
          <a:p>
            <a:pPr>
              <a:buClr>
                <a:schemeClr val="accent6"/>
              </a:buClr>
            </a:pPr>
            <a:r>
              <a:rPr lang="en-US" sz="2400" dirty="0"/>
              <a:t>FortiAnalyzer</a:t>
            </a:r>
          </a:p>
          <a:p>
            <a:pPr>
              <a:buClr>
                <a:schemeClr val="accent6"/>
              </a:buClr>
            </a:pPr>
            <a:r>
              <a:rPr lang="en-US" sz="2400" dirty="0"/>
              <a:t>FortiManager</a:t>
            </a:r>
          </a:p>
          <a:p>
            <a:pPr>
              <a:buClr>
                <a:schemeClr val="accent6"/>
              </a:buClr>
            </a:pPr>
            <a:r>
              <a:rPr lang="en-US" sz="2400" dirty="0"/>
              <a:t>FortiAuthenticator</a:t>
            </a:r>
          </a:p>
          <a:p>
            <a:pPr>
              <a:buClr>
                <a:schemeClr val="accent6"/>
              </a:buClr>
            </a:pPr>
            <a:r>
              <a:rPr lang="en-US" sz="2400" dirty="0"/>
              <a:t>FortiDDoS</a:t>
            </a:r>
          </a:p>
          <a:p>
            <a:pPr>
              <a:buClr>
                <a:schemeClr val="accent6"/>
              </a:buClr>
            </a:pPr>
            <a:r>
              <a:rPr lang="en-US" sz="2400" dirty="0"/>
              <a:t>FortiMail</a:t>
            </a:r>
          </a:p>
          <a:p>
            <a:pPr>
              <a:buClr>
                <a:schemeClr val="accent6"/>
              </a:buClr>
            </a:pPr>
            <a:r>
              <a:rPr lang="en-US" sz="2400" dirty="0"/>
              <a:t>FortiWeb</a:t>
            </a:r>
          </a:p>
          <a:p>
            <a:pPr>
              <a:buClr>
                <a:schemeClr val="accent6"/>
              </a:buClr>
            </a:pPr>
            <a:r>
              <a:rPr lang="en-US" sz="2400" dirty="0"/>
              <a:t>FortiSandbox</a:t>
            </a:r>
          </a:p>
          <a:p>
            <a:pPr>
              <a:buClr>
                <a:schemeClr val="accent6"/>
              </a:buClr>
            </a:pPr>
            <a:r>
              <a:rPr lang="en-US" sz="2400" dirty="0"/>
              <a:t>FortiDB</a:t>
            </a:r>
          </a:p>
          <a:p>
            <a:pPr>
              <a:buClr>
                <a:schemeClr val="accent6"/>
              </a:buClr>
            </a:pPr>
            <a:r>
              <a:rPr lang="en-US" sz="2400" dirty="0"/>
              <a:t>FortiADC</a:t>
            </a:r>
          </a:p>
          <a:p>
            <a:pPr>
              <a:buClr>
                <a:schemeClr val="accent6"/>
              </a:buClr>
            </a:pPr>
            <a:r>
              <a:rPr lang="en-US" sz="2400" dirty="0"/>
              <a:t>FortiWAN</a:t>
            </a:r>
          </a:p>
          <a:p>
            <a:pPr>
              <a:buClr>
                <a:schemeClr val="accent6"/>
              </a:buClr>
            </a:pPr>
            <a:r>
              <a:rPr lang="en-US" sz="2400" dirty="0"/>
              <a:t>FortiCache</a:t>
            </a:r>
          </a:p>
          <a:p>
            <a:pPr>
              <a:buClr>
                <a:schemeClr val="accent6"/>
              </a:buClr>
            </a:pPr>
            <a:r>
              <a:rPr lang="en-US" sz="2400" dirty="0"/>
              <a:t>FortiRecorder &amp; FortiCamera</a:t>
            </a:r>
          </a:p>
          <a:p>
            <a:pPr>
              <a:buClr>
                <a:schemeClr val="accent6"/>
              </a:buClr>
            </a:pPr>
            <a:r>
              <a:rPr lang="en-US" sz="2400" dirty="0"/>
              <a:t>FortiBridge</a:t>
            </a:r>
          </a:p>
          <a:p>
            <a:pPr>
              <a:buClr>
                <a:schemeClr val="accent6"/>
              </a:buClr>
            </a:pPr>
            <a:r>
              <a:rPr lang="en-US" sz="2400" dirty="0"/>
              <a:t>FortiTester</a:t>
            </a:r>
          </a:p>
          <a:p>
            <a:pPr marL="0" indent="0">
              <a:buNone/>
            </a:pPr>
            <a:endParaRPr lang="en-US" sz="2700" dirty="0"/>
          </a:p>
        </p:txBody>
      </p:sp>
      <p:sp>
        <p:nvSpPr>
          <p:cNvPr id="2" name="Title 1"/>
          <p:cNvSpPr>
            <a:spLocks noGrp="1"/>
          </p:cNvSpPr>
          <p:nvPr>
            <p:ph type="title"/>
          </p:nvPr>
        </p:nvSpPr>
        <p:spPr/>
        <p:txBody>
          <a:bodyPr/>
          <a:lstStyle/>
          <a:p>
            <a:r>
              <a:rPr lang="en-US" dirty="0"/>
              <a:t>Content</a:t>
            </a:r>
          </a:p>
        </p:txBody>
      </p:sp>
    </p:spTree>
    <p:extLst>
      <p:ext uri="{BB962C8B-B14F-4D97-AF65-F5344CB8AC3E}">
        <p14:creationId xmlns:p14="http://schemas.microsoft.com/office/powerpoint/2010/main" val="4003308868"/>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140D-POE</a:t>
            </a:r>
          </a:p>
        </p:txBody>
      </p:sp>
      <p:pic>
        <p:nvPicPr>
          <p:cNvPr id="3" name="Picture 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907166"/>
            <a:ext cx="5758500" cy="1418071"/>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2x GE RJ45 </a:t>
            </a:r>
            <a:r>
              <a:rPr lang="en-US" sz="1300" b="1" dirty="0" err="1"/>
              <a:t>Mgmt</a:t>
            </a:r>
            <a:r>
              <a:rPr lang="en-US" sz="1300" b="1" dirty="0"/>
              <a:t>/HA Interface Ports</a:t>
            </a:r>
          </a:p>
          <a:p>
            <a:pPr marL="457297" indent="-457297" defTabSz="1218959">
              <a:spcBef>
                <a:spcPct val="20000"/>
              </a:spcBef>
              <a:buClr>
                <a:schemeClr val="accent6"/>
              </a:buClr>
              <a:buFont typeface="+mj-ea"/>
              <a:buAutoNum type="circleNumDbPlain"/>
            </a:pPr>
            <a:r>
              <a:rPr lang="en-US" sz="1300" b="1" dirty="0"/>
              <a:t>20x GE RJ45 Switch Ports</a:t>
            </a:r>
          </a:p>
          <a:p>
            <a:pPr marL="457297" indent="-457297" defTabSz="1218959">
              <a:spcBef>
                <a:spcPct val="20000"/>
              </a:spcBef>
              <a:buClr>
                <a:schemeClr val="accent6"/>
              </a:buClr>
              <a:buFont typeface="+mj-ea"/>
              <a:buAutoNum type="circleNumDbPlain"/>
            </a:pPr>
            <a:r>
              <a:rPr lang="en-US" sz="1300" b="1" dirty="0"/>
              <a:t>16x GE RJ45 PoE Ports</a:t>
            </a:r>
          </a:p>
          <a:p>
            <a:pPr marL="457297" indent="-457297" defTabSz="1218959">
              <a:spcBef>
                <a:spcPct val="20000"/>
              </a:spcBef>
              <a:buClr>
                <a:schemeClr val="accent6"/>
              </a:buClr>
              <a:buFont typeface="+mj-ea"/>
              <a:buAutoNum type="circleNumDbPlain"/>
            </a:pPr>
            <a:r>
              <a:rPr lang="en-US" sz="1300" b="1" dirty="0"/>
              <a:t>2x GE SFP DMZ Interface Ports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7700" y="3062393"/>
            <a:ext cx="496215"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51483" y="3062393"/>
            <a:ext cx="496216" cy="729600"/>
          </a:xfrm>
          <a:prstGeom prst="rect">
            <a:avLst/>
          </a:prstGeom>
        </p:spPr>
      </p:pic>
      <p:pic>
        <p:nvPicPr>
          <p:cNvPr id="7" name="Picture 6"/>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7755269" y="3062393"/>
            <a:ext cx="496215" cy="729600"/>
          </a:xfrm>
          <a:prstGeom prst="rect">
            <a:avLst/>
          </a:prstGeom>
        </p:spPr>
      </p:pic>
      <p:pic>
        <p:nvPicPr>
          <p:cNvPr id="8" name="Picture 7"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243916" y="3067213"/>
            <a:ext cx="495399" cy="729600"/>
          </a:xfrm>
          <a:prstGeom prst="rect">
            <a:avLst/>
          </a:prstGeom>
        </p:spPr>
      </p:pic>
      <p:pic>
        <p:nvPicPr>
          <p:cNvPr id="9" name="Picture 8"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0" name="TextBox 9"/>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22,000</a:t>
            </a:r>
          </a:p>
          <a:p>
            <a:r>
              <a:rPr lang="en-US" sz="1100" dirty="0">
                <a:solidFill>
                  <a:srgbClr val="7F7F7F"/>
                </a:solidFill>
              </a:rPr>
              <a:t>New Sessions/Sec</a:t>
            </a:r>
          </a:p>
        </p:txBody>
      </p:sp>
      <p:cxnSp>
        <p:nvCxnSpPr>
          <p:cNvPr id="11" name="Straight Connector 10"/>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8"/>
          <a:stretch>
            <a:fillRect/>
          </a:stretch>
        </p:blipFill>
        <p:spPr>
          <a:xfrm>
            <a:off x="9859823" y="5417255"/>
            <a:ext cx="674314" cy="671119"/>
          </a:xfrm>
          <a:prstGeom prst="rect">
            <a:avLst/>
          </a:prstGeom>
        </p:spPr>
      </p:pic>
      <p:pic>
        <p:nvPicPr>
          <p:cNvPr id="14" name="Picture 13"/>
          <p:cNvPicPr>
            <a:picLocks noChangeAspect="1"/>
          </p:cNvPicPr>
          <p:nvPr/>
        </p:nvPicPr>
        <p:blipFill>
          <a:blip r:embed="rId9"/>
          <a:stretch>
            <a:fillRect/>
          </a:stretch>
        </p:blipFill>
        <p:spPr>
          <a:xfrm>
            <a:off x="8935284" y="5472802"/>
            <a:ext cx="624060" cy="584711"/>
          </a:xfrm>
          <a:prstGeom prst="rect">
            <a:avLst/>
          </a:prstGeom>
        </p:spPr>
      </p:pic>
      <p:pic>
        <p:nvPicPr>
          <p:cNvPr id="15" name="Picture 14"/>
          <p:cNvPicPr>
            <a:picLocks noChangeAspect="1"/>
          </p:cNvPicPr>
          <p:nvPr/>
        </p:nvPicPr>
        <p:blipFill>
          <a:blip r:embed="rId10"/>
          <a:stretch>
            <a:fillRect/>
          </a:stretch>
        </p:blipFill>
        <p:spPr>
          <a:xfrm>
            <a:off x="10793734" y="5482460"/>
            <a:ext cx="817408" cy="569685"/>
          </a:xfrm>
          <a:prstGeom prst="rect">
            <a:avLst/>
          </a:prstGeom>
        </p:spPr>
      </p:pic>
      <p:grpSp>
        <p:nvGrpSpPr>
          <p:cNvPr id="16" name="Group 15"/>
          <p:cNvGrpSpPr/>
          <p:nvPr/>
        </p:nvGrpSpPr>
        <p:grpSpPr>
          <a:xfrm>
            <a:off x="7977837" y="5455084"/>
            <a:ext cx="642610" cy="612273"/>
            <a:chOff x="5818638" y="4203821"/>
            <a:chExt cx="467667" cy="445474"/>
          </a:xfrm>
        </p:grpSpPr>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8" name="Picture 17"/>
            <p:cNvPicPr>
              <a:picLocks noChangeAspect="1"/>
            </p:cNvPicPr>
            <p:nvPr/>
          </p:nvPicPr>
          <p:blipFill>
            <a:blip r:embed="rId12"/>
            <a:stretch>
              <a:fillRect/>
            </a:stretch>
          </p:blipFill>
          <p:spPr>
            <a:xfrm flipH="1">
              <a:off x="5869115" y="4203821"/>
              <a:ext cx="417190" cy="445474"/>
            </a:xfrm>
            <a:prstGeom prst="rect">
              <a:avLst/>
            </a:prstGeom>
          </p:spPr>
        </p:pic>
      </p:grpSp>
      <p:sp>
        <p:nvSpPr>
          <p:cNvPr id="19" name="Rounded Rectangle 18"/>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0" name="Rounded Rectangle 19"/>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1" name="Rounded Rectangle 20"/>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64</a:t>
            </a:r>
          </a:p>
        </p:txBody>
      </p:sp>
      <p:sp>
        <p:nvSpPr>
          <p:cNvPr id="22" name="Rounded Rectangle 2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3" name="Straight Connector 22"/>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5" name="Picture 24"/>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6" name="Straight Connector 2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310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210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200 Mbps</a:t>
            </a:r>
          </a:p>
          <a:p>
            <a:r>
              <a:rPr lang="en-US" sz="1100" dirty="0">
                <a:solidFill>
                  <a:srgbClr val="7F7F7F"/>
                </a:solidFill>
              </a:rPr>
              <a:t>Threat Protection Throughput</a:t>
            </a:r>
          </a:p>
          <a:p>
            <a:endParaRPr lang="en-US" sz="1100" dirty="0">
              <a:solidFill>
                <a:srgbClr val="7F7F7F"/>
              </a:solidFill>
            </a:endParaRPr>
          </a:p>
        </p:txBody>
      </p:sp>
      <p:pic>
        <p:nvPicPr>
          <p:cNvPr id="28" name="Picture 27"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9" name="Picture 28"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0" name="Picture 29"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11849616"/>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descr="FG-100E+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435" y="1790534"/>
            <a:ext cx="5758500" cy="589385"/>
          </a:xfrm>
          <a:prstGeom prst="rect">
            <a:avLst/>
          </a:prstGeom>
        </p:spPr>
      </p:pic>
      <p:pic>
        <p:nvPicPr>
          <p:cNvPr id="14" name="Picture 13" descr="Firewall-Sym-D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5" name="TextBox 14"/>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7.4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30,000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838537" y="4162513"/>
            <a:ext cx="2366412" cy="2246747"/>
          </a:xfrm>
          <a:prstGeom prst="rect">
            <a:avLst/>
          </a:prstGeom>
          <a:noFill/>
        </p:spPr>
        <p:txBody>
          <a:bodyPr wrap="square" lIns="121893" tIns="60947" rIns="121893" bIns="60947" rtlCol="0">
            <a:spAutoFit/>
          </a:bodyPr>
          <a:lstStyle/>
          <a:p>
            <a:r>
              <a:rPr lang="en-US" sz="2400" b="1" dirty="0">
                <a:solidFill>
                  <a:srgbClr val="000000"/>
                </a:solidFill>
              </a:rPr>
              <a:t>500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360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250 Mbps</a:t>
            </a:r>
          </a:p>
          <a:p>
            <a:r>
              <a:rPr lang="en-US" sz="1100" dirty="0">
                <a:solidFill>
                  <a:srgbClr val="7F7F7F"/>
                </a:solidFill>
              </a:rPr>
              <a:t>Threat Protection Throughput</a:t>
            </a:r>
          </a:p>
          <a:p>
            <a:endParaRPr lang="en-US" sz="1100" dirty="0">
              <a:solidFill>
                <a:srgbClr val="7F7F7F"/>
              </a:solidFill>
            </a:endParaRPr>
          </a:p>
        </p:txBody>
      </p:sp>
      <p:cxnSp>
        <p:nvCxnSpPr>
          <p:cNvPr id="21" name="Straight Connector 2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MGMT/DMZ Ports</a:t>
            </a:r>
          </a:p>
          <a:p>
            <a:pPr marL="457297" indent="-457297" defTabSz="1218959">
              <a:spcBef>
                <a:spcPct val="20000"/>
              </a:spcBef>
              <a:buClr>
                <a:schemeClr val="accent6"/>
              </a:buClr>
              <a:buFont typeface="+mj-ea"/>
              <a:buAutoNum type="circleNumDbPlain"/>
            </a:pPr>
            <a:r>
              <a:rPr lang="en-US" sz="1300" b="1" dirty="0"/>
              <a:t>2 x GE RJ45 HA Ports</a:t>
            </a:r>
          </a:p>
          <a:p>
            <a:pPr marL="457297" indent="-457297" defTabSz="1218959">
              <a:spcBef>
                <a:spcPct val="20000"/>
              </a:spcBef>
              <a:buClr>
                <a:schemeClr val="accent6"/>
              </a:buClr>
              <a:buFont typeface="+mj-ea"/>
              <a:buAutoNum type="circleNumDbPlain"/>
            </a:pPr>
            <a:r>
              <a:rPr lang="en-US" sz="1300" b="1" dirty="0"/>
              <a:t>2 x GE RJ45 WAN Port</a:t>
            </a:r>
          </a:p>
          <a:p>
            <a:pPr marL="457297" indent="-457297" defTabSz="1218959">
              <a:spcBef>
                <a:spcPct val="20000"/>
              </a:spcBef>
              <a:buClr>
                <a:schemeClr val="accent6"/>
              </a:buClr>
              <a:buFont typeface="+mj-ea"/>
              <a:buAutoNum type="circleNumDbPlain"/>
            </a:pPr>
            <a:r>
              <a:rPr lang="en-US" sz="1300" b="1" dirty="0"/>
              <a:t>14 x GE RJ45 Ports</a:t>
            </a:r>
          </a:p>
          <a:p>
            <a:pPr marL="457297" indent="-457297" defTabSz="1218959">
              <a:spcBef>
                <a:spcPct val="20000"/>
              </a:spcBef>
              <a:buClr>
                <a:schemeClr val="accent6"/>
              </a:buClr>
              <a:buFont typeface="+mj-ea"/>
              <a:buAutoNum type="circleNumDbPlain"/>
            </a:pPr>
            <a:r>
              <a:rPr lang="en-US" sz="1300" b="1" dirty="0"/>
              <a:t>2 x GE RJ45/SFP Shared Media Pairs</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44" name="Oval 43"/>
          <p:cNvSpPr/>
          <p:nvPr/>
        </p:nvSpPr>
        <p:spPr bwMode="auto">
          <a:xfrm>
            <a:off x="2824051"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45" name="Oval 44"/>
          <p:cNvSpPr/>
          <p:nvPr/>
        </p:nvSpPr>
        <p:spPr bwMode="auto">
          <a:xfrm>
            <a:off x="4327523"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sp>
        <p:nvSpPr>
          <p:cNvPr id="48" name="Oval 47"/>
          <p:cNvSpPr/>
          <p:nvPr/>
        </p:nvSpPr>
        <p:spPr bwMode="auto">
          <a:xfrm>
            <a:off x="5306970"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5</a:t>
            </a:r>
          </a:p>
        </p:txBody>
      </p:sp>
      <p:cxnSp>
        <p:nvCxnSpPr>
          <p:cNvPr id="50" name="Straight Connector 4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3133798"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62" name="Picture 61"/>
          <p:cNvPicPr>
            <a:picLocks noChangeAspect="1"/>
          </p:cNvPicPr>
          <p:nvPr/>
        </p:nvPicPr>
        <p:blipFill rotWithShape="1">
          <a:blip r:embed="rId4" cstate="print">
            <a:extLst>
              <a:ext uri="{28A0092B-C50C-407E-A947-70E740481C1C}">
                <a14:useLocalDpi xmlns:a14="http://schemas.microsoft.com/office/drawing/2010/main"/>
              </a:ext>
            </a:extLst>
          </a:blip>
          <a:srcRect b="9983"/>
          <a:stretch/>
        </p:blipFill>
        <p:spPr>
          <a:xfrm>
            <a:off x="8713561" y="3062788"/>
            <a:ext cx="470325" cy="729600"/>
          </a:xfrm>
          <a:prstGeom prst="rect">
            <a:avLst/>
          </a:prstGeom>
        </p:spPr>
      </p:pic>
      <p:pic>
        <p:nvPicPr>
          <p:cNvPr id="63" name="Picture 6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31566" y="3062393"/>
            <a:ext cx="496216" cy="729600"/>
          </a:xfrm>
          <a:prstGeom prst="rect">
            <a:avLst/>
          </a:prstGeom>
        </p:spPr>
      </p:pic>
      <p:pic>
        <p:nvPicPr>
          <p:cNvPr id="66" name="Picture 65" descr="Storage-48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360711" y="3061999"/>
            <a:ext cx="495399" cy="729600"/>
          </a:xfrm>
          <a:prstGeom prst="rect">
            <a:avLst/>
          </a:prstGeom>
        </p:spPr>
      </p:pic>
      <p:cxnSp>
        <p:nvCxnSpPr>
          <p:cNvPr id="68" name="Straight Connector 67"/>
          <p:cNvCxnSpPr/>
          <p:nvPr/>
        </p:nvCxnSpPr>
        <p:spPr bwMode="auto">
          <a:xfrm>
            <a:off x="9271276"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6" name="Picture 45" descr="FG-100-101E+Back.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2435" y="2816260"/>
            <a:ext cx="5758500" cy="589385"/>
          </a:xfrm>
          <a:prstGeom prst="rect">
            <a:avLst/>
          </a:prstGeom>
        </p:spPr>
      </p:pic>
      <p:sp>
        <p:nvSpPr>
          <p:cNvPr id="60" name="Oval 59"/>
          <p:cNvSpPr/>
          <p:nvPr/>
        </p:nvSpPr>
        <p:spPr bwMode="auto">
          <a:xfrm>
            <a:off x="3425045"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61" name="Picture 60" descr="soc3-icon.png"/>
          <p:cNvPicPr>
            <a:picLocks noChangeAspect="1"/>
          </p:cNvPicPr>
          <p:nvPr/>
        </p:nvPicPr>
        <p:blipFill>
          <a:blip r:embed="rId8" cstate="print">
            <a:alphaModFix/>
            <a:extLst>
              <a:ext uri="{28A0092B-C50C-407E-A947-70E740481C1C}">
                <a14:useLocalDpi xmlns:a14="http://schemas.microsoft.com/office/drawing/2010/main" val="0"/>
              </a:ext>
            </a:extLst>
          </a:blip>
          <a:stretch>
            <a:fillRect/>
          </a:stretch>
        </p:blipFill>
        <p:spPr>
          <a:xfrm>
            <a:off x="7821166" y="3062789"/>
            <a:ext cx="371103" cy="729600"/>
          </a:xfrm>
          <a:prstGeom prst="rect">
            <a:avLst/>
          </a:prstGeom>
        </p:spPr>
      </p:pic>
      <p:cxnSp>
        <p:nvCxnSpPr>
          <p:cNvPr id="64" name="Straight Connector 6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descr="NGFW_sym.png"/>
          <p:cNvPicPr>
            <a:picLocks noChangeAspect="1"/>
          </p:cNvPicPr>
          <p:nvPr/>
        </p:nvPicPr>
        <p:blipFill>
          <a:blip r:embed="rId9">
            <a:extLst>
              <a:ext uri="{BEBA8EAE-BF5A-486C-A8C5-ECC9F3942E4B}">
                <a14:imgProps xmlns:a14="http://schemas.microsoft.com/office/drawing/2010/main">
                  <a14:imgLayer r:embed="rId1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8" name="Picture 27" descr="Threat Protection icon.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29" name="Picture 28" descr="UTM_sy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pic>
        <p:nvPicPr>
          <p:cNvPr id="30" name="Picture 29"/>
          <p:cNvPicPr>
            <a:picLocks noChangeAspect="1"/>
          </p:cNvPicPr>
          <p:nvPr/>
        </p:nvPicPr>
        <p:blipFill>
          <a:blip r:embed="rId13"/>
          <a:stretch>
            <a:fillRect/>
          </a:stretch>
        </p:blipFill>
        <p:spPr>
          <a:xfrm>
            <a:off x="4459813" y="120867"/>
            <a:ext cx="711015" cy="711200"/>
          </a:xfrm>
          <a:prstGeom prst="rect">
            <a:avLst/>
          </a:prstGeom>
        </p:spPr>
      </p:pic>
      <p:pic>
        <p:nvPicPr>
          <p:cNvPr id="31" name="Picture 30"/>
          <p:cNvPicPr>
            <a:picLocks noChangeAspect="1"/>
          </p:cNvPicPr>
          <p:nvPr/>
        </p:nvPicPr>
        <p:blipFill>
          <a:blip r:embed="rId14"/>
          <a:stretch>
            <a:fillRect/>
          </a:stretch>
        </p:blipFill>
        <p:spPr>
          <a:xfrm>
            <a:off x="9859823" y="5417255"/>
            <a:ext cx="674314" cy="671119"/>
          </a:xfrm>
          <a:prstGeom prst="rect">
            <a:avLst/>
          </a:prstGeom>
        </p:spPr>
      </p:pic>
      <p:pic>
        <p:nvPicPr>
          <p:cNvPr id="32" name="Picture 31"/>
          <p:cNvPicPr>
            <a:picLocks noChangeAspect="1"/>
          </p:cNvPicPr>
          <p:nvPr/>
        </p:nvPicPr>
        <p:blipFill>
          <a:blip r:embed="rId15"/>
          <a:stretch>
            <a:fillRect/>
          </a:stretch>
        </p:blipFill>
        <p:spPr>
          <a:xfrm>
            <a:off x="8935284" y="5472802"/>
            <a:ext cx="624060" cy="584711"/>
          </a:xfrm>
          <a:prstGeom prst="rect">
            <a:avLst/>
          </a:prstGeom>
        </p:spPr>
      </p:pic>
      <p:pic>
        <p:nvPicPr>
          <p:cNvPr id="33" name="Picture 32"/>
          <p:cNvPicPr>
            <a:picLocks noChangeAspect="1"/>
          </p:cNvPicPr>
          <p:nvPr/>
        </p:nvPicPr>
        <p:blipFill>
          <a:blip r:embed="rId16"/>
          <a:stretch>
            <a:fillRect/>
          </a:stretch>
        </p:blipFill>
        <p:spPr>
          <a:xfrm>
            <a:off x="10793734" y="5482460"/>
            <a:ext cx="817408" cy="569685"/>
          </a:xfrm>
          <a:prstGeom prst="rect">
            <a:avLst/>
          </a:prstGeom>
        </p:spPr>
      </p:pic>
      <p:grpSp>
        <p:nvGrpSpPr>
          <p:cNvPr id="34" name="Group 33"/>
          <p:cNvGrpSpPr/>
          <p:nvPr/>
        </p:nvGrpSpPr>
        <p:grpSpPr>
          <a:xfrm>
            <a:off x="7977837" y="5455084"/>
            <a:ext cx="642610" cy="612273"/>
            <a:chOff x="5818638" y="4203821"/>
            <a:chExt cx="467667" cy="445474"/>
          </a:xfrm>
        </p:grpSpPr>
        <p:pic>
          <p:nvPicPr>
            <p:cNvPr id="35" name="Picture 3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8"/>
            <a:stretch>
              <a:fillRect/>
            </a:stretch>
          </p:blipFill>
          <p:spPr>
            <a:xfrm flipH="1">
              <a:off x="5869115" y="4203821"/>
              <a:ext cx="417190" cy="445474"/>
            </a:xfrm>
            <a:prstGeom prst="rect">
              <a:avLst/>
            </a:prstGeom>
          </p:spPr>
        </p:pic>
      </p:grpSp>
      <p:sp>
        <p:nvSpPr>
          <p:cNvPr id="37" name="Rounded Rectangle 36"/>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38" name="Rounded Rectangle 37"/>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9" name="Rounded Rectangle 38"/>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64</a:t>
            </a:r>
          </a:p>
        </p:txBody>
      </p:sp>
      <p:sp>
        <p:nvSpPr>
          <p:cNvPr id="41" name="Rounded Rectangle 4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42" name="Straight Connector 41"/>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51" name="Picture 50"/>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
        <p:nvSpPr>
          <p:cNvPr id="2" name="Title 1"/>
          <p:cNvSpPr>
            <a:spLocks noGrp="1"/>
          </p:cNvSpPr>
          <p:nvPr>
            <p:ph type="title"/>
          </p:nvPr>
        </p:nvSpPr>
        <p:spPr/>
        <p:txBody>
          <a:bodyPr/>
          <a:lstStyle/>
          <a:p>
            <a:r>
              <a:rPr lang="en-US" dirty="0"/>
              <a:t>FortiGate 100/101E</a:t>
            </a:r>
          </a:p>
        </p:txBody>
      </p:sp>
    </p:spTree>
    <p:extLst>
      <p:ext uri="{BB962C8B-B14F-4D97-AF65-F5344CB8AC3E}">
        <p14:creationId xmlns:p14="http://schemas.microsoft.com/office/powerpoint/2010/main" val="2214026583"/>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Rugged-100C</a:t>
            </a:r>
          </a:p>
        </p:txBody>
      </p:sp>
      <p:graphicFrame>
        <p:nvGraphicFramePr>
          <p:cNvPr id="3" name="Content Placeholder 4"/>
          <p:cNvGraphicFramePr>
            <a:graphicFrameLocks/>
          </p:cNvGraphicFramePr>
          <p:nvPr>
            <p:extLst>
              <p:ext uri="{D42A27DB-BD31-4B8C-83A1-F6EECF244321}">
                <p14:modId xmlns:p14="http://schemas.microsoft.com/office/powerpoint/2010/main" val="3476322406"/>
              </p:ext>
            </p:extLst>
          </p:nvPr>
        </p:nvGraphicFramePr>
        <p:xfrm>
          <a:off x="609441" y="3886201"/>
          <a:ext cx="11071516" cy="2320805"/>
        </p:xfrm>
        <a:graphic>
          <a:graphicData uri="http://schemas.openxmlformats.org/drawingml/2006/table">
            <a:tbl>
              <a:tblPr firstRow="1" bandRow="1">
                <a:tableStyleId>{5202B0CA-FC54-4496-8BCA-5EF66A818D29}</a:tableStyleId>
              </a:tblPr>
              <a:tblGrid>
                <a:gridCol w="3250353">
                  <a:extLst>
                    <a:ext uri="{9D8B030D-6E8A-4147-A177-3AD203B41FA5}">
                      <a16:colId xmlns:a16="http://schemas.microsoft.com/office/drawing/2014/main" val="20000"/>
                    </a:ext>
                  </a:extLst>
                </a:gridCol>
                <a:gridCol w="2285405">
                  <a:extLst>
                    <a:ext uri="{9D8B030D-6E8A-4147-A177-3AD203B41FA5}">
                      <a16:colId xmlns:a16="http://schemas.microsoft.com/office/drawing/2014/main" val="20001"/>
                    </a:ext>
                  </a:extLst>
                </a:gridCol>
                <a:gridCol w="3504287">
                  <a:extLst>
                    <a:ext uri="{9D8B030D-6E8A-4147-A177-3AD203B41FA5}">
                      <a16:colId xmlns:a16="http://schemas.microsoft.com/office/drawing/2014/main" val="20002"/>
                    </a:ext>
                  </a:extLst>
                </a:gridCol>
                <a:gridCol w="2031471">
                  <a:extLst>
                    <a:ext uri="{9D8B030D-6E8A-4147-A177-3AD203B41FA5}">
                      <a16:colId xmlns:a16="http://schemas.microsoft.com/office/drawing/2014/main" val="20003"/>
                    </a:ext>
                  </a:extLst>
                </a:gridCol>
              </a:tblGrid>
              <a:tr h="31325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Hardware Performance</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solidFill>
                      <a:srgbClr val="7F7F7F"/>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extLst>
                  <a:ext uri="{0D108BD9-81ED-4DB2-BD59-A6C34878D82A}">
                    <a16:rowId xmlns:a16="http://schemas.microsoft.com/office/drawing/2014/main" val="10000"/>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Throughput (1518/512/64)</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200" u="none" strike="noStrike" cap="none" normalizeH="0" baseline="0" dirty="0">
                          <a:ln>
                            <a:noFill/>
                          </a:ln>
                          <a:effectLst/>
                        </a:rPr>
                        <a:t>2000 / 1000 / 180 Mbps </a:t>
                      </a:r>
                      <a:endParaRPr kumimoji="0" lang="de-DE" sz="1200" u="none" strike="noStrike" cap="none" normalizeH="0" baseline="0" dirty="0">
                        <a:ln>
                          <a:noFill/>
                        </a:ln>
                        <a:solidFill>
                          <a:srgbClr val="000000"/>
                        </a:solidFill>
                        <a:effectLs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IPS Throughput </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950 Mbps</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1"/>
                  </a:ext>
                </a:extLst>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a:ln>
                            <a:noFill/>
                          </a:ln>
                          <a:effectLst/>
                          <a:uLnTx/>
                          <a:uFillTx/>
                        </a:rPr>
                        <a:t>Firewall Latency</a:t>
                      </a:r>
                      <a:endParaRPr lang="en-US" sz="1200" b="1" i="0" dirty="0">
                        <a:solidFill>
                          <a:srgbClr val="000000"/>
                        </a:solidFill>
                        <a:latin typeface="+mn-lt"/>
                      </a:endParaRPr>
                    </a:p>
                  </a:txBody>
                  <a:tcPr marL="82249" marR="82249" marT="34707" marB="34707" anchor="ctr" horzOverflow="overflow"/>
                </a:tc>
                <a:tc>
                  <a:txBody>
                    <a:bodyPr/>
                    <a:lstStyle/>
                    <a:p>
                      <a:pPr algn="ctr"/>
                      <a:r>
                        <a:rPr lang="el-GR" sz="1200" dirty="0"/>
                        <a:t>3</a:t>
                      </a:r>
                      <a:r>
                        <a:rPr lang="en-US" sz="1200" dirty="0"/>
                        <a:t>4</a:t>
                      </a:r>
                      <a:r>
                        <a:rPr lang="el-GR" sz="1200" dirty="0"/>
                        <a:t> μs</a:t>
                      </a:r>
                      <a:endParaRPr lang="en-US" sz="1200" b="0" i="0" dirty="0">
                        <a:solidFill>
                          <a:srgbClr val="000000"/>
                        </a:solidFill>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NGFW</a:t>
                      </a:r>
                      <a:r>
                        <a:rPr lang="en-US" sz="1200" b="1" baseline="0" dirty="0"/>
                        <a:t> Throughput</a:t>
                      </a:r>
                      <a:endParaRPr lang="en-US" sz="1200" b="1" i="0" dirty="0">
                        <a:solidFill>
                          <a:srgbClr val="000000"/>
                        </a:solidFill>
                        <a:latin typeface="+mn-lt"/>
                      </a:endParaRPr>
                    </a:p>
                  </a:txBody>
                  <a:tcPr marL="82249" marR="82249" marT="34707" marB="34707"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200" dirty="0"/>
                        <a:t>TBA</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2"/>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Concurrent Sessions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2.5 Mil</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effectLst/>
                        </a:rPr>
                        <a:t>Virtual Domains (Default /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 / 10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3"/>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New Sessions/Sec</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22,000</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r>
                        <a:rPr lang="en-US" sz="1200" b="1" kern="1200" dirty="0">
                          <a:effectLst/>
                        </a:rPr>
                        <a:t>Max Number of FortiAPs (Total/Tunnel)</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64 / 32</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4"/>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a:ln>
                            <a:noFill/>
                          </a:ln>
                          <a:effectLst/>
                        </a:rPr>
                        <a:t>Firewall Policies</a:t>
                      </a:r>
                      <a:endParaRPr kumimoji="0" lang="en-US" sz="1200" b="1" i="0" u="none" strike="noStrike" cap="none" normalizeH="0" baseline="0" dirty="0">
                        <a:ln>
                          <a:noFill/>
                        </a:ln>
                        <a:solidFill>
                          <a:srgbClr val="000000"/>
                        </a:solidFill>
                        <a:effectLst/>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10,000</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Max Number of FortiTokens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1,000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5"/>
                  </a:ext>
                </a:extLst>
              </a:tr>
              <a:tr h="25229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IPSec VPN Throughput </a:t>
                      </a:r>
                      <a:endParaRPr lang="en-US" sz="1200" b="1" i="0" dirty="0">
                        <a:solidFill>
                          <a:srgbClr val="000000"/>
                        </a:solidFill>
                        <a:latin typeface="+mn-lt"/>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60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Client-to-Gateway IPSec VPN Tunnels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5,000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6"/>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200" b="1" kern="1200" dirty="0">
                          <a:effectLst/>
                        </a:rPr>
                        <a:t>SSL-VPN Throughput </a:t>
                      </a:r>
                      <a:endParaRPr lang="en-US" sz="1200" b="1" dirty="0">
                        <a:solidFill>
                          <a:srgbClr val="000000"/>
                        </a:solidFill>
                      </a:endParaRPr>
                    </a:p>
                  </a:txBody>
                  <a:tcPr marL="82249" marR="82249" marT="34707" marB="34707"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200" u="none" strike="noStrike" cap="none" normalizeH="0" baseline="0" dirty="0">
                          <a:ln>
                            <a:noFill/>
                          </a:ln>
                          <a:effectLst/>
                        </a:rPr>
                        <a:t>100 Mbps</a:t>
                      </a:r>
                      <a:endParaRPr kumimoji="0" lang="en-US" sz="12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tc>
                <a:tc>
                  <a:txBody>
                    <a:bodyPr/>
                    <a:lstStyle/>
                    <a:p>
                      <a:r>
                        <a:rPr lang="en-US" sz="1200" b="1" kern="1200" dirty="0">
                          <a:effectLst/>
                        </a:rPr>
                        <a:t>Concurrent SSL-VPN Users </a:t>
                      </a:r>
                    </a:p>
                    <a:p>
                      <a:r>
                        <a:rPr lang="en-US" sz="1200" b="1" kern="1200" dirty="0">
                          <a:effectLst/>
                        </a:rPr>
                        <a:t>(Recommended Max) </a:t>
                      </a:r>
                      <a:endParaRPr lang="en-US" sz="1200" b="1" i="0" dirty="0">
                        <a:solidFill>
                          <a:srgbClr val="000000"/>
                        </a:solidFill>
                        <a:latin typeface="+mn-lt"/>
                      </a:endParaRPr>
                    </a:p>
                  </a:txBody>
                  <a:tcPr marL="82249" marR="82249" marT="34707" marB="34707" anchor="ctr" horzOverflow="overflow"/>
                </a:tc>
                <a:tc>
                  <a:txBody>
                    <a:bodyPr/>
                    <a:lstStyle/>
                    <a:p>
                      <a:pPr algn="ctr"/>
                      <a:r>
                        <a:rPr lang="en-US" sz="1200" dirty="0"/>
                        <a:t>200</a:t>
                      </a:r>
                      <a:endParaRPr lang="en-US" sz="1200" b="0" i="0" dirty="0">
                        <a:solidFill>
                          <a:srgbClr val="000000"/>
                        </a:solidFill>
                        <a:latin typeface="+mn-lt"/>
                      </a:endParaRPr>
                    </a:p>
                  </a:txBody>
                  <a:tcPr marL="82249" marR="82249" marT="34707" marB="34707" anchor="ctr" horzOverflow="overflow"/>
                </a:tc>
                <a:extLst>
                  <a:ext uri="{0D108BD9-81ED-4DB2-BD59-A6C34878D82A}">
                    <a16:rowId xmlns:a16="http://schemas.microsoft.com/office/drawing/2014/main" val="10007"/>
                  </a:ext>
                </a:extLst>
              </a:tr>
            </a:tbl>
          </a:graphicData>
        </a:graphic>
      </p:graphicFrame>
      <p:grpSp>
        <p:nvGrpSpPr>
          <p:cNvPr id="4" name="Group 3"/>
          <p:cNvGrpSpPr/>
          <p:nvPr/>
        </p:nvGrpSpPr>
        <p:grpSpPr>
          <a:xfrm>
            <a:off x="761981" y="1392087"/>
            <a:ext cx="6191399" cy="2400301"/>
            <a:chOff x="529150" y="922465"/>
            <a:chExt cx="4644759" cy="1800226"/>
          </a:xfrm>
        </p:grpSpPr>
        <p:pic>
          <p:nvPicPr>
            <p:cNvPr id="5" name="Picture 4"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6" name="Picture 5"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7"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dirty="0"/>
              <a:t>2x GE RJ45 Interfaces</a:t>
            </a:r>
          </a:p>
          <a:p>
            <a:pPr marL="457297" indent="-457297" defTabSz="1218959">
              <a:spcBef>
                <a:spcPct val="20000"/>
              </a:spcBef>
              <a:buClr>
                <a:schemeClr val="accent6"/>
              </a:buClr>
              <a:buFont typeface="+mj-ea"/>
              <a:buAutoNum type="circleNumDbPlain"/>
            </a:pPr>
            <a:r>
              <a:rPr lang="en-US" sz="1300" dirty="0"/>
              <a:t>4x FE Copper Interfaces</a:t>
            </a:r>
          </a:p>
          <a:p>
            <a:pPr marL="457297" indent="-457297" defTabSz="1218959">
              <a:spcBef>
                <a:spcPct val="20000"/>
              </a:spcBef>
              <a:buClr>
                <a:schemeClr val="accent6"/>
              </a:buClr>
              <a:buFont typeface="+mj-ea"/>
              <a:buAutoNum type="circleNumDbPlain"/>
            </a:pPr>
            <a:r>
              <a:rPr lang="en-US" sz="1300" dirty="0"/>
              <a:t>4x 100Base-FX Interface (SC)</a:t>
            </a:r>
          </a:p>
          <a:p>
            <a:pPr defTabSz="1218959">
              <a:spcBef>
                <a:spcPct val="20000"/>
              </a:spcBef>
              <a:buClr>
                <a:schemeClr val="accent6"/>
              </a:buClr>
            </a:pPr>
            <a:endParaRPr lang="en-US" sz="13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59606" y="3062788"/>
            <a:ext cx="496216" cy="7296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822" y="3062788"/>
            <a:ext cx="496216" cy="729600"/>
          </a:xfrm>
          <a:prstGeom prst="rect">
            <a:avLst/>
          </a:prstGeom>
        </p:spPr>
      </p:pic>
    </p:spTree>
    <p:extLst>
      <p:ext uri="{BB962C8B-B14F-4D97-AF65-F5344CB8AC3E}">
        <p14:creationId xmlns:p14="http://schemas.microsoft.com/office/powerpoint/2010/main" val="1715864938"/>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200D</a:t>
            </a:r>
          </a:p>
        </p:txBody>
      </p:sp>
      <p:pic>
        <p:nvPicPr>
          <p:cNvPr id="3" name="Picture 2"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897420"/>
            <a:ext cx="5758500" cy="1437563"/>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16x GE RJ45 Switch Ports</a:t>
            </a:r>
          </a:p>
          <a:p>
            <a:pPr marL="457297" indent="-457297" defTabSz="1218959">
              <a:spcBef>
                <a:spcPct val="20000"/>
              </a:spcBef>
              <a:buClr>
                <a:schemeClr val="accent6"/>
              </a:buClr>
              <a:buFont typeface="+mj-ea"/>
              <a:buAutoNum type="circleNumDbPlain"/>
            </a:pPr>
            <a:r>
              <a:rPr lang="en-US" sz="1300" b="1" dirty="0"/>
              <a:t>2x GE SFP Slots</a:t>
            </a:r>
          </a:p>
        </p:txBody>
      </p:sp>
      <p:pic>
        <p:nvPicPr>
          <p:cNvPr id="6" name="Picture 5"/>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255284" y="3071429"/>
            <a:ext cx="496215" cy="7296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51501" y="3080465"/>
            <a:ext cx="496216" cy="72960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9743114" y="3089224"/>
            <a:ext cx="470325" cy="729600"/>
          </a:xfrm>
          <a:prstGeom prst="rect">
            <a:avLst/>
          </a:prstGeom>
        </p:spPr>
      </p:pic>
      <p:pic>
        <p:nvPicPr>
          <p:cNvPr id="9" name="Picture 8" descr="Storage-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247715" y="3080071"/>
            <a:ext cx="495399" cy="729600"/>
          </a:xfrm>
          <a:prstGeom prst="rect">
            <a:avLst/>
          </a:prstGeom>
        </p:spPr>
      </p:pic>
      <p:pic>
        <p:nvPicPr>
          <p:cNvPr id="10" name="Picture 9"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1" name="TextBox 10"/>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77,000</a:t>
            </a:r>
          </a:p>
          <a:p>
            <a:r>
              <a:rPr lang="en-US" sz="1100" dirty="0">
                <a:solidFill>
                  <a:srgbClr val="7F7F7F"/>
                </a:solidFill>
              </a:rPr>
              <a:t>New Sessions/Sec</a:t>
            </a:r>
          </a:p>
        </p:txBody>
      </p:sp>
      <p:cxnSp>
        <p:nvCxnSpPr>
          <p:cNvPr id="12" name="Straight Connector 11"/>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a:blip r:embed="rId8"/>
          <a:stretch>
            <a:fillRect/>
          </a:stretch>
        </p:blipFill>
        <p:spPr>
          <a:xfrm>
            <a:off x="9859823" y="5417255"/>
            <a:ext cx="674314" cy="671119"/>
          </a:xfrm>
          <a:prstGeom prst="rect">
            <a:avLst/>
          </a:prstGeom>
        </p:spPr>
      </p:pic>
      <p:pic>
        <p:nvPicPr>
          <p:cNvPr id="15" name="Picture 14"/>
          <p:cNvPicPr>
            <a:picLocks noChangeAspect="1"/>
          </p:cNvPicPr>
          <p:nvPr/>
        </p:nvPicPr>
        <p:blipFill>
          <a:blip r:embed="rId9"/>
          <a:stretch>
            <a:fillRect/>
          </a:stretch>
        </p:blipFill>
        <p:spPr>
          <a:xfrm>
            <a:off x="8935284" y="5472802"/>
            <a:ext cx="624060" cy="584711"/>
          </a:xfrm>
          <a:prstGeom prst="rect">
            <a:avLst/>
          </a:prstGeom>
        </p:spPr>
      </p:pic>
      <p:pic>
        <p:nvPicPr>
          <p:cNvPr id="16" name="Picture 15"/>
          <p:cNvPicPr>
            <a:picLocks noChangeAspect="1"/>
          </p:cNvPicPr>
          <p:nvPr/>
        </p:nvPicPr>
        <p:blipFill>
          <a:blip r:embed="rId10"/>
          <a:stretch>
            <a:fillRect/>
          </a:stretch>
        </p:blipFill>
        <p:spPr>
          <a:xfrm>
            <a:off x="10793734" y="5482460"/>
            <a:ext cx="817408" cy="569685"/>
          </a:xfrm>
          <a:prstGeom prst="rect">
            <a:avLst/>
          </a:prstGeom>
        </p:spPr>
      </p:pic>
      <p:grpSp>
        <p:nvGrpSpPr>
          <p:cNvPr id="17" name="Group 16"/>
          <p:cNvGrpSpPr/>
          <p:nvPr/>
        </p:nvGrpSpPr>
        <p:grpSpPr>
          <a:xfrm>
            <a:off x="7977837" y="5455084"/>
            <a:ext cx="642610" cy="612273"/>
            <a:chOff x="5818638" y="4203821"/>
            <a:chExt cx="467667" cy="445474"/>
          </a:xfrm>
        </p:grpSpPr>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9" name="Picture 18"/>
            <p:cNvPicPr>
              <a:picLocks noChangeAspect="1"/>
            </p:cNvPicPr>
            <p:nvPr/>
          </p:nvPicPr>
          <p:blipFill>
            <a:blip r:embed="rId12"/>
            <a:stretch>
              <a:fillRect/>
            </a:stretch>
          </p:blipFill>
          <p:spPr>
            <a:xfrm flipH="1">
              <a:off x="5869115" y="4203821"/>
              <a:ext cx="417190" cy="445474"/>
            </a:xfrm>
            <a:prstGeom prst="rect">
              <a:avLst/>
            </a:prstGeom>
          </p:spPr>
        </p:pic>
      </p:grpSp>
      <p:sp>
        <p:nvSpPr>
          <p:cNvPr id="20" name="Rounded Rectangle 19"/>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1" name="Rounded Rectangle 2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2" name="Rounded Rectangle 21"/>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23" name="Rounded Rectangle 22"/>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4" name="Straight Connector 23"/>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6" name="Picture 2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7" name="Straight Connector 2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310 Mbps</a:t>
            </a:r>
          </a:p>
          <a:p>
            <a:r>
              <a:rPr lang="en-US" sz="1100" dirty="0">
                <a:solidFill>
                  <a:srgbClr val="7F7F7F"/>
                </a:solidFill>
              </a:rPr>
              <a:t>Threat Protection Throughput</a:t>
            </a:r>
          </a:p>
          <a:p>
            <a:endParaRPr lang="en-US" sz="1100" dirty="0">
              <a:solidFill>
                <a:srgbClr val="7F7F7F"/>
              </a:solidFill>
            </a:endParaRPr>
          </a:p>
        </p:txBody>
      </p:sp>
      <p:pic>
        <p:nvPicPr>
          <p:cNvPr id="29" name="Picture 28"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0" name="Picture 29"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1" name="Picture 30"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pic>
        <p:nvPicPr>
          <p:cNvPr id="32" name="Picture 31"/>
          <p:cNvPicPr>
            <a:picLocks noChangeAspect="1"/>
          </p:cNvPicPr>
          <p:nvPr/>
        </p:nvPicPr>
        <p:blipFill>
          <a:blip r:embed="rId19" cstate="print">
            <a:alphaModFix/>
            <a:extLst>
              <a:ext uri="{28A0092B-C50C-407E-A947-70E740481C1C}">
                <a14:useLocalDpi xmlns:a14="http://schemas.microsoft.com/office/drawing/2010/main"/>
              </a:ext>
            </a:extLst>
          </a:blip>
          <a:stretch>
            <a:fillRect/>
          </a:stretch>
        </p:blipFill>
        <p:spPr>
          <a:xfrm>
            <a:off x="7759605" y="3062789"/>
            <a:ext cx="495679" cy="728811"/>
          </a:xfrm>
          <a:prstGeom prst="rect">
            <a:avLst/>
          </a:prstGeom>
        </p:spPr>
      </p:pic>
    </p:spTree>
    <p:extLst>
      <p:ext uri="{BB962C8B-B14F-4D97-AF65-F5344CB8AC3E}">
        <p14:creationId xmlns:p14="http://schemas.microsoft.com/office/powerpoint/2010/main" val="28699797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200D-POE</a:t>
            </a:r>
          </a:p>
        </p:txBody>
      </p:sp>
      <p:sp>
        <p:nvSpPr>
          <p:cNvPr id="3"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8x GE RJ45 Switch Ports</a:t>
            </a:r>
          </a:p>
          <a:p>
            <a:pPr marL="457297" indent="-457297" defTabSz="1218959">
              <a:spcBef>
                <a:spcPct val="20000"/>
              </a:spcBef>
              <a:buClr>
                <a:schemeClr val="accent6"/>
              </a:buClr>
              <a:buFont typeface="+mj-ea"/>
              <a:buAutoNum type="circleNumDbPlain"/>
            </a:pPr>
            <a:r>
              <a:rPr lang="en-US" sz="1300" b="1" dirty="0"/>
              <a:t>8x GE RJ45 PoE Ports</a:t>
            </a:r>
          </a:p>
          <a:p>
            <a:pPr marL="457297" indent="-457297" defTabSz="1218959">
              <a:spcBef>
                <a:spcPct val="20000"/>
              </a:spcBef>
              <a:buClr>
                <a:schemeClr val="accent6"/>
              </a:buClr>
              <a:buFont typeface="+mj-ea"/>
              <a:buAutoNum type="circleNumDbPlain"/>
            </a:pPr>
            <a:r>
              <a:rPr lang="en-US" sz="1300" b="1" dirty="0"/>
              <a:t>2x GE SFP Slots</a:t>
            </a:r>
          </a:p>
        </p:txBody>
      </p:sp>
      <p:grpSp>
        <p:nvGrpSpPr>
          <p:cNvPr id="4" name="Group 3"/>
          <p:cNvGrpSpPr/>
          <p:nvPr/>
        </p:nvGrpSpPr>
        <p:grpSpPr>
          <a:xfrm>
            <a:off x="978429" y="1945414"/>
            <a:ext cx="5758500" cy="1341575"/>
            <a:chOff x="533399" y="1428750"/>
            <a:chExt cx="4611016" cy="1006181"/>
          </a:xfrm>
        </p:grpSpPr>
        <p:pic>
          <p:nvPicPr>
            <p:cNvPr id="5" name="Picture 4"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6" name="Picture 5"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7" name="Oval 6"/>
          <p:cNvSpPr/>
          <p:nvPr/>
        </p:nvSpPr>
        <p:spPr bwMode="auto">
          <a:xfrm>
            <a:off x="2129913"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8" name="Oval 7"/>
          <p:cNvSpPr/>
          <p:nvPr/>
        </p:nvSpPr>
        <p:spPr bwMode="auto">
          <a:xfrm>
            <a:off x="5886612"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9" name="Oval 8"/>
          <p:cNvSpPr/>
          <p:nvPr/>
        </p:nvSpPr>
        <p:spPr bwMode="auto">
          <a:xfrm>
            <a:off x="5118281"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0" name="Oval 9"/>
          <p:cNvSpPr/>
          <p:nvPr/>
        </p:nvSpPr>
        <p:spPr bwMode="auto">
          <a:xfrm>
            <a:off x="6368533"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sp>
        <p:nvSpPr>
          <p:cNvPr id="11" name="TextBox 10"/>
          <p:cNvSpPr txBox="1"/>
          <p:nvPr/>
        </p:nvSpPr>
        <p:spPr>
          <a:xfrm>
            <a:off x="9002228" y="6424821"/>
            <a:ext cx="2539339" cy="292367"/>
          </a:xfrm>
          <a:prstGeom prst="rect">
            <a:avLst/>
          </a:prstGeom>
          <a:noFill/>
        </p:spPr>
        <p:txBody>
          <a:bodyPr wrap="square" lIns="121893" tIns="60947" rIns="121893" bIns="60947" rtlCol="0">
            <a:spAutoFit/>
          </a:bodyPr>
          <a:lstStyle/>
          <a:p>
            <a:pPr algn="r"/>
            <a:r>
              <a:rPr lang="en-US" sz="1100" dirty="0">
                <a:solidFill>
                  <a:srgbClr val="404040"/>
                </a:solidFill>
                <a:latin typeface="Arial"/>
                <a:cs typeface="Arial"/>
              </a:rPr>
              <a:t>* 3</a:t>
            </a:r>
            <a:r>
              <a:rPr lang="en-US" sz="1100" baseline="30000" dirty="0">
                <a:solidFill>
                  <a:srgbClr val="404040"/>
                </a:solidFill>
                <a:latin typeface="Arial"/>
                <a:cs typeface="Arial"/>
              </a:rPr>
              <a:t>rd</a:t>
            </a:r>
            <a:r>
              <a:rPr lang="en-US" sz="1100" dirty="0">
                <a:solidFill>
                  <a:srgbClr val="404040"/>
                </a:solidFill>
                <a:latin typeface="Arial"/>
                <a:cs typeface="Arial"/>
              </a:rPr>
              <a:t> party RPS required.</a:t>
            </a:r>
          </a:p>
        </p:txBody>
      </p:sp>
      <p:pic>
        <p:nvPicPr>
          <p:cNvPr id="12" name="Picture 11"/>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9605" y="3062789"/>
            <a:ext cx="495679" cy="728811"/>
          </a:xfrm>
          <a:prstGeom prst="rect">
            <a:avLst/>
          </a:prstGeom>
        </p:spPr>
      </p:pic>
      <p:pic>
        <p:nvPicPr>
          <p:cNvPr id="13" name="Picture 12"/>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8255284" y="3063183"/>
            <a:ext cx="496215" cy="729600"/>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54119" y="3063577"/>
            <a:ext cx="496216" cy="7296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241948" y="3061999"/>
            <a:ext cx="496215" cy="7296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10738163" y="3065156"/>
            <a:ext cx="470325" cy="729600"/>
          </a:xfrm>
          <a:prstGeom prst="rect">
            <a:avLst/>
          </a:prstGeom>
        </p:spPr>
      </p:pic>
      <p:pic>
        <p:nvPicPr>
          <p:cNvPr id="17" name="Picture 16"/>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745733" y="3065156"/>
            <a:ext cx="496215" cy="729600"/>
          </a:xfrm>
          <a:prstGeom prst="rect">
            <a:avLst/>
          </a:prstGeom>
        </p:spPr>
      </p:pic>
      <p:pic>
        <p:nvPicPr>
          <p:cNvPr id="18" name="Picture 17"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50334" y="3064367"/>
            <a:ext cx="495399" cy="729600"/>
          </a:xfrm>
          <a:prstGeom prst="rect">
            <a:avLst/>
          </a:prstGeom>
        </p:spPr>
      </p:pic>
      <p:pic>
        <p:nvPicPr>
          <p:cNvPr id="19" name="Picture 18"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20" name="TextBox 19"/>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77,000</a:t>
            </a:r>
          </a:p>
          <a:p>
            <a:r>
              <a:rPr lang="en-US" sz="1100" dirty="0">
                <a:solidFill>
                  <a:srgbClr val="7F7F7F"/>
                </a:solidFill>
              </a:rPr>
              <a:t>New Sessions/Sec</a:t>
            </a:r>
          </a:p>
        </p:txBody>
      </p:sp>
      <p:cxnSp>
        <p:nvCxnSpPr>
          <p:cNvPr id="21" name="Straight Connector 20"/>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2"/>
          <a:stretch>
            <a:fillRect/>
          </a:stretch>
        </p:blipFill>
        <p:spPr>
          <a:xfrm>
            <a:off x="9859823" y="5417255"/>
            <a:ext cx="674314" cy="671119"/>
          </a:xfrm>
          <a:prstGeom prst="rect">
            <a:avLst/>
          </a:prstGeom>
        </p:spPr>
      </p:pic>
      <p:pic>
        <p:nvPicPr>
          <p:cNvPr id="24" name="Picture 23"/>
          <p:cNvPicPr>
            <a:picLocks noChangeAspect="1"/>
          </p:cNvPicPr>
          <p:nvPr/>
        </p:nvPicPr>
        <p:blipFill>
          <a:blip r:embed="rId13"/>
          <a:stretch>
            <a:fillRect/>
          </a:stretch>
        </p:blipFill>
        <p:spPr>
          <a:xfrm>
            <a:off x="8935284" y="5472802"/>
            <a:ext cx="624060" cy="584711"/>
          </a:xfrm>
          <a:prstGeom prst="rect">
            <a:avLst/>
          </a:prstGeom>
        </p:spPr>
      </p:pic>
      <p:pic>
        <p:nvPicPr>
          <p:cNvPr id="25" name="Picture 24"/>
          <p:cNvPicPr>
            <a:picLocks noChangeAspect="1"/>
          </p:cNvPicPr>
          <p:nvPr/>
        </p:nvPicPr>
        <p:blipFill>
          <a:blip r:embed="rId14"/>
          <a:stretch>
            <a:fillRect/>
          </a:stretch>
        </p:blipFill>
        <p:spPr>
          <a:xfrm>
            <a:off x="10793734" y="5482460"/>
            <a:ext cx="817408" cy="569685"/>
          </a:xfrm>
          <a:prstGeom prst="rect">
            <a:avLst/>
          </a:prstGeom>
        </p:spPr>
      </p:pic>
      <p:grpSp>
        <p:nvGrpSpPr>
          <p:cNvPr id="26" name="Group 25"/>
          <p:cNvGrpSpPr/>
          <p:nvPr/>
        </p:nvGrpSpPr>
        <p:grpSpPr>
          <a:xfrm>
            <a:off x="7977837" y="5455084"/>
            <a:ext cx="642610" cy="612273"/>
            <a:chOff x="5818638" y="4203821"/>
            <a:chExt cx="467667" cy="445474"/>
          </a:xfrm>
        </p:grpSpPr>
        <p:pic>
          <p:nvPicPr>
            <p:cNvPr id="27" name="Picture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6"/>
            <a:stretch>
              <a:fillRect/>
            </a:stretch>
          </p:blipFill>
          <p:spPr>
            <a:xfrm flipH="1">
              <a:off x="5869115" y="4203821"/>
              <a:ext cx="417190" cy="445474"/>
            </a:xfrm>
            <a:prstGeom prst="rect">
              <a:avLst/>
            </a:prstGeom>
          </p:spPr>
        </p:pic>
      </p:grpSp>
      <p:sp>
        <p:nvSpPr>
          <p:cNvPr id="29" name="Rounded Rectangle 28"/>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30" name="Rounded Rectangle 29"/>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1" name="Rounded Rectangle 30"/>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32" name="Rounded Rectangle 3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3" name="Straight Connector 32"/>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35" name="Picture 34"/>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6" name="Straight Connector 3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310 Mbps</a:t>
            </a:r>
          </a:p>
          <a:p>
            <a:r>
              <a:rPr lang="en-US" sz="1100" dirty="0">
                <a:solidFill>
                  <a:srgbClr val="7F7F7F"/>
                </a:solidFill>
              </a:rPr>
              <a:t>Threat Protection Throughput</a:t>
            </a:r>
          </a:p>
          <a:p>
            <a:endParaRPr lang="en-US" sz="1100" dirty="0">
              <a:solidFill>
                <a:srgbClr val="7F7F7F"/>
              </a:solidFill>
            </a:endParaRPr>
          </a:p>
        </p:txBody>
      </p:sp>
      <p:pic>
        <p:nvPicPr>
          <p:cNvPr id="38" name="Picture 37"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9" name="Picture 38" descr="Threat Protection icon.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40" name="Picture 39" descr="UTM_sy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668348167"/>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240D</a:t>
            </a:r>
          </a:p>
        </p:txBody>
      </p:sp>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897420"/>
            <a:ext cx="5758500" cy="1437563"/>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40x GE RJ45 Switch Ports</a:t>
            </a:r>
          </a:p>
          <a:p>
            <a:pPr marL="457297" indent="-457297" defTabSz="1218959">
              <a:spcBef>
                <a:spcPct val="20000"/>
              </a:spcBef>
              <a:buClr>
                <a:schemeClr val="accent6"/>
              </a:buClr>
              <a:buFont typeface="+mj-ea"/>
              <a:buAutoNum type="circleNumDbPlain"/>
            </a:pPr>
            <a:r>
              <a:rPr lang="en-US" sz="1300" b="1" dirty="0"/>
              <a:t>2x GE SFP Slots</a:t>
            </a:r>
          </a:p>
        </p:txBody>
      </p:sp>
      <p:pic>
        <p:nvPicPr>
          <p:cNvPr id="5" name="Picture 4"/>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7759605" y="3062789"/>
            <a:ext cx="495679" cy="728811"/>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8255284" y="3062788"/>
            <a:ext cx="496215" cy="72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10239329" y="3062788"/>
            <a:ext cx="470325"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51501" y="3062393"/>
            <a:ext cx="496216"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743114" y="3062788"/>
            <a:ext cx="496215" cy="729600"/>
          </a:xfrm>
          <a:prstGeom prst="rect">
            <a:avLst/>
          </a:prstGeom>
        </p:spPr>
      </p:pic>
      <p:pic>
        <p:nvPicPr>
          <p:cNvPr id="10" name="Picture 9" descr="Storage-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247715" y="3062788"/>
            <a:ext cx="495399" cy="729600"/>
          </a:xfrm>
          <a:prstGeom prst="rect">
            <a:avLst/>
          </a:prstGeom>
        </p:spPr>
      </p:pic>
      <p:pic>
        <p:nvPicPr>
          <p:cNvPr id="11" name="Picture 10"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2" name="TextBox 11"/>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4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77,000</a:t>
            </a:r>
          </a:p>
          <a:p>
            <a:r>
              <a:rPr lang="en-US" sz="1100" dirty="0">
                <a:solidFill>
                  <a:srgbClr val="7F7F7F"/>
                </a:solidFill>
              </a:rPr>
              <a:t>New Sessions/Sec</a:t>
            </a:r>
          </a:p>
        </p:txBody>
      </p:sp>
      <p:cxnSp>
        <p:nvCxnSpPr>
          <p:cNvPr id="13" name="Straight Connector 12"/>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10"/>
          <a:stretch>
            <a:fillRect/>
          </a:stretch>
        </p:blipFill>
        <p:spPr>
          <a:xfrm>
            <a:off x="9859823" y="5417255"/>
            <a:ext cx="674314" cy="671119"/>
          </a:xfrm>
          <a:prstGeom prst="rect">
            <a:avLst/>
          </a:prstGeom>
        </p:spPr>
      </p:pic>
      <p:pic>
        <p:nvPicPr>
          <p:cNvPr id="16" name="Picture 15"/>
          <p:cNvPicPr>
            <a:picLocks noChangeAspect="1"/>
          </p:cNvPicPr>
          <p:nvPr/>
        </p:nvPicPr>
        <p:blipFill>
          <a:blip r:embed="rId11"/>
          <a:stretch>
            <a:fillRect/>
          </a:stretch>
        </p:blipFill>
        <p:spPr>
          <a:xfrm>
            <a:off x="8935284" y="5472802"/>
            <a:ext cx="624060" cy="584711"/>
          </a:xfrm>
          <a:prstGeom prst="rect">
            <a:avLst/>
          </a:prstGeom>
        </p:spPr>
      </p:pic>
      <p:pic>
        <p:nvPicPr>
          <p:cNvPr id="17" name="Picture 16"/>
          <p:cNvPicPr>
            <a:picLocks noChangeAspect="1"/>
          </p:cNvPicPr>
          <p:nvPr/>
        </p:nvPicPr>
        <p:blipFill>
          <a:blip r:embed="rId12"/>
          <a:stretch>
            <a:fillRect/>
          </a:stretch>
        </p:blipFill>
        <p:spPr>
          <a:xfrm>
            <a:off x="10793734" y="5482460"/>
            <a:ext cx="817408" cy="569685"/>
          </a:xfrm>
          <a:prstGeom prst="rect">
            <a:avLst/>
          </a:prstGeom>
        </p:spPr>
      </p:pic>
      <p:grpSp>
        <p:nvGrpSpPr>
          <p:cNvPr id="18" name="Group 17"/>
          <p:cNvGrpSpPr/>
          <p:nvPr/>
        </p:nvGrpSpPr>
        <p:grpSpPr>
          <a:xfrm>
            <a:off x="7977837" y="5455084"/>
            <a:ext cx="642610" cy="612273"/>
            <a:chOff x="5818638" y="4203821"/>
            <a:chExt cx="467667" cy="445474"/>
          </a:xfrm>
        </p:grpSpPr>
        <p:pic>
          <p:nvPicPr>
            <p:cNvPr id="19" name="Picture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0" name="Picture 19"/>
            <p:cNvPicPr>
              <a:picLocks noChangeAspect="1"/>
            </p:cNvPicPr>
            <p:nvPr/>
          </p:nvPicPr>
          <p:blipFill>
            <a:blip r:embed="rId14"/>
            <a:stretch>
              <a:fillRect/>
            </a:stretch>
          </p:blipFill>
          <p:spPr>
            <a:xfrm flipH="1">
              <a:off x="5869115" y="4203821"/>
              <a:ext cx="417190" cy="445474"/>
            </a:xfrm>
            <a:prstGeom prst="rect">
              <a:avLst/>
            </a:prstGeom>
          </p:spPr>
        </p:pic>
      </p:grpSp>
      <p:sp>
        <p:nvSpPr>
          <p:cNvPr id="21" name="Rounded Rectangle 20"/>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2" name="Rounded Rectangle 21"/>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3" name="Rounded Rectangle 22"/>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24" name="Rounded Rectangle 2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5" name="Straight Connector 24"/>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7" name="Picture 26"/>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310 Mbps</a:t>
            </a:r>
          </a:p>
          <a:p>
            <a:r>
              <a:rPr lang="en-US" sz="1100" dirty="0">
                <a:solidFill>
                  <a:srgbClr val="7F7F7F"/>
                </a:solidFill>
              </a:rPr>
              <a:t>Threat Protection Throughput</a:t>
            </a:r>
          </a:p>
          <a:p>
            <a:endParaRPr lang="en-US" sz="1100" dirty="0">
              <a:solidFill>
                <a:srgbClr val="7F7F7F"/>
              </a:solidFill>
            </a:endParaRPr>
          </a:p>
        </p:txBody>
      </p:sp>
      <p:pic>
        <p:nvPicPr>
          <p:cNvPr id="30" name="Picture 29"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1" name="Picture 30"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2" name="Picture 31"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06329414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240D-POE</a:t>
            </a:r>
          </a:p>
        </p:txBody>
      </p:sp>
      <p:grpSp>
        <p:nvGrpSpPr>
          <p:cNvPr id="3" name="Group 2"/>
          <p:cNvGrpSpPr/>
          <p:nvPr/>
        </p:nvGrpSpPr>
        <p:grpSpPr>
          <a:xfrm>
            <a:off x="978429" y="1945077"/>
            <a:ext cx="5758500" cy="1342249"/>
            <a:chOff x="720135" y="1507714"/>
            <a:chExt cx="4320000" cy="1006687"/>
          </a:xfrm>
        </p:grpSpPr>
        <p:pic>
          <p:nvPicPr>
            <p:cNvPr id="4" name="Picture 3"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5" name="Picture 4"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WAN Ports</a:t>
            </a:r>
          </a:p>
          <a:p>
            <a:pPr marL="457297" indent="-457297" defTabSz="1218959">
              <a:spcBef>
                <a:spcPct val="20000"/>
              </a:spcBef>
              <a:buClr>
                <a:schemeClr val="accent6"/>
              </a:buClr>
              <a:buFont typeface="+mj-ea"/>
              <a:buAutoNum type="circleNumDbPlain"/>
            </a:pPr>
            <a:r>
              <a:rPr lang="en-US" sz="1300" b="1" dirty="0"/>
              <a:t>16x GE RJ45 Switch Ports</a:t>
            </a:r>
          </a:p>
          <a:p>
            <a:pPr marL="457297" indent="-457297" defTabSz="1218959">
              <a:spcBef>
                <a:spcPct val="20000"/>
              </a:spcBef>
              <a:buClr>
                <a:schemeClr val="accent6"/>
              </a:buClr>
              <a:buFont typeface="+mj-ea"/>
              <a:buAutoNum type="circleNumDbPlain"/>
            </a:pPr>
            <a:r>
              <a:rPr lang="en-US" sz="1300" b="1" dirty="0"/>
              <a:t>24x GE RJ45 PoE Ports</a:t>
            </a:r>
          </a:p>
          <a:p>
            <a:pPr marL="457297" indent="-457297" defTabSz="1218959">
              <a:spcBef>
                <a:spcPct val="20000"/>
              </a:spcBef>
              <a:buClr>
                <a:schemeClr val="accent6"/>
              </a:buClr>
              <a:buFont typeface="+mj-ea"/>
              <a:buAutoNum type="circleNumDbPlain"/>
            </a:pPr>
            <a:r>
              <a:rPr lang="en-US" sz="1300" b="1" dirty="0"/>
              <a:t>2x GE SFP Slots</a:t>
            </a:r>
          </a:p>
        </p:txBody>
      </p:sp>
      <p:pic>
        <p:nvPicPr>
          <p:cNvPr id="7" name="Picture 6"/>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9605" y="3062789"/>
            <a:ext cx="495679" cy="728811"/>
          </a:xfrm>
          <a:prstGeom prst="rect">
            <a:avLst/>
          </a:prstGeom>
        </p:spPr>
      </p:pic>
      <p:pic>
        <p:nvPicPr>
          <p:cNvPr id="8" name="Picture 7"/>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8255284" y="3062788"/>
            <a:ext cx="496215" cy="729600"/>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a:ext>
            </a:extLst>
          </a:blip>
          <a:srcRect b="9983"/>
          <a:stretch/>
        </p:blipFill>
        <p:spPr>
          <a:xfrm>
            <a:off x="10716483" y="3071941"/>
            <a:ext cx="470325" cy="7296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220268" y="3062788"/>
            <a:ext cx="496215" cy="729600"/>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51501" y="3062788"/>
            <a:ext cx="496216" cy="72960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724055" y="3061999"/>
            <a:ext cx="496215" cy="729600"/>
          </a:xfrm>
          <a:prstGeom prst="rect">
            <a:avLst/>
          </a:prstGeom>
        </p:spPr>
      </p:pic>
      <p:pic>
        <p:nvPicPr>
          <p:cNvPr id="13" name="Picture 12"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47715" y="3062788"/>
            <a:ext cx="495399" cy="729600"/>
          </a:xfrm>
          <a:prstGeom prst="rect">
            <a:avLst/>
          </a:prstGeom>
        </p:spPr>
      </p:pic>
      <p:sp>
        <p:nvSpPr>
          <p:cNvPr id="14" name="Oval 13"/>
          <p:cNvSpPr/>
          <p:nvPr/>
        </p:nvSpPr>
        <p:spPr bwMode="auto">
          <a:xfrm>
            <a:off x="2129913" y="241741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5" name="Oval 14"/>
          <p:cNvSpPr/>
          <p:nvPr/>
        </p:nvSpPr>
        <p:spPr bwMode="auto">
          <a:xfrm>
            <a:off x="4761125" y="241741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6" name="Oval 15"/>
          <p:cNvSpPr/>
          <p:nvPr/>
        </p:nvSpPr>
        <p:spPr bwMode="auto">
          <a:xfrm>
            <a:off x="3236166" y="241741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7" name="Oval 16"/>
          <p:cNvSpPr/>
          <p:nvPr/>
        </p:nvSpPr>
        <p:spPr bwMode="auto">
          <a:xfrm>
            <a:off x="6368533" y="241741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8" name="Picture 17"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9" name="TextBox 18"/>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4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77,000</a:t>
            </a:r>
          </a:p>
          <a:p>
            <a:r>
              <a:rPr lang="en-US" sz="1100" dirty="0">
                <a:solidFill>
                  <a:srgbClr val="7F7F7F"/>
                </a:solidFill>
              </a:rPr>
              <a:t>New Sessions/Sec</a:t>
            </a:r>
          </a:p>
        </p:txBody>
      </p:sp>
      <p:cxnSp>
        <p:nvCxnSpPr>
          <p:cNvPr id="20" name="Straight Connector 19"/>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12"/>
          <a:stretch>
            <a:fillRect/>
          </a:stretch>
        </p:blipFill>
        <p:spPr>
          <a:xfrm>
            <a:off x="9859823" y="5417255"/>
            <a:ext cx="674314" cy="671119"/>
          </a:xfrm>
          <a:prstGeom prst="rect">
            <a:avLst/>
          </a:prstGeom>
        </p:spPr>
      </p:pic>
      <p:pic>
        <p:nvPicPr>
          <p:cNvPr id="23" name="Picture 22"/>
          <p:cNvPicPr>
            <a:picLocks noChangeAspect="1"/>
          </p:cNvPicPr>
          <p:nvPr/>
        </p:nvPicPr>
        <p:blipFill>
          <a:blip r:embed="rId13"/>
          <a:stretch>
            <a:fillRect/>
          </a:stretch>
        </p:blipFill>
        <p:spPr>
          <a:xfrm>
            <a:off x="8935284" y="5472802"/>
            <a:ext cx="624060" cy="584711"/>
          </a:xfrm>
          <a:prstGeom prst="rect">
            <a:avLst/>
          </a:prstGeom>
        </p:spPr>
      </p:pic>
      <p:pic>
        <p:nvPicPr>
          <p:cNvPr id="24" name="Picture 23"/>
          <p:cNvPicPr>
            <a:picLocks noChangeAspect="1"/>
          </p:cNvPicPr>
          <p:nvPr/>
        </p:nvPicPr>
        <p:blipFill>
          <a:blip r:embed="rId14"/>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0" name="Rounded Rectangle 29"/>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2" name="Straight Connector 31"/>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34" name="Picture 3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5" name="Straight Connector 3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310 Mbps</a:t>
            </a:r>
          </a:p>
          <a:p>
            <a:r>
              <a:rPr lang="en-US" sz="1100" dirty="0">
                <a:solidFill>
                  <a:srgbClr val="7F7F7F"/>
                </a:solidFill>
              </a:rPr>
              <a:t>Threat Protection Throughput</a:t>
            </a:r>
          </a:p>
          <a:p>
            <a:endParaRPr lang="en-US" sz="1100" dirty="0">
              <a:solidFill>
                <a:srgbClr val="7F7F7F"/>
              </a:solidFill>
            </a:endParaRPr>
          </a:p>
        </p:txBody>
      </p:sp>
      <p:pic>
        <p:nvPicPr>
          <p:cNvPr id="37" name="Picture 36"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8" name="Picture 37" descr="Threat Protection icon.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9" name="Picture 38" descr="UTM_sy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4267088529"/>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280D-POE</a:t>
            </a:r>
          </a:p>
        </p:txBody>
      </p:sp>
      <p:pic>
        <p:nvPicPr>
          <p:cNvPr id="3" name="Picture 2"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58304" y="1438104"/>
            <a:ext cx="4798750" cy="2353497"/>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WAN Interfaces </a:t>
            </a:r>
          </a:p>
          <a:p>
            <a:pPr marL="457297" indent="-457297" defTabSz="1218959">
              <a:spcBef>
                <a:spcPct val="20000"/>
              </a:spcBef>
              <a:buClr>
                <a:schemeClr val="accent6"/>
              </a:buClr>
              <a:buFont typeface="+mj-ea"/>
              <a:buAutoNum type="circleNumDbPlain"/>
            </a:pPr>
            <a:r>
              <a:rPr lang="en-US" sz="1300" b="1" dirty="0"/>
              <a:t>52 x GE RJ45 LAN Interfaces </a:t>
            </a:r>
          </a:p>
          <a:p>
            <a:pPr marL="457297" indent="-457297" defTabSz="1218959">
              <a:spcBef>
                <a:spcPct val="20000"/>
              </a:spcBef>
              <a:buClr>
                <a:schemeClr val="accent6"/>
              </a:buClr>
              <a:buFont typeface="+mj-ea"/>
              <a:buAutoNum type="circleNumDbPlain"/>
            </a:pPr>
            <a:r>
              <a:rPr lang="en-US" sz="1300" b="1" dirty="0"/>
              <a:t>32 x GE RJ45 PoE LAN Interfaces </a:t>
            </a:r>
          </a:p>
          <a:p>
            <a:pPr marL="457297" indent="-457297" defTabSz="1218959">
              <a:spcBef>
                <a:spcPct val="20000"/>
              </a:spcBef>
              <a:buClr>
                <a:schemeClr val="accent6"/>
              </a:buClr>
              <a:buFont typeface="+mj-ea"/>
              <a:buAutoNum type="circleNumDbPlain"/>
            </a:pPr>
            <a:r>
              <a:rPr lang="en-US" sz="1300" b="1" dirty="0"/>
              <a:t>4 x GE SFP DMZ Interfaces </a:t>
            </a:r>
          </a:p>
        </p:txBody>
      </p:sp>
      <p:pic>
        <p:nvPicPr>
          <p:cNvPr id="5" name="Picture 4"/>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7759605" y="3062789"/>
            <a:ext cx="495679" cy="728811"/>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8255284" y="3062393"/>
            <a:ext cx="496215" cy="72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10723755" y="3073520"/>
            <a:ext cx="470325"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27541" y="3064367"/>
            <a:ext cx="496215"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731325" y="3061999"/>
            <a:ext cx="496215" cy="7296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39712" y="3064367"/>
            <a:ext cx="496216" cy="729600"/>
          </a:xfrm>
          <a:prstGeom prst="rect">
            <a:avLst/>
          </a:prstGeom>
        </p:spPr>
      </p:pic>
      <p:pic>
        <p:nvPicPr>
          <p:cNvPr id="11" name="Picture 10"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235926" y="3064367"/>
            <a:ext cx="495399" cy="729600"/>
          </a:xfrm>
          <a:prstGeom prst="rect">
            <a:avLst/>
          </a:prstGeom>
        </p:spPr>
      </p:pic>
      <p:pic>
        <p:nvPicPr>
          <p:cNvPr id="12" name="Picture 11"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3" name="TextBox 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77,000</a:t>
            </a:r>
          </a:p>
          <a:p>
            <a:r>
              <a:rPr lang="en-US" sz="1100" dirty="0">
                <a:solidFill>
                  <a:srgbClr val="7F7F7F"/>
                </a:solidFill>
              </a:rPr>
              <a:t>New Sessions/Sec</a:t>
            </a:r>
          </a:p>
        </p:txBody>
      </p:sp>
      <p:cxnSp>
        <p:nvCxnSpPr>
          <p:cNvPr id="14" name="Straight Connector 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11"/>
          <a:stretch>
            <a:fillRect/>
          </a:stretch>
        </p:blipFill>
        <p:spPr>
          <a:xfrm>
            <a:off x="9859823" y="5417255"/>
            <a:ext cx="674314" cy="671119"/>
          </a:xfrm>
          <a:prstGeom prst="rect">
            <a:avLst/>
          </a:prstGeom>
        </p:spPr>
      </p:pic>
      <p:pic>
        <p:nvPicPr>
          <p:cNvPr id="17" name="Picture 16"/>
          <p:cNvPicPr>
            <a:picLocks noChangeAspect="1"/>
          </p:cNvPicPr>
          <p:nvPr/>
        </p:nvPicPr>
        <p:blipFill>
          <a:blip r:embed="rId12"/>
          <a:stretch>
            <a:fillRect/>
          </a:stretch>
        </p:blipFill>
        <p:spPr>
          <a:xfrm>
            <a:off x="8935284" y="5472802"/>
            <a:ext cx="624060" cy="584711"/>
          </a:xfrm>
          <a:prstGeom prst="rect">
            <a:avLst/>
          </a:prstGeom>
        </p:spPr>
      </p:pic>
      <p:pic>
        <p:nvPicPr>
          <p:cNvPr id="18" name="Picture 17"/>
          <p:cNvPicPr>
            <a:picLocks noChangeAspect="1"/>
          </p:cNvPicPr>
          <p:nvPr/>
        </p:nvPicPr>
        <p:blipFill>
          <a:blip r:embed="rId13"/>
          <a:stretch>
            <a:fillRect/>
          </a:stretch>
        </p:blipFill>
        <p:spPr>
          <a:xfrm>
            <a:off x="10793734" y="5482460"/>
            <a:ext cx="817408" cy="569685"/>
          </a:xfrm>
          <a:prstGeom prst="rect">
            <a:avLst/>
          </a:prstGeom>
        </p:spPr>
      </p:pic>
      <p:grpSp>
        <p:nvGrpSpPr>
          <p:cNvPr id="19" name="Group 18"/>
          <p:cNvGrpSpPr/>
          <p:nvPr/>
        </p:nvGrpSpPr>
        <p:grpSpPr>
          <a:xfrm>
            <a:off x="7977837" y="5455084"/>
            <a:ext cx="642610" cy="612273"/>
            <a:chOff x="5818638" y="4203821"/>
            <a:chExt cx="467667" cy="445474"/>
          </a:xfrm>
        </p:grpSpPr>
        <p:pic>
          <p:nvPicPr>
            <p:cNvPr id="20" name="Picture 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1" name="Picture 20"/>
            <p:cNvPicPr>
              <a:picLocks noChangeAspect="1"/>
            </p:cNvPicPr>
            <p:nvPr/>
          </p:nvPicPr>
          <p:blipFill>
            <a:blip r:embed="rId15"/>
            <a:stretch>
              <a:fillRect/>
            </a:stretch>
          </p:blipFill>
          <p:spPr>
            <a:xfrm flipH="1">
              <a:off x="5869115" y="4203821"/>
              <a:ext cx="417190" cy="445474"/>
            </a:xfrm>
            <a:prstGeom prst="rect">
              <a:avLst/>
            </a:prstGeom>
          </p:spPr>
        </p:pic>
      </p:grpSp>
      <p:sp>
        <p:nvSpPr>
          <p:cNvPr id="22" name="Rounded Rectangle 21"/>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3" name="Rounded Rectangle 22"/>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4" name="Rounded Rectangle 23"/>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25" name="Rounded Rectangle 2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26" name="Straight Connector 2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28" name="Picture 27"/>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9" name="Straight Connector 28"/>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350 Mbps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330 Mbps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310 Mbps</a:t>
            </a:r>
          </a:p>
          <a:p>
            <a:r>
              <a:rPr lang="en-US" sz="1100" dirty="0">
                <a:solidFill>
                  <a:srgbClr val="7F7F7F"/>
                </a:solidFill>
              </a:rPr>
              <a:t>Threat Protection Throughput</a:t>
            </a:r>
          </a:p>
          <a:p>
            <a:endParaRPr lang="en-US" sz="1100" dirty="0">
              <a:solidFill>
                <a:srgbClr val="7F7F7F"/>
              </a:solidFill>
            </a:endParaRPr>
          </a:p>
        </p:txBody>
      </p:sp>
      <p:pic>
        <p:nvPicPr>
          <p:cNvPr id="31" name="Picture 30"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2" name="Picture 31"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3" name="Picture 32" descr="UTM_sy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310647004"/>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200/201E</a:t>
            </a:r>
          </a:p>
        </p:txBody>
      </p:sp>
      <p:pic>
        <p:nvPicPr>
          <p:cNvPr id="3" name="Picture 2"/>
          <p:cNvPicPr>
            <a:picLocks noChangeAspect="1"/>
          </p:cNvPicPr>
          <p:nvPr/>
        </p:nvPicPr>
        <p:blipFill>
          <a:blip r:embed="rId2"/>
          <a:stretch>
            <a:fillRect/>
          </a:stretch>
        </p:blipFill>
        <p:spPr>
          <a:xfrm>
            <a:off x="4420126" y="134096"/>
            <a:ext cx="711015" cy="711200"/>
          </a:xfrm>
          <a:prstGeom prst="rect">
            <a:avLst/>
          </a:prstGeom>
        </p:spPr>
      </p:pic>
      <p:pic>
        <p:nvPicPr>
          <p:cNvPr id="4" name="Picture 3" descr="FG-200E_Fron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99" y="1790534"/>
            <a:ext cx="5758500" cy="591975"/>
          </a:xfrm>
          <a:prstGeom prst="rect">
            <a:avLst/>
          </a:prstGeom>
        </p:spPr>
      </p:pic>
      <p:pic>
        <p:nvPicPr>
          <p:cNvPr id="5" name="Picture 4" descr="FG-200E-201E_Back.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99" y="2817889"/>
            <a:ext cx="5758500" cy="587755"/>
          </a:xfrm>
          <a:prstGeom prst="rect">
            <a:avLst/>
          </a:prstGeom>
        </p:spPr>
      </p:pic>
      <p:pic>
        <p:nvPicPr>
          <p:cNvPr id="6" name="Picture 5" descr="Firewall-Sym-D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7" name="TextBox 6"/>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20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 Million</a:t>
            </a:r>
          </a:p>
          <a:p>
            <a:r>
              <a:rPr lang="en-US" sz="1100" dirty="0">
                <a:solidFill>
                  <a:srgbClr val="7F7F7F"/>
                </a:solidFill>
              </a:rPr>
              <a:t>Concurrent Sessions</a:t>
            </a:r>
          </a:p>
          <a:p>
            <a:endParaRPr lang="en-US" sz="1100" dirty="0">
              <a:solidFill>
                <a:srgbClr val="7F7F7F"/>
              </a:solidFill>
            </a:endParaRPr>
          </a:p>
          <a:p>
            <a:r>
              <a:rPr lang="en-US" sz="2400" b="1" dirty="0"/>
              <a:t>135,000</a:t>
            </a:r>
          </a:p>
          <a:p>
            <a:r>
              <a:rPr lang="en-US" sz="1100" dirty="0">
                <a:solidFill>
                  <a:srgbClr val="7F7F7F"/>
                </a:solidFill>
              </a:rPr>
              <a:t>New Sessions/Sec</a:t>
            </a:r>
          </a:p>
        </p:txBody>
      </p:sp>
      <p:cxnSp>
        <p:nvCxnSpPr>
          <p:cNvPr id="8" name="Straight Connector 7"/>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838537" y="4162513"/>
            <a:ext cx="2366412" cy="2246747"/>
          </a:xfrm>
          <a:prstGeom prst="rect">
            <a:avLst/>
          </a:prstGeom>
          <a:noFill/>
        </p:spPr>
        <p:txBody>
          <a:bodyPr wrap="square" lIns="121893" tIns="60947" rIns="121893" bIns="60947" rtlCol="0">
            <a:spAutoFit/>
          </a:bodyPr>
          <a:lstStyle/>
          <a:p>
            <a:r>
              <a:rPr lang="en-US" sz="2400" b="1" dirty="0">
                <a:solidFill>
                  <a:srgbClr val="000000"/>
                </a:solidFill>
              </a:rPr>
              <a:t>2.2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1.8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1.2 Gbps</a:t>
            </a:r>
          </a:p>
          <a:p>
            <a:r>
              <a:rPr lang="en-US" sz="1100" dirty="0">
                <a:solidFill>
                  <a:srgbClr val="7F7F7F"/>
                </a:solidFill>
              </a:rPr>
              <a:t>Threat Protection Throughput</a:t>
            </a:r>
          </a:p>
          <a:p>
            <a:endParaRPr lang="en-US" sz="1100" dirty="0">
              <a:solidFill>
                <a:srgbClr val="7F7F7F"/>
              </a:solidFill>
            </a:endParaRPr>
          </a:p>
        </p:txBody>
      </p:sp>
      <p:sp>
        <p:nvSpPr>
          <p:cNvPr id="10"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MGMT/HA Ports</a:t>
            </a:r>
          </a:p>
          <a:p>
            <a:pPr marL="457297" indent="-457297" defTabSz="1218959">
              <a:spcBef>
                <a:spcPct val="20000"/>
              </a:spcBef>
              <a:buClr>
                <a:schemeClr val="accent6"/>
              </a:buClr>
              <a:buFont typeface="+mj-ea"/>
              <a:buAutoNum type="circleNumDbPlain"/>
            </a:pPr>
            <a:r>
              <a:rPr lang="en-US" sz="1300" b="1" dirty="0"/>
              <a:t>2 x GE RJ45 WAN Ports</a:t>
            </a:r>
          </a:p>
          <a:p>
            <a:pPr marL="457297" indent="-457297" defTabSz="1218959">
              <a:spcBef>
                <a:spcPct val="20000"/>
              </a:spcBef>
              <a:buClr>
                <a:schemeClr val="accent6"/>
              </a:buClr>
              <a:buFont typeface="+mj-ea"/>
              <a:buAutoNum type="circleNumDbPlain"/>
            </a:pPr>
            <a:r>
              <a:rPr lang="en-US" sz="1300" b="1" dirty="0"/>
              <a:t>14 x GE RJ45 DMZ Port</a:t>
            </a:r>
          </a:p>
          <a:p>
            <a:pPr marL="457297" indent="-457297" defTabSz="1218959">
              <a:spcBef>
                <a:spcPct val="20000"/>
              </a:spcBef>
              <a:buClr>
                <a:schemeClr val="accent6"/>
              </a:buClr>
              <a:buFont typeface="+mj-ea"/>
              <a:buAutoNum type="circleNumDbPlain"/>
            </a:pPr>
            <a:r>
              <a:rPr lang="en-US" sz="1300" b="1" dirty="0"/>
              <a:t>4 x GE SFP Slots</a:t>
            </a:r>
          </a:p>
          <a:p>
            <a:pPr defTabSz="1218959">
              <a:spcBef>
                <a:spcPct val="20000"/>
              </a:spcBef>
              <a:buClr>
                <a:schemeClr val="accent6"/>
              </a:buClr>
            </a:pPr>
            <a:endParaRPr lang="en-US" sz="1300" dirty="0"/>
          </a:p>
          <a:p>
            <a:pPr defTabSz="1218959">
              <a:spcBef>
                <a:spcPct val="20000"/>
              </a:spcBef>
              <a:buClr>
                <a:schemeClr val="accent6"/>
              </a:buClr>
            </a:pPr>
            <a:endParaRPr lang="en-US" sz="1300" dirty="0"/>
          </a:p>
        </p:txBody>
      </p:sp>
      <p:sp>
        <p:nvSpPr>
          <p:cNvPr id="11" name="Oval 10"/>
          <p:cNvSpPr/>
          <p:nvPr/>
        </p:nvSpPr>
        <p:spPr bwMode="auto">
          <a:xfrm>
            <a:off x="3323454"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4209021"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5730398"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cxnSp>
        <p:nvCxnSpPr>
          <p:cNvPr id="14" name="Straight Connector 1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5" name="Oval 14"/>
          <p:cNvSpPr/>
          <p:nvPr/>
        </p:nvSpPr>
        <p:spPr bwMode="auto">
          <a:xfrm>
            <a:off x="3616273" y="2321799"/>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6" name="Picture 15"/>
          <p:cNvPicPr>
            <a:picLocks noChangeAspect="1"/>
          </p:cNvPicPr>
          <p:nvPr/>
        </p:nvPicPr>
        <p:blipFill rotWithShape="1">
          <a:blip r:embed="rId6" cstate="print">
            <a:extLst>
              <a:ext uri="{28A0092B-C50C-407E-A947-70E740481C1C}">
                <a14:useLocalDpi xmlns:a14="http://schemas.microsoft.com/office/drawing/2010/main"/>
              </a:ext>
            </a:extLst>
          </a:blip>
          <a:srcRect b="9983"/>
          <a:stretch/>
        </p:blipFill>
        <p:spPr>
          <a:xfrm>
            <a:off x="9233496" y="3062788"/>
            <a:ext cx="470325" cy="729600"/>
          </a:xfrm>
          <a:prstGeom prst="rect">
            <a:avLst/>
          </a:prstGeom>
        </p:spPr>
      </p:pic>
      <p:pic>
        <p:nvPicPr>
          <p:cNvPr id="17" name="Picture 1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751501" y="3062393"/>
            <a:ext cx="496216" cy="729600"/>
          </a:xfrm>
          <a:prstGeom prst="rect">
            <a:avLst/>
          </a:prstGeom>
        </p:spPr>
      </p:pic>
      <p:pic>
        <p:nvPicPr>
          <p:cNvPr id="18" name="Picture 17" descr="Storage-48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880646" y="3061999"/>
            <a:ext cx="495399" cy="729600"/>
          </a:xfrm>
          <a:prstGeom prst="rect">
            <a:avLst/>
          </a:prstGeom>
        </p:spPr>
      </p:pic>
      <p:cxnSp>
        <p:nvCxnSpPr>
          <p:cNvPr id="19" name="Straight Connector 18"/>
          <p:cNvCxnSpPr/>
          <p:nvPr/>
        </p:nvCxnSpPr>
        <p:spPr bwMode="auto">
          <a:xfrm>
            <a:off x="9791211" y="3062788"/>
            <a:ext cx="0" cy="7296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np6lite.png"/>
          <p:cNvPicPr>
            <a:picLocks noChangeAspect="1"/>
          </p:cNvPicPr>
          <p:nvPr/>
        </p:nvPicPr>
        <p:blipFill>
          <a:blip r:embed="rId9">
            <a:grayscl/>
            <a:extLst>
              <a:ext uri="{28A0092B-C50C-407E-A947-70E740481C1C}">
                <a14:useLocalDpi xmlns:a14="http://schemas.microsoft.com/office/drawing/2010/main" val="0"/>
              </a:ext>
            </a:extLst>
          </a:blip>
          <a:stretch>
            <a:fillRect/>
          </a:stretch>
        </p:blipFill>
        <p:spPr>
          <a:xfrm>
            <a:off x="7754452" y="3062789"/>
            <a:ext cx="495375" cy="729600"/>
          </a:xfrm>
          <a:prstGeom prst="rect">
            <a:avLst/>
          </a:prstGeom>
        </p:spPr>
      </p:pic>
      <p:pic>
        <p:nvPicPr>
          <p:cNvPr id="21" name="Picture 20" descr="cp9-icon.png"/>
          <p:cNvPicPr>
            <a:picLocks noChangeAspect="1"/>
          </p:cNvPicPr>
          <p:nvPr/>
        </p:nvPicPr>
        <p:blipFill>
          <a:blip r:embed="rId10">
            <a:grayscl/>
            <a:extLst>
              <a:ext uri="{28A0092B-C50C-407E-A947-70E740481C1C}">
                <a14:useLocalDpi xmlns:a14="http://schemas.microsoft.com/office/drawing/2010/main" val="0"/>
              </a:ext>
            </a:extLst>
          </a:blip>
          <a:stretch>
            <a:fillRect/>
          </a:stretch>
        </p:blipFill>
        <p:spPr>
          <a:xfrm>
            <a:off x="8265107" y="3061999"/>
            <a:ext cx="495375" cy="729600"/>
          </a:xfrm>
          <a:prstGeom prst="rect">
            <a:avLst/>
          </a:prstGeom>
        </p:spPr>
      </p:pic>
      <p:pic>
        <p:nvPicPr>
          <p:cNvPr id="22" name="Picture 21" descr="NGFW_sym.png"/>
          <p:cNvPicPr>
            <a:picLocks noChangeAspect="1"/>
          </p:cNvPicPr>
          <p:nvPr/>
        </p:nvPicPr>
        <p:blipFill>
          <a:blip r:embed="rId11">
            <a:extLst>
              <a:ext uri="{BEBA8EAE-BF5A-486C-A8C5-ECC9F3942E4B}">
                <a14:imgProps xmlns:a14="http://schemas.microsoft.com/office/drawing/2010/main">
                  <a14:imgLayer r:embed="rId1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3" name="Picture 22" descr="Threat Protection icon.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24" name="Picture 23" descr="UTM_sym.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cxnSp>
        <p:nvCxnSpPr>
          <p:cNvPr id="25" name="Straight Connector 2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5"/>
          <a:stretch>
            <a:fillRect/>
          </a:stretch>
        </p:blipFill>
        <p:spPr>
          <a:xfrm>
            <a:off x="9859823" y="5417255"/>
            <a:ext cx="674314" cy="671119"/>
          </a:xfrm>
          <a:prstGeom prst="rect">
            <a:avLst/>
          </a:prstGeom>
        </p:spPr>
      </p:pic>
      <p:pic>
        <p:nvPicPr>
          <p:cNvPr id="27" name="Picture 26"/>
          <p:cNvPicPr>
            <a:picLocks noChangeAspect="1"/>
          </p:cNvPicPr>
          <p:nvPr/>
        </p:nvPicPr>
        <p:blipFill>
          <a:blip r:embed="rId16"/>
          <a:stretch>
            <a:fillRect/>
          </a:stretch>
        </p:blipFill>
        <p:spPr>
          <a:xfrm>
            <a:off x="8935284" y="5472802"/>
            <a:ext cx="624060" cy="584711"/>
          </a:xfrm>
          <a:prstGeom prst="rect">
            <a:avLst/>
          </a:prstGeom>
        </p:spPr>
      </p:pic>
      <p:pic>
        <p:nvPicPr>
          <p:cNvPr id="28" name="Picture 27"/>
          <p:cNvPicPr>
            <a:picLocks noChangeAspect="1"/>
          </p:cNvPicPr>
          <p:nvPr/>
        </p:nvPicPr>
        <p:blipFill>
          <a:blip r:embed="rId17"/>
          <a:stretch>
            <a:fillRect/>
          </a:stretch>
        </p:blipFill>
        <p:spPr>
          <a:xfrm>
            <a:off x="10793734" y="5482460"/>
            <a:ext cx="817408" cy="569685"/>
          </a:xfrm>
          <a:prstGeom prst="rect">
            <a:avLst/>
          </a:prstGeom>
        </p:spPr>
      </p:pic>
      <p:grpSp>
        <p:nvGrpSpPr>
          <p:cNvPr id="29" name="Group 28"/>
          <p:cNvGrpSpPr/>
          <p:nvPr/>
        </p:nvGrpSpPr>
        <p:grpSpPr>
          <a:xfrm>
            <a:off x="7977837" y="5455084"/>
            <a:ext cx="642610" cy="612273"/>
            <a:chOff x="5818638" y="4203821"/>
            <a:chExt cx="467667" cy="445474"/>
          </a:xfrm>
        </p:grpSpPr>
        <p:pic>
          <p:nvPicPr>
            <p:cNvPr id="30" name="Picture 2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1" name="Picture 30"/>
            <p:cNvPicPr>
              <a:picLocks noChangeAspect="1"/>
            </p:cNvPicPr>
            <p:nvPr/>
          </p:nvPicPr>
          <p:blipFill>
            <a:blip r:embed="rId19"/>
            <a:stretch>
              <a:fillRect/>
            </a:stretch>
          </p:blipFill>
          <p:spPr>
            <a:xfrm flipH="1">
              <a:off x="5869115" y="4203821"/>
              <a:ext cx="417190" cy="445474"/>
            </a:xfrm>
            <a:prstGeom prst="rect">
              <a:avLst/>
            </a:prstGeom>
          </p:spPr>
        </p:pic>
      </p:grpSp>
      <p:sp>
        <p:nvSpPr>
          <p:cNvPr id="32" name="Rounded Rectangle 31"/>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33" name="Rounded Rectangle 32"/>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4" name="Rounded Rectangle 33"/>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128</a:t>
            </a:r>
          </a:p>
        </p:txBody>
      </p:sp>
      <p:sp>
        <p:nvSpPr>
          <p:cNvPr id="35" name="Rounded Rectangle 3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6" name="Straight Connector 3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Small Business / Branch Office</a:t>
            </a:r>
          </a:p>
          <a:p>
            <a:r>
              <a:rPr lang="en-US" sz="1300" dirty="0">
                <a:solidFill>
                  <a:schemeClr val="bg1">
                    <a:lumMod val="50000"/>
                  </a:schemeClr>
                </a:solidFill>
              </a:rPr>
              <a:t>DEFW / NGFW </a:t>
            </a:r>
          </a:p>
        </p:txBody>
      </p:sp>
      <p:pic>
        <p:nvPicPr>
          <p:cNvPr id="38" name="Picture 37"/>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spTree>
    <p:extLst>
      <p:ext uri="{BB962C8B-B14F-4D97-AF65-F5344CB8AC3E}">
        <p14:creationId xmlns:p14="http://schemas.microsoft.com/office/powerpoint/2010/main" val="2184821944"/>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300D</a:t>
            </a:r>
          </a:p>
        </p:txBody>
      </p:sp>
      <p:pic>
        <p:nvPicPr>
          <p:cNvPr id="3" name="Picture 2"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80545" y="1746004"/>
            <a:ext cx="5758500" cy="1740392"/>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4x GE RJ45 Ports</a:t>
            </a:r>
          </a:p>
          <a:p>
            <a:pPr marL="457297" indent="-457297" defTabSz="1218959">
              <a:spcBef>
                <a:spcPct val="20000"/>
              </a:spcBef>
              <a:buClr>
                <a:schemeClr val="accent6"/>
              </a:buClr>
              <a:buFont typeface="+mj-ea"/>
              <a:buAutoNum type="circleNumDbPlain"/>
            </a:pPr>
            <a:r>
              <a:rPr lang="en-US" sz="1300" b="1" dirty="0"/>
              <a:t>4x GE SFP Slots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1999"/>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3099" y="3062788"/>
            <a:ext cx="496215" cy="72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10234713" y="3071152"/>
            <a:ext cx="470325" cy="729600"/>
          </a:xfrm>
          <a:prstGeom prst="rect">
            <a:avLst/>
          </a:prstGeom>
        </p:spPr>
      </p:pic>
      <p:pic>
        <p:nvPicPr>
          <p:cNvPr id="8" name="Picture 7"/>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50668" y="3062788"/>
            <a:ext cx="496215"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0" name="Picture 9" descr="Storage-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39312" y="3061999"/>
            <a:ext cx="495399" cy="729600"/>
          </a:xfrm>
          <a:prstGeom prst="rect">
            <a:avLst/>
          </a:prstGeom>
        </p:spPr>
      </p:pic>
      <p:sp>
        <p:nvSpPr>
          <p:cNvPr id="11" name="Oval 10"/>
          <p:cNvSpPr/>
          <p:nvPr/>
        </p:nvSpPr>
        <p:spPr bwMode="auto">
          <a:xfrm>
            <a:off x="3646534"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5300223"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4304905"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4" name="Picture 13"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5" name="TextBox 14"/>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6 Million</a:t>
            </a:r>
          </a:p>
          <a:p>
            <a:r>
              <a:rPr lang="en-US" sz="1100" dirty="0">
                <a:solidFill>
                  <a:srgbClr val="7F7F7F"/>
                </a:solidFill>
              </a:rPr>
              <a:t>Concurrent Sessions</a:t>
            </a:r>
          </a:p>
          <a:p>
            <a:endParaRPr lang="en-US" sz="1100" dirty="0">
              <a:solidFill>
                <a:srgbClr val="7F7F7F"/>
              </a:solidFill>
            </a:endParaRPr>
          </a:p>
          <a:p>
            <a:r>
              <a:rPr lang="en-US" sz="2400" b="1" dirty="0"/>
              <a:t>200,000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p:nvPicPr>
        <p:blipFill>
          <a:blip r:embed="rId10"/>
          <a:stretch>
            <a:fillRect/>
          </a:stretch>
        </p:blipFill>
        <p:spPr>
          <a:xfrm>
            <a:off x="9859823" y="5417255"/>
            <a:ext cx="674314" cy="671119"/>
          </a:xfrm>
          <a:prstGeom prst="rect">
            <a:avLst/>
          </a:prstGeom>
        </p:spPr>
      </p:pic>
      <p:pic>
        <p:nvPicPr>
          <p:cNvPr id="19" name="Picture 18"/>
          <p:cNvPicPr>
            <a:picLocks noChangeAspect="1"/>
          </p:cNvPicPr>
          <p:nvPr/>
        </p:nvPicPr>
        <p:blipFill>
          <a:blip r:embed="rId11"/>
          <a:stretch>
            <a:fillRect/>
          </a:stretch>
        </p:blipFill>
        <p:spPr>
          <a:xfrm>
            <a:off x="8935284" y="5472802"/>
            <a:ext cx="624060" cy="584711"/>
          </a:xfrm>
          <a:prstGeom prst="rect">
            <a:avLst/>
          </a:prstGeom>
        </p:spPr>
      </p:pic>
      <p:pic>
        <p:nvPicPr>
          <p:cNvPr id="20" name="Picture 19"/>
          <p:cNvPicPr>
            <a:picLocks noChangeAspect="1"/>
          </p:cNvPicPr>
          <p:nvPr/>
        </p:nvPicPr>
        <p:blipFill>
          <a:blip r:embed="rId12"/>
          <a:stretch>
            <a:fillRect/>
          </a:stretch>
        </p:blipFill>
        <p:spPr>
          <a:xfrm>
            <a:off x="10793734" y="5482460"/>
            <a:ext cx="817408" cy="569685"/>
          </a:xfrm>
          <a:prstGeom prst="rect">
            <a:avLst/>
          </a:prstGeom>
        </p:spPr>
      </p:pic>
      <p:grpSp>
        <p:nvGrpSpPr>
          <p:cNvPr id="21" name="Group 20"/>
          <p:cNvGrpSpPr/>
          <p:nvPr/>
        </p:nvGrpSpPr>
        <p:grpSpPr>
          <a:xfrm>
            <a:off x="7977837" y="5455084"/>
            <a:ext cx="642610" cy="612273"/>
            <a:chOff x="5818638" y="4203821"/>
            <a:chExt cx="467667" cy="445474"/>
          </a:xfrm>
        </p:grpSpPr>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3" name="Picture 22"/>
            <p:cNvPicPr>
              <a:picLocks noChangeAspect="1"/>
            </p:cNvPicPr>
            <p:nvPr/>
          </p:nvPicPr>
          <p:blipFill>
            <a:blip r:embed="rId14"/>
            <a:stretch>
              <a:fillRect/>
            </a:stretch>
          </p:blipFill>
          <p:spPr>
            <a:xfrm flipH="1">
              <a:off x="5869115" y="4203821"/>
              <a:ext cx="417190" cy="445474"/>
            </a:xfrm>
            <a:prstGeom prst="rect">
              <a:avLst/>
            </a:prstGeom>
          </p:spPr>
        </p:pic>
      </p:grpSp>
      <p:sp>
        <p:nvSpPr>
          <p:cNvPr id="24" name="Rounded Rectangle 23"/>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25" name="Rounded Rectangle 24"/>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6" name="Rounded Rectangle 25"/>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512</a:t>
            </a:r>
          </a:p>
        </p:txBody>
      </p:sp>
      <p:cxnSp>
        <p:nvCxnSpPr>
          <p:cNvPr id="27" name="Straight Connector 26"/>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DEFW / NGFW </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0" name="Straight Connector 2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2" name="TextBox 31"/>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1.5 Gbps</a:t>
            </a:r>
          </a:p>
          <a:p>
            <a:r>
              <a:rPr lang="en-US" sz="1100" dirty="0">
                <a:solidFill>
                  <a:srgbClr val="7F7F7F"/>
                </a:solidFill>
              </a:rPr>
              <a:t>Threat Protection Throughput</a:t>
            </a:r>
          </a:p>
          <a:p>
            <a:endParaRPr lang="en-US" sz="1100" dirty="0">
              <a:solidFill>
                <a:srgbClr val="7F7F7F"/>
              </a:solidFill>
            </a:endParaRPr>
          </a:p>
        </p:txBody>
      </p:sp>
      <p:pic>
        <p:nvPicPr>
          <p:cNvPr id="33" name="Picture 32"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4" name="Picture 33"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5" name="Picture 34"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31064700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8237" y="2175114"/>
            <a:ext cx="585216" cy="585216"/>
          </a:xfrm>
          <a:prstGeom prst="rect">
            <a:avLst/>
          </a:prstGeom>
        </p:spPr>
      </p:pic>
    </p:spTree>
    <p:extLst>
      <p:ext uri="{BB962C8B-B14F-4D97-AF65-F5344CB8AC3E}">
        <p14:creationId xmlns:p14="http://schemas.microsoft.com/office/powerpoint/2010/main" val="4167959180"/>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400D</a:t>
            </a:r>
          </a:p>
        </p:txBody>
      </p:sp>
      <p:pic>
        <p:nvPicPr>
          <p:cNvPr id="102" name="Picture 10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978429" y="1828995"/>
            <a:ext cx="5758500" cy="1574412"/>
          </a:xfrm>
          <a:prstGeom prst="rect">
            <a:avLst/>
          </a:prstGeom>
        </p:spPr>
      </p:pic>
      <p:sp>
        <p:nvSpPr>
          <p:cNvPr id="103"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8x GE SFP Slots</a:t>
            </a:r>
          </a:p>
          <a:p>
            <a:pPr marL="457297" indent="-457297" defTabSz="1218959">
              <a:spcBef>
                <a:spcPct val="20000"/>
              </a:spcBef>
              <a:buClr>
                <a:schemeClr val="accent6"/>
              </a:buClr>
              <a:buFont typeface="+mj-ea"/>
              <a:buAutoNum type="circleNumDbPlain"/>
            </a:pPr>
            <a:r>
              <a:rPr lang="en-US" sz="1300" b="1" dirty="0"/>
              <a:t>8x GE RJ45 Ports</a:t>
            </a:r>
          </a:p>
        </p:txBody>
      </p:sp>
      <p:pic>
        <p:nvPicPr>
          <p:cNvPr id="104" name="Picture 10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2788"/>
            <a:ext cx="496216" cy="729600"/>
          </a:xfrm>
          <a:prstGeom prst="rect">
            <a:avLst/>
          </a:prstGeom>
        </p:spPr>
      </p:pic>
      <p:pic>
        <p:nvPicPr>
          <p:cNvPr id="105" name="Picture 10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3099" y="3062788"/>
            <a:ext cx="496215" cy="729600"/>
          </a:xfrm>
          <a:prstGeom prst="rect">
            <a:avLst/>
          </a:prstGeom>
        </p:spPr>
      </p:pic>
      <p:pic>
        <p:nvPicPr>
          <p:cNvPr id="106" name="Picture 105"/>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9739314" y="3071941"/>
            <a:ext cx="470325" cy="729600"/>
          </a:xfrm>
          <a:prstGeom prst="rect">
            <a:avLst/>
          </a:prstGeom>
        </p:spPr>
      </p:pic>
      <p:pic>
        <p:nvPicPr>
          <p:cNvPr id="107" name="Picture 106"/>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50668" y="3062788"/>
            <a:ext cx="496215" cy="729600"/>
          </a:xfrm>
          <a:prstGeom prst="rect">
            <a:avLst/>
          </a:prstGeom>
        </p:spPr>
      </p:pic>
      <p:pic>
        <p:nvPicPr>
          <p:cNvPr id="108" name="Picture 107"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109" name="Oval 108"/>
          <p:cNvSpPr/>
          <p:nvPr/>
        </p:nvSpPr>
        <p:spPr bwMode="auto">
          <a:xfrm>
            <a:off x="3646534"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0" name="Oval 109"/>
          <p:cNvSpPr/>
          <p:nvPr/>
        </p:nvSpPr>
        <p:spPr bwMode="auto">
          <a:xfrm>
            <a:off x="5271849"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11" name="Oval 110"/>
          <p:cNvSpPr/>
          <p:nvPr/>
        </p:nvSpPr>
        <p:spPr bwMode="auto">
          <a:xfrm>
            <a:off x="4314363"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12" name="Picture 111"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13" name="TextBox 1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16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5.5 Million</a:t>
            </a:r>
          </a:p>
          <a:p>
            <a:r>
              <a:rPr lang="en-US" sz="1100" dirty="0">
                <a:solidFill>
                  <a:srgbClr val="7F7F7F"/>
                </a:solidFill>
              </a:rPr>
              <a:t>Concurrent Sessions</a:t>
            </a:r>
          </a:p>
          <a:p>
            <a:endParaRPr lang="en-US" sz="1100" dirty="0">
              <a:solidFill>
                <a:srgbClr val="7F7F7F"/>
              </a:solidFill>
            </a:endParaRPr>
          </a:p>
          <a:p>
            <a:r>
              <a:rPr lang="en-US" sz="2400" b="1" dirty="0"/>
              <a:t>200,000</a:t>
            </a:r>
          </a:p>
          <a:p>
            <a:r>
              <a:rPr lang="en-US" sz="1100" dirty="0">
                <a:solidFill>
                  <a:srgbClr val="7F7F7F"/>
                </a:solidFill>
              </a:rPr>
              <a:t>New Sessions/Sec</a:t>
            </a:r>
          </a:p>
        </p:txBody>
      </p:sp>
      <p:cxnSp>
        <p:nvCxnSpPr>
          <p:cNvPr id="114" name="Straight Connector 1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6" name="Picture 115"/>
          <p:cNvPicPr>
            <a:picLocks noChangeAspect="1"/>
          </p:cNvPicPr>
          <p:nvPr/>
        </p:nvPicPr>
        <p:blipFill>
          <a:blip r:embed="rId9"/>
          <a:stretch>
            <a:fillRect/>
          </a:stretch>
        </p:blipFill>
        <p:spPr>
          <a:xfrm>
            <a:off x="9859823" y="5417255"/>
            <a:ext cx="674314" cy="671119"/>
          </a:xfrm>
          <a:prstGeom prst="rect">
            <a:avLst/>
          </a:prstGeom>
        </p:spPr>
      </p:pic>
      <p:pic>
        <p:nvPicPr>
          <p:cNvPr id="117" name="Picture 116"/>
          <p:cNvPicPr>
            <a:picLocks noChangeAspect="1"/>
          </p:cNvPicPr>
          <p:nvPr/>
        </p:nvPicPr>
        <p:blipFill>
          <a:blip r:embed="rId10"/>
          <a:stretch>
            <a:fillRect/>
          </a:stretch>
        </p:blipFill>
        <p:spPr>
          <a:xfrm>
            <a:off x="8935284" y="5472802"/>
            <a:ext cx="624060" cy="584711"/>
          </a:xfrm>
          <a:prstGeom prst="rect">
            <a:avLst/>
          </a:prstGeom>
        </p:spPr>
      </p:pic>
      <p:pic>
        <p:nvPicPr>
          <p:cNvPr id="118" name="Picture 117"/>
          <p:cNvPicPr>
            <a:picLocks noChangeAspect="1"/>
          </p:cNvPicPr>
          <p:nvPr/>
        </p:nvPicPr>
        <p:blipFill>
          <a:blip r:embed="rId11"/>
          <a:stretch>
            <a:fillRect/>
          </a:stretch>
        </p:blipFill>
        <p:spPr>
          <a:xfrm>
            <a:off x="10793734" y="5482460"/>
            <a:ext cx="817408" cy="569685"/>
          </a:xfrm>
          <a:prstGeom prst="rect">
            <a:avLst/>
          </a:prstGeom>
        </p:spPr>
      </p:pic>
      <p:grpSp>
        <p:nvGrpSpPr>
          <p:cNvPr id="119" name="Group 118"/>
          <p:cNvGrpSpPr/>
          <p:nvPr/>
        </p:nvGrpSpPr>
        <p:grpSpPr>
          <a:xfrm>
            <a:off x="7977837" y="5455084"/>
            <a:ext cx="642610" cy="612273"/>
            <a:chOff x="5818638" y="4203821"/>
            <a:chExt cx="467667" cy="445474"/>
          </a:xfrm>
        </p:grpSpPr>
        <p:pic>
          <p:nvPicPr>
            <p:cNvPr id="120" name="Picture 1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121" name="Picture 120"/>
            <p:cNvPicPr>
              <a:picLocks noChangeAspect="1"/>
            </p:cNvPicPr>
            <p:nvPr/>
          </p:nvPicPr>
          <p:blipFill>
            <a:blip r:embed="rId13"/>
            <a:stretch>
              <a:fillRect/>
            </a:stretch>
          </p:blipFill>
          <p:spPr>
            <a:xfrm flipH="1">
              <a:off x="5869115" y="4203821"/>
              <a:ext cx="417190" cy="445474"/>
            </a:xfrm>
            <a:prstGeom prst="rect">
              <a:avLst/>
            </a:prstGeom>
          </p:spPr>
        </p:pic>
      </p:grpSp>
      <p:sp>
        <p:nvSpPr>
          <p:cNvPr id="122" name="Rounded Rectangle 121"/>
          <p:cNvSpPr/>
          <p:nvPr/>
        </p:nvSpPr>
        <p:spPr bwMode="invGray">
          <a:xfrm>
            <a:off x="842870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600</a:t>
            </a:r>
          </a:p>
        </p:txBody>
      </p:sp>
      <p:sp>
        <p:nvSpPr>
          <p:cNvPr id="123" name="Rounded Rectangle 122"/>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124" name="Rounded Rectangle 123"/>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512</a:t>
            </a:r>
          </a:p>
        </p:txBody>
      </p:sp>
      <p:cxnSp>
        <p:nvCxnSpPr>
          <p:cNvPr id="125" name="Straight Connector 124"/>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26" name="TextBox 125"/>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DEFW / NGFW </a:t>
            </a:r>
          </a:p>
        </p:txBody>
      </p:sp>
      <p:pic>
        <p:nvPicPr>
          <p:cNvPr id="127" name="Picture 1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128" name="Straight Connector 1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29" name="Rounded Rectangle 128"/>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130" name="TextBox 129"/>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1.5 Gbps</a:t>
            </a:r>
          </a:p>
          <a:p>
            <a:r>
              <a:rPr lang="en-US" sz="1100" dirty="0">
                <a:solidFill>
                  <a:srgbClr val="7F7F7F"/>
                </a:solidFill>
              </a:rPr>
              <a:t>Threat Protection Throughput</a:t>
            </a:r>
          </a:p>
          <a:p>
            <a:endParaRPr lang="en-US" sz="1100" dirty="0">
              <a:solidFill>
                <a:srgbClr val="7F7F7F"/>
              </a:solidFill>
            </a:endParaRPr>
          </a:p>
        </p:txBody>
      </p:sp>
      <p:pic>
        <p:nvPicPr>
          <p:cNvPr id="131" name="Picture 130"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132" name="Picture 131" descr="Threat Protection icon.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133" name="Picture 132" descr="UTM_sy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310647004"/>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500D</a:t>
            </a:r>
          </a:p>
        </p:txBody>
      </p:sp>
      <p:pic>
        <p:nvPicPr>
          <p:cNvPr id="3" name="Picture 2"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746004"/>
            <a:ext cx="5758500" cy="1740392"/>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8x GE SFP Slots</a:t>
            </a:r>
          </a:p>
          <a:p>
            <a:pPr marL="457297" indent="-457297" defTabSz="1218959">
              <a:spcBef>
                <a:spcPct val="20000"/>
              </a:spcBef>
              <a:buClr>
                <a:schemeClr val="accent6"/>
              </a:buClr>
              <a:buFont typeface="+mj-ea"/>
              <a:buAutoNum type="circleNumDbPlain"/>
            </a:pPr>
            <a:r>
              <a:rPr lang="en-US" sz="1300" b="1" dirty="0"/>
              <a:t>8x GE RJ45 Ports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3183"/>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3099" y="3063183"/>
            <a:ext cx="496215" cy="72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10234713" y="3072336"/>
            <a:ext cx="470325" cy="729600"/>
          </a:xfrm>
          <a:prstGeom prst="rect">
            <a:avLst/>
          </a:prstGeom>
        </p:spPr>
      </p:pic>
      <p:pic>
        <p:nvPicPr>
          <p:cNvPr id="8" name="Picture 7"/>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50668" y="3063183"/>
            <a:ext cx="496215"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0" name="Picture 9" descr="Storage-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39312" y="3063183"/>
            <a:ext cx="495399" cy="729600"/>
          </a:xfrm>
          <a:prstGeom prst="rect">
            <a:avLst/>
          </a:prstGeom>
        </p:spPr>
      </p:pic>
      <p:sp>
        <p:nvSpPr>
          <p:cNvPr id="11" name="Oval 10"/>
          <p:cNvSpPr/>
          <p:nvPr/>
        </p:nvSpPr>
        <p:spPr bwMode="auto">
          <a:xfrm>
            <a:off x="3605341" y="23016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5281307" y="23016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4333278" y="23016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4" name="Picture 13"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5" name="TextBox 14"/>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16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6 Million</a:t>
            </a:r>
          </a:p>
          <a:p>
            <a:r>
              <a:rPr lang="en-US" sz="1100" dirty="0">
                <a:solidFill>
                  <a:srgbClr val="7F7F7F"/>
                </a:solidFill>
              </a:rPr>
              <a:t>Concurrent Sessions</a:t>
            </a:r>
          </a:p>
          <a:p>
            <a:endParaRPr lang="en-US" sz="1100" dirty="0">
              <a:solidFill>
                <a:srgbClr val="7F7F7F"/>
              </a:solidFill>
            </a:endParaRPr>
          </a:p>
          <a:p>
            <a:r>
              <a:rPr lang="en-US" sz="2400" b="1" dirty="0"/>
              <a:t>250,000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p:nvPicPr>
        <p:blipFill>
          <a:blip r:embed="rId10"/>
          <a:stretch>
            <a:fillRect/>
          </a:stretch>
        </p:blipFill>
        <p:spPr>
          <a:xfrm>
            <a:off x="9859823" y="5417255"/>
            <a:ext cx="674314" cy="671119"/>
          </a:xfrm>
          <a:prstGeom prst="rect">
            <a:avLst/>
          </a:prstGeom>
        </p:spPr>
      </p:pic>
      <p:pic>
        <p:nvPicPr>
          <p:cNvPr id="19" name="Picture 18"/>
          <p:cNvPicPr>
            <a:picLocks noChangeAspect="1"/>
          </p:cNvPicPr>
          <p:nvPr/>
        </p:nvPicPr>
        <p:blipFill>
          <a:blip r:embed="rId11"/>
          <a:stretch>
            <a:fillRect/>
          </a:stretch>
        </p:blipFill>
        <p:spPr>
          <a:xfrm>
            <a:off x="8935284" y="5472802"/>
            <a:ext cx="624060" cy="584711"/>
          </a:xfrm>
          <a:prstGeom prst="rect">
            <a:avLst/>
          </a:prstGeom>
        </p:spPr>
      </p:pic>
      <p:pic>
        <p:nvPicPr>
          <p:cNvPr id="20" name="Picture 19"/>
          <p:cNvPicPr>
            <a:picLocks noChangeAspect="1"/>
          </p:cNvPicPr>
          <p:nvPr/>
        </p:nvPicPr>
        <p:blipFill>
          <a:blip r:embed="rId12"/>
          <a:stretch>
            <a:fillRect/>
          </a:stretch>
        </p:blipFill>
        <p:spPr>
          <a:xfrm>
            <a:off x="10793734" y="5482460"/>
            <a:ext cx="817408" cy="569685"/>
          </a:xfrm>
          <a:prstGeom prst="rect">
            <a:avLst/>
          </a:prstGeom>
        </p:spPr>
      </p:pic>
      <p:grpSp>
        <p:nvGrpSpPr>
          <p:cNvPr id="21" name="Group 20"/>
          <p:cNvGrpSpPr/>
          <p:nvPr/>
        </p:nvGrpSpPr>
        <p:grpSpPr>
          <a:xfrm>
            <a:off x="7977837" y="5455084"/>
            <a:ext cx="642610" cy="612273"/>
            <a:chOff x="5818638" y="4203821"/>
            <a:chExt cx="467667" cy="445474"/>
          </a:xfrm>
        </p:grpSpPr>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3" name="Picture 22"/>
            <p:cNvPicPr>
              <a:picLocks noChangeAspect="1"/>
            </p:cNvPicPr>
            <p:nvPr/>
          </p:nvPicPr>
          <p:blipFill>
            <a:blip r:embed="rId14"/>
            <a:stretch>
              <a:fillRect/>
            </a:stretch>
          </p:blipFill>
          <p:spPr>
            <a:xfrm flipH="1">
              <a:off x="5869115" y="4203821"/>
              <a:ext cx="417190" cy="445474"/>
            </a:xfrm>
            <a:prstGeom prst="rect">
              <a:avLst/>
            </a:prstGeom>
          </p:spPr>
        </p:pic>
      </p:grpSp>
      <p:sp>
        <p:nvSpPr>
          <p:cNvPr id="24" name="Rounded Rectangle 23"/>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a:t>
            </a:r>
          </a:p>
        </p:txBody>
      </p:sp>
      <p:sp>
        <p:nvSpPr>
          <p:cNvPr id="25" name="Rounded Rectangle 24"/>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6" name="Rounded Rectangle 25"/>
          <p:cNvSpPr/>
          <p:nvPr/>
        </p:nvSpPr>
        <p:spPr bwMode="invGray">
          <a:xfrm>
            <a:off x="10385104"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512</a:t>
            </a:r>
          </a:p>
        </p:txBody>
      </p:sp>
      <p:cxnSp>
        <p:nvCxnSpPr>
          <p:cNvPr id="27" name="Straight Connector 26"/>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DEFW / NGFW </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0" name="Straight Connector 2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2" name="TextBox 31"/>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3.5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2.5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 Gbps</a:t>
            </a:r>
          </a:p>
          <a:p>
            <a:r>
              <a:rPr lang="en-US" sz="1100" dirty="0">
                <a:solidFill>
                  <a:srgbClr val="7F7F7F"/>
                </a:solidFill>
              </a:rPr>
              <a:t>Threat Protection Throughput</a:t>
            </a:r>
          </a:p>
          <a:p>
            <a:endParaRPr lang="en-US" sz="1100" dirty="0">
              <a:solidFill>
                <a:srgbClr val="7F7F7F"/>
              </a:solidFill>
            </a:endParaRPr>
          </a:p>
        </p:txBody>
      </p:sp>
      <p:pic>
        <p:nvPicPr>
          <p:cNvPr id="33" name="Picture 32"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4" name="Picture 33"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5" name="Picture 34"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70159864"/>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600D</a:t>
            </a:r>
          </a:p>
        </p:txBody>
      </p:sp>
      <p:grpSp>
        <p:nvGrpSpPr>
          <p:cNvPr id="3" name="Group 2"/>
          <p:cNvGrpSpPr/>
          <p:nvPr/>
        </p:nvGrpSpPr>
        <p:grpSpPr>
          <a:xfrm>
            <a:off x="978430" y="1814643"/>
            <a:ext cx="5758501" cy="1603116"/>
            <a:chOff x="702328" y="1270879"/>
            <a:chExt cx="4320001" cy="1202337"/>
          </a:xfrm>
        </p:grpSpPr>
        <p:pic>
          <p:nvPicPr>
            <p:cNvPr id="4" name="Picture 3"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5" name="Picture 4"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	</a:t>
            </a:r>
          </a:p>
          <a:p>
            <a:pPr marL="457297" indent="-457297" defTabSz="1218959">
              <a:spcBef>
                <a:spcPct val="20000"/>
              </a:spcBef>
              <a:buClr>
                <a:schemeClr val="accent6"/>
              </a:buClr>
              <a:buFont typeface="+mj-ea"/>
              <a:buAutoNum type="circleNumDbPlain"/>
            </a:pPr>
            <a:r>
              <a:rPr lang="en-US" sz="1300" b="1" dirty="0"/>
              <a:t>8x GE SFP Slots</a:t>
            </a:r>
          </a:p>
          <a:p>
            <a:pPr marL="457297" indent="-457297" defTabSz="1218959">
              <a:spcBef>
                <a:spcPct val="20000"/>
              </a:spcBef>
              <a:buClr>
                <a:schemeClr val="accent6"/>
              </a:buClr>
              <a:buFont typeface="+mj-ea"/>
              <a:buAutoNum type="circleNumDbPlain"/>
            </a:pPr>
            <a:r>
              <a:rPr lang="en-US" sz="1300" b="1" dirty="0"/>
              <a:t>8x GE RJ45 Ports</a:t>
            </a:r>
          </a:p>
          <a:p>
            <a:pPr marL="457297" indent="-457297" defTabSz="1218959">
              <a:spcBef>
                <a:spcPct val="20000"/>
              </a:spcBef>
              <a:buClr>
                <a:schemeClr val="accent6"/>
              </a:buClr>
              <a:buFont typeface="+mj-ea"/>
              <a:buAutoNum type="circleNumDbPlain"/>
            </a:pPr>
            <a:r>
              <a:rPr lang="en-US" sz="1300" b="1" dirty="0"/>
              <a:t>2x 10GE SPF+ Slots</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46882" y="3062393"/>
            <a:ext cx="496216" cy="72960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10230891" y="3071547"/>
            <a:ext cx="470325"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50668" y="3062393"/>
            <a:ext cx="496215" cy="7296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3098" y="3062393"/>
            <a:ext cx="496216" cy="729600"/>
          </a:xfrm>
          <a:prstGeom prst="rect">
            <a:avLst/>
          </a:prstGeom>
        </p:spPr>
      </p:pic>
      <p:pic>
        <p:nvPicPr>
          <p:cNvPr id="11" name="Picture 10" descr="FortiASIC-NP6.png"/>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2" name="Picture 11" descr="Storage-12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735492" y="3061999"/>
            <a:ext cx="495399" cy="729600"/>
          </a:xfrm>
          <a:prstGeom prst="rect">
            <a:avLst/>
          </a:prstGeom>
        </p:spPr>
      </p:pic>
      <p:sp>
        <p:nvSpPr>
          <p:cNvPr id="13" name="Oval 12"/>
          <p:cNvSpPr/>
          <p:nvPr/>
        </p:nvSpPr>
        <p:spPr bwMode="auto">
          <a:xfrm>
            <a:off x="3646534" y="24040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4" name="Oval 13"/>
          <p:cNvSpPr/>
          <p:nvPr/>
        </p:nvSpPr>
        <p:spPr bwMode="auto">
          <a:xfrm>
            <a:off x="5271849"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5" name="Oval 14"/>
          <p:cNvSpPr/>
          <p:nvPr/>
        </p:nvSpPr>
        <p:spPr bwMode="auto">
          <a:xfrm>
            <a:off x="4314363" y="24040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6" name="Oval 15"/>
          <p:cNvSpPr/>
          <p:nvPr/>
        </p:nvSpPr>
        <p:spPr bwMode="auto">
          <a:xfrm>
            <a:off x="6262959" y="240648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7" name="Picture 16"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36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5.5 Million</a:t>
            </a:r>
          </a:p>
          <a:p>
            <a:r>
              <a:rPr lang="en-US" sz="1100" dirty="0">
                <a:solidFill>
                  <a:srgbClr val="7F7F7F"/>
                </a:solidFill>
              </a:rPr>
              <a:t>Concurrent Sessions</a:t>
            </a:r>
          </a:p>
          <a:p>
            <a:endParaRPr lang="en-US" sz="1100" dirty="0">
              <a:solidFill>
                <a:srgbClr val="7F7F7F"/>
              </a:solidFill>
            </a:endParaRPr>
          </a:p>
          <a:p>
            <a:r>
              <a:rPr lang="en-US" sz="2400" b="1" dirty="0"/>
              <a:t>270,000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1"/>
          <a:stretch>
            <a:fillRect/>
          </a:stretch>
        </p:blipFill>
        <p:spPr>
          <a:xfrm>
            <a:off x="9859823" y="5417255"/>
            <a:ext cx="674314" cy="671119"/>
          </a:xfrm>
          <a:prstGeom prst="rect">
            <a:avLst/>
          </a:prstGeom>
        </p:spPr>
      </p:pic>
      <p:pic>
        <p:nvPicPr>
          <p:cNvPr id="22" name="Picture 21"/>
          <p:cNvPicPr>
            <a:picLocks noChangeAspect="1"/>
          </p:cNvPicPr>
          <p:nvPr/>
        </p:nvPicPr>
        <p:blipFill>
          <a:blip r:embed="rId12"/>
          <a:stretch>
            <a:fillRect/>
          </a:stretch>
        </p:blipFill>
        <p:spPr>
          <a:xfrm>
            <a:off x="8935284" y="5472802"/>
            <a:ext cx="624060" cy="584711"/>
          </a:xfrm>
          <a:prstGeom prst="rect">
            <a:avLst/>
          </a:prstGeom>
        </p:spPr>
      </p:pic>
      <p:pic>
        <p:nvPicPr>
          <p:cNvPr id="23" name="Picture 22"/>
          <p:cNvPicPr>
            <a:picLocks noChangeAspect="1"/>
          </p:cNvPicPr>
          <p:nvPr/>
        </p:nvPicPr>
        <p:blipFill>
          <a:blip r:embed="rId13"/>
          <a:stretch>
            <a:fillRect/>
          </a:stretch>
        </p:blipFill>
        <p:spPr>
          <a:xfrm>
            <a:off x="10793734" y="5482460"/>
            <a:ext cx="817408" cy="569685"/>
          </a:xfrm>
          <a:prstGeom prst="rect">
            <a:avLst/>
          </a:prstGeom>
        </p:spPr>
      </p:pic>
      <p:grpSp>
        <p:nvGrpSpPr>
          <p:cNvPr id="24" name="Group 23"/>
          <p:cNvGrpSpPr/>
          <p:nvPr/>
        </p:nvGrpSpPr>
        <p:grpSpPr>
          <a:xfrm>
            <a:off x="7977837" y="5455084"/>
            <a:ext cx="642610" cy="612273"/>
            <a:chOff x="5818638" y="4203821"/>
            <a:chExt cx="467667" cy="445474"/>
          </a:xfrm>
        </p:grpSpPr>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5"/>
            <a:stretch>
              <a:fillRect/>
            </a:stretch>
          </p:blipFill>
          <p:spPr>
            <a:xfrm flipH="1">
              <a:off x="5869115" y="4203821"/>
              <a:ext cx="417190" cy="445474"/>
            </a:xfrm>
            <a:prstGeom prst="rect">
              <a:avLst/>
            </a:prstGeom>
          </p:spPr>
        </p:pic>
      </p:grpSp>
      <p:sp>
        <p:nvSpPr>
          <p:cNvPr id="27" name="Rounded Rectangle 26"/>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a:t>
            </a:r>
          </a:p>
        </p:txBody>
      </p:sp>
      <p:sp>
        <p:nvSpPr>
          <p:cNvPr id="28" name="Rounded Rectangle 27"/>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29" name="Rounded Rectangle 28"/>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1,024</a:t>
            </a:r>
          </a:p>
        </p:txBody>
      </p:sp>
      <p:cxnSp>
        <p:nvCxnSpPr>
          <p:cNvPr id="30" name="Straight Connector 29"/>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NGFW / ISFW</a:t>
            </a: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3" name="Straight Connector 32"/>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3.2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2.4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70159864"/>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800D</a:t>
            </a:r>
          </a:p>
        </p:txBody>
      </p:sp>
      <p:pic>
        <p:nvPicPr>
          <p:cNvPr id="3" name="Picture 2" descr="FortiGate+800D+-+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0545" y="1817447"/>
            <a:ext cx="5758500" cy="593840"/>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	</a:t>
            </a:r>
          </a:p>
          <a:p>
            <a:pPr marL="457297" indent="-457297" defTabSz="1218959">
              <a:spcBef>
                <a:spcPct val="20000"/>
              </a:spcBef>
              <a:buClr>
                <a:schemeClr val="accent6"/>
              </a:buClr>
              <a:buFont typeface="+mj-ea"/>
              <a:buAutoNum type="circleNumDbPlain"/>
            </a:pPr>
            <a:r>
              <a:rPr lang="en-US" sz="1300" b="1" dirty="0"/>
              <a:t>2x Bypass GE RJ45 Pairs</a:t>
            </a:r>
          </a:p>
          <a:p>
            <a:pPr marL="457297" indent="-457297" defTabSz="1218959">
              <a:spcBef>
                <a:spcPct val="20000"/>
              </a:spcBef>
              <a:buClr>
                <a:schemeClr val="accent6"/>
              </a:buClr>
              <a:buFont typeface="+mj-ea"/>
              <a:buAutoNum type="circleNumDbPlain"/>
            </a:pPr>
            <a:r>
              <a:rPr lang="en-US" sz="1300" b="1" dirty="0"/>
              <a:t>20x GE RJ45 Ports</a:t>
            </a:r>
          </a:p>
          <a:p>
            <a:pPr marL="457297" indent="-457297" defTabSz="1218959">
              <a:spcBef>
                <a:spcPct val="20000"/>
              </a:spcBef>
              <a:buClr>
                <a:schemeClr val="accent6"/>
              </a:buClr>
              <a:buFont typeface="+mj-ea"/>
              <a:buAutoNum type="circleNumDbPlain"/>
            </a:pPr>
            <a:r>
              <a:rPr lang="en-US" sz="1300" b="1" dirty="0"/>
              <a:t>8x GE SPF Slots</a:t>
            </a:r>
          </a:p>
          <a:p>
            <a:pPr marL="457297" indent="-457297" defTabSz="1218959">
              <a:spcBef>
                <a:spcPct val="20000"/>
              </a:spcBef>
              <a:buClr>
                <a:schemeClr val="accent6"/>
              </a:buClr>
              <a:buFont typeface="+mj-ea"/>
              <a:buAutoNum type="circleNumDbPlain"/>
            </a:pPr>
            <a:r>
              <a:rPr lang="en-US" sz="1300" b="1" dirty="0"/>
              <a:t>2x 10GE SPF+ Slots</a:t>
            </a:r>
          </a:p>
          <a:p>
            <a:pPr marL="457297" indent="-457297" defTabSz="1218959">
              <a:spcBef>
                <a:spcPct val="20000"/>
              </a:spcBef>
              <a:buClr>
                <a:schemeClr val="accent6"/>
              </a:buClr>
              <a:buFont typeface="+mj-ea"/>
              <a:buAutoNum type="circleNumDbPlain"/>
            </a:pPr>
            <a:endParaRPr lang="en-US" sz="13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2393"/>
            <a:ext cx="496216" cy="729600"/>
          </a:xfrm>
          <a:prstGeom prst="rect">
            <a:avLst/>
          </a:prstGeom>
        </p:spPr>
      </p:pic>
      <p:pic>
        <p:nvPicPr>
          <p:cNvPr id="6" name="Picture 5"/>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8250668" y="3062393"/>
            <a:ext cx="496215" cy="72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43098" y="3062393"/>
            <a:ext cx="496216" cy="729600"/>
          </a:xfrm>
          <a:prstGeom prst="rect">
            <a:avLst/>
          </a:prstGeom>
        </p:spPr>
      </p:pic>
      <p:pic>
        <p:nvPicPr>
          <p:cNvPr id="8" name="Picture 7" descr="FortiASIC-NP6.png"/>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9" name="Oval 8"/>
          <p:cNvSpPr/>
          <p:nvPr/>
        </p:nvSpPr>
        <p:spPr bwMode="auto">
          <a:xfrm>
            <a:off x="2705111" y="236734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0" name="Oval 9"/>
          <p:cNvSpPr/>
          <p:nvPr/>
        </p:nvSpPr>
        <p:spPr bwMode="auto">
          <a:xfrm>
            <a:off x="4295881" y="236734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1" name="Oval 10"/>
          <p:cNvSpPr/>
          <p:nvPr/>
        </p:nvSpPr>
        <p:spPr bwMode="auto">
          <a:xfrm>
            <a:off x="3165654" y="236734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2" name="Oval 11"/>
          <p:cNvSpPr/>
          <p:nvPr/>
        </p:nvSpPr>
        <p:spPr bwMode="auto">
          <a:xfrm>
            <a:off x="6157388" y="236734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3" name="Picture 12" descr="FortiGate+800D+-+Back.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8428" y="2828372"/>
            <a:ext cx="5758500" cy="593837"/>
          </a:xfrm>
          <a:prstGeom prst="rect">
            <a:avLst/>
          </a:prstGeom>
        </p:spPr>
      </p:pic>
      <p:pic>
        <p:nvPicPr>
          <p:cNvPr id="14" name="Picture 13" descr="Storage-240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37297" y="3057409"/>
            <a:ext cx="495399" cy="729600"/>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232698" y="3062393"/>
            <a:ext cx="496216" cy="729600"/>
          </a:xfrm>
          <a:prstGeom prst="rect">
            <a:avLst/>
          </a:prstGeom>
        </p:spPr>
      </p:pic>
      <p:pic>
        <p:nvPicPr>
          <p:cNvPr id="16" name="Picture 15" descr="dual-option-ac-ps.png"/>
          <p:cNvPicPr>
            <a:picLocks noChangeAspect="1"/>
          </p:cNvPicPr>
          <p:nvPr/>
        </p:nvPicPr>
        <p:blipFill rotWithShape="1">
          <a:blip r:embed="rId10">
            <a:extLst>
              <a:ext uri="{28A0092B-C50C-407E-A947-70E740481C1C}">
                <a14:useLocalDpi xmlns:a14="http://schemas.microsoft.com/office/drawing/2010/main" val="0"/>
              </a:ext>
            </a:extLst>
          </a:blip>
          <a:srcRect b="11062"/>
          <a:stretch/>
        </p:blipFill>
        <p:spPr>
          <a:xfrm>
            <a:off x="10737259" y="3062397"/>
            <a:ext cx="474818" cy="729599"/>
          </a:xfrm>
          <a:prstGeom prst="rect">
            <a:avLst/>
          </a:prstGeom>
        </p:spPr>
      </p:pic>
      <p:sp>
        <p:nvSpPr>
          <p:cNvPr id="17" name="Oval 16"/>
          <p:cNvSpPr/>
          <p:nvPr/>
        </p:nvSpPr>
        <p:spPr bwMode="auto">
          <a:xfrm>
            <a:off x="6368533" y="2367346"/>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5</a:t>
            </a:r>
          </a:p>
        </p:txBody>
      </p:sp>
      <p:pic>
        <p:nvPicPr>
          <p:cNvPr id="18" name="Picture 17"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9" name="TextBox 18"/>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36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 Million</a:t>
            </a:r>
          </a:p>
          <a:p>
            <a:r>
              <a:rPr lang="en-US" sz="1100" dirty="0">
                <a:solidFill>
                  <a:srgbClr val="7F7F7F"/>
                </a:solidFill>
              </a:rPr>
              <a:t>Concurrent Sessions</a:t>
            </a:r>
          </a:p>
          <a:p>
            <a:endParaRPr lang="en-US" sz="1100" dirty="0">
              <a:solidFill>
                <a:srgbClr val="7F7F7F"/>
              </a:solidFill>
            </a:endParaRPr>
          </a:p>
          <a:p>
            <a:r>
              <a:rPr lang="en-US" sz="2400" b="1" dirty="0"/>
              <a:t>280,000</a:t>
            </a:r>
          </a:p>
          <a:p>
            <a:r>
              <a:rPr lang="en-US" sz="1100" dirty="0">
                <a:solidFill>
                  <a:srgbClr val="7F7F7F"/>
                </a:solidFill>
              </a:rPr>
              <a:t>New Sessions/Sec</a:t>
            </a:r>
          </a:p>
        </p:txBody>
      </p:sp>
      <p:cxnSp>
        <p:nvCxnSpPr>
          <p:cNvPr id="20" name="Straight Connector 19"/>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NGFW / ISFW</a:t>
            </a:r>
          </a:p>
        </p:txBody>
      </p:sp>
      <p:pic>
        <p:nvPicPr>
          <p:cNvPr id="24" name="Picture 2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5" name="Straight Connector 2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4"/>
          <a:stretch>
            <a:fillRect/>
          </a:stretch>
        </p:blipFill>
        <p:spPr>
          <a:xfrm>
            <a:off x="9859823" y="5417255"/>
            <a:ext cx="674314" cy="671119"/>
          </a:xfrm>
          <a:prstGeom prst="rect">
            <a:avLst/>
          </a:prstGeom>
        </p:spPr>
      </p:pic>
      <p:pic>
        <p:nvPicPr>
          <p:cNvPr id="27" name="Picture 26"/>
          <p:cNvPicPr>
            <a:picLocks noChangeAspect="1"/>
          </p:cNvPicPr>
          <p:nvPr/>
        </p:nvPicPr>
        <p:blipFill>
          <a:blip r:embed="rId15"/>
          <a:stretch>
            <a:fillRect/>
          </a:stretch>
        </p:blipFill>
        <p:spPr>
          <a:xfrm>
            <a:off x="8935284" y="5472802"/>
            <a:ext cx="624060" cy="584711"/>
          </a:xfrm>
          <a:prstGeom prst="rect">
            <a:avLst/>
          </a:prstGeom>
        </p:spPr>
      </p:pic>
      <p:pic>
        <p:nvPicPr>
          <p:cNvPr id="28" name="Picture 27"/>
          <p:cNvPicPr>
            <a:picLocks noChangeAspect="1"/>
          </p:cNvPicPr>
          <p:nvPr/>
        </p:nvPicPr>
        <p:blipFill>
          <a:blip r:embed="rId16"/>
          <a:stretch>
            <a:fillRect/>
          </a:stretch>
        </p:blipFill>
        <p:spPr>
          <a:xfrm>
            <a:off x="10793734" y="5482460"/>
            <a:ext cx="817408" cy="569685"/>
          </a:xfrm>
          <a:prstGeom prst="rect">
            <a:avLst/>
          </a:prstGeom>
        </p:spPr>
      </p:pic>
      <p:grpSp>
        <p:nvGrpSpPr>
          <p:cNvPr id="29" name="Group 28"/>
          <p:cNvGrpSpPr/>
          <p:nvPr/>
        </p:nvGrpSpPr>
        <p:grpSpPr>
          <a:xfrm>
            <a:off x="7977837" y="5455084"/>
            <a:ext cx="642610" cy="612273"/>
            <a:chOff x="5818638" y="4203821"/>
            <a:chExt cx="467667" cy="445474"/>
          </a:xfrm>
        </p:grpSpPr>
        <p:pic>
          <p:nvPicPr>
            <p:cNvPr id="30" name="Picture 2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1" name="Picture 30"/>
            <p:cNvPicPr>
              <a:picLocks noChangeAspect="1"/>
            </p:cNvPicPr>
            <p:nvPr/>
          </p:nvPicPr>
          <p:blipFill>
            <a:blip r:embed="rId18"/>
            <a:stretch>
              <a:fillRect/>
            </a:stretch>
          </p:blipFill>
          <p:spPr>
            <a:xfrm flipH="1">
              <a:off x="5869115" y="4203821"/>
              <a:ext cx="417190" cy="445474"/>
            </a:xfrm>
            <a:prstGeom prst="rect">
              <a:avLst/>
            </a:prstGeom>
          </p:spPr>
        </p:pic>
      </p:grpSp>
      <p:sp>
        <p:nvSpPr>
          <p:cNvPr id="32" name="Rounded Rectangle 31"/>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a:t>
            </a:r>
          </a:p>
        </p:txBody>
      </p:sp>
      <p:sp>
        <p:nvSpPr>
          <p:cNvPr id="33" name="Rounded Rectangle 32"/>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4" name="Rounded Rectangle 33"/>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1,024</a:t>
            </a:r>
          </a:p>
        </p:txBody>
      </p:sp>
      <p:sp>
        <p:nvSpPr>
          <p:cNvPr id="35" name="Rounded Rectangle 3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6" name="TextBox 3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3.5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2.4 Gbps</a:t>
            </a:r>
          </a:p>
          <a:p>
            <a:r>
              <a:rPr lang="en-US" sz="1100" dirty="0">
                <a:solidFill>
                  <a:srgbClr val="7F7F7F"/>
                </a:solidFill>
              </a:rPr>
              <a:t>Threat Protection Throughput</a:t>
            </a:r>
          </a:p>
          <a:p>
            <a:endParaRPr lang="en-US" sz="1100" dirty="0">
              <a:solidFill>
                <a:srgbClr val="7F7F7F"/>
              </a:solidFill>
            </a:endParaRPr>
          </a:p>
        </p:txBody>
      </p:sp>
      <p:pic>
        <p:nvPicPr>
          <p:cNvPr id="37" name="Picture 36"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8" name="Picture 37" descr="Threat Protection icon.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9" name="Picture 38" descr="UTM_sy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7015986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900D</a:t>
            </a:r>
          </a:p>
        </p:txBody>
      </p:sp>
      <p:sp>
        <p:nvSpPr>
          <p:cNvPr id="3" name="Oval 2"/>
          <p:cNvSpPr/>
          <p:nvPr/>
        </p:nvSpPr>
        <p:spPr bwMode="auto">
          <a:xfrm>
            <a:off x="1537558" y="2223215"/>
            <a:ext cx="27957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4" name="Oval 3"/>
          <p:cNvSpPr/>
          <p:nvPr/>
        </p:nvSpPr>
        <p:spPr bwMode="auto">
          <a:xfrm>
            <a:off x="4194894" y="2220566"/>
            <a:ext cx="27957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5" name="Picture 4"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64898" y="1804447"/>
            <a:ext cx="5758500" cy="1623508"/>
          </a:xfrm>
          <a:prstGeom prst="rect">
            <a:avLst/>
          </a:prstGeom>
        </p:spPr>
      </p:pic>
      <p:cxnSp>
        <p:nvCxnSpPr>
          <p:cNvPr id="6" name="Straight Connector 5"/>
          <p:cNvCxnSpPr/>
          <p:nvPr/>
        </p:nvCxnSpPr>
        <p:spPr bwMode="auto">
          <a:xfrm>
            <a:off x="3070891" y="1800359"/>
            <a:ext cx="2091546"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7" name="Straight Connector 6"/>
          <p:cNvCxnSpPr/>
          <p:nvPr/>
        </p:nvCxnSpPr>
        <p:spPr bwMode="auto">
          <a:xfrm>
            <a:off x="3975673" y="2333021"/>
            <a:ext cx="21023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8" name="Straight Connector 7"/>
          <p:cNvCxnSpPr/>
          <p:nvPr/>
        </p:nvCxnSpPr>
        <p:spPr bwMode="auto">
          <a:xfrm flipV="1">
            <a:off x="3079527" y="1690205"/>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9" name="Straight Connector 8"/>
          <p:cNvCxnSpPr/>
          <p:nvPr/>
        </p:nvCxnSpPr>
        <p:spPr bwMode="auto">
          <a:xfrm flipV="1">
            <a:off x="5153008" y="1793877"/>
            <a:ext cx="4138" cy="16536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10" name="Straight Connector 9"/>
          <p:cNvCxnSpPr/>
          <p:nvPr/>
        </p:nvCxnSpPr>
        <p:spPr bwMode="auto">
          <a:xfrm flipV="1">
            <a:off x="3980169" y="2148477"/>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11" name="Straight Connector 10"/>
          <p:cNvCxnSpPr/>
          <p:nvPr/>
        </p:nvCxnSpPr>
        <p:spPr bwMode="auto">
          <a:xfrm flipH="1" flipV="1">
            <a:off x="6078161" y="2162436"/>
            <a:ext cx="4158"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12"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	</a:t>
            </a:r>
          </a:p>
          <a:p>
            <a:pPr marL="457297" indent="-457297" defTabSz="1218959">
              <a:spcBef>
                <a:spcPct val="20000"/>
              </a:spcBef>
              <a:buClr>
                <a:schemeClr val="accent6"/>
              </a:buClr>
              <a:buFont typeface="+mj-ea"/>
              <a:buAutoNum type="circleNumDbPlain"/>
            </a:pPr>
            <a:r>
              <a:rPr lang="en-US" sz="1300" b="1" dirty="0"/>
              <a:t>16x GE SFP Slots</a:t>
            </a:r>
          </a:p>
          <a:p>
            <a:pPr marL="457297" indent="-457297" defTabSz="1218959">
              <a:spcBef>
                <a:spcPct val="20000"/>
              </a:spcBef>
              <a:buClr>
                <a:schemeClr val="accent6"/>
              </a:buClr>
              <a:buFont typeface="+mj-ea"/>
              <a:buAutoNum type="circleNumDbPlain"/>
            </a:pPr>
            <a:r>
              <a:rPr lang="en-US" sz="1300" b="1" dirty="0"/>
              <a:t>16x GE RJ45 Ports</a:t>
            </a:r>
          </a:p>
          <a:p>
            <a:pPr marL="457297" indent="-457297" defTabSz="1218959">
              <a:spcBef>
                <a:spcPct val="20000"/>
              </a:spcBef>
              <a:buClr>
                <a:schemeClr val="accent6"/>
              </a:buClr>
              <a:buFont typeface="+mj-ea"/>
              <a:buAutoNum type="circleNumDbPlain"/>
            </a:pPr>
            <a:r>
              <a:rPr lang="en-US" sz="1300" b="1" dirty="0"/>
              <a:t>2x 10GE SPF+ Slots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0797"/>
            <a:ext cx="496216" cy="729600"/>
          </a:xfrm>
          <a:prstGeom prst="rect">
            <a:avLst/>
          </a:prstGeom>
        </p:spPr>
      </p:pic>
      <p:pic>
        <p:nvPicPr>
          <p:cNvPr id="14" name="Picture 13"/>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8250668" y="3060797"/>
            <a:ext cx="496215" cy="7296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43098" y="3061999"/>
            <a:ext cx="496216" cy="729600"/>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41121" y="3060797"/>
            <a:ext cx="495296" cy="729600"/>
          </a:xfrm>
          <a:prstGeom prst="rect">
            <a:avLst/>
          </a:prstGeom>
        </p:spPr>
      </p:pic>
      <p:pic>
        <p:nvPicPr>
          <p:cNvPr id="17" name="Picture 16"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8" name="Picture 17" descr="Storage-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45720" y="3061999"/>
            <a:ext cx="495399" cy="729600"/>
          </a:xfrm>
          <a:prstGeom prst="rect">
            <a:avLst/>
          </a:prstGeom>
        </p:spPr>
      </p:pic>
      <p:sp>
        <p:nvSpPr>
          <p:cNvPr id="19" name="Oval 18"/>
          <p:cNvSpPr/>
          <p:nvPr/>
        </p:nvSpPr>
        <p:spPr bwMode="auto">
          <a:xfrm>
            <a:off x="2341058" y="228337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20" name="Oval 19"/>
          <p:cNvSpPr/>
          <p:nvPr/>
        </p:nvSpPr>
        <p:spPr bwMode="auto">
          <a:xfrm>
            <a:off x="3870100" y="238405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21" name="Oval 20"/>
          <p:cNvSpPr/>
          <p:nvPr/>
        </p:nvSpPr>
        <p:spPr bwMode="auto">
          <a:xfrm>
            <a:off x="2965318" y="152510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22" name="Oval 21"/>
          <p:cNvSpPr/>
          <p:nvPr/>
        </p:nvSpPr>
        <p:spPr bwMode="auto">
          <a:xfrm>
            <a:off x="4368899" y="201542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23" name="Picture 22"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24" name="TextBox 2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52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11 Million</a:t>
            </a:r>
          </a:p>
          <a:p>
            <a:r>
              <a:rPr lang="en-US" sz="1100" dirty="0">
                <a:solidFill>
                  <a:srgbClr val="7F7F7F"/>
                </a:solidFill>
              </a:rPr>
              <a:t>Concurrent Sessions</a:t>
            </a:r>
          </a:p>
          <a:p>
            <a:endParaRPr lang="en-US" sz="1100" dirty="0">
              <a:solidFill>
                <a:srgbClr val="7F7F7F"/>
              </a:solidFill>
            </a:endParaRPr>
          </a:p>
          <a:p>
            <a:r>
              <a:rPr lang="en-US" sz="2400" b="1" dirty="0"/>
              <a:t>280,000</a:t>
            </a:r>
          </a:p>
          <a:p>
            <a:r>
              <a:rPr lang="en-US" sz="1100" dirty="0">
                <a:solidFill>
                  <a:srgbClr val="7F7F7F"/>
                </a:solidFill>
              </a:rPr>
              <a:t>New Sessions/Sec</a:t>
            </a:r>
          </a:p>
        </p:txBody>
      </p:sp>
      <p:cxnSp>
        <p:nvCxnSpPr>
          <p:cNvPr id="25" name="Straight Connector 2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Branch Office / Mid Enterprise</a:t>
            </a:r>
          </a:p>
          <a:p>
            <a:r>
              <a:rPr lang="en-US" sz="1300" dirty="0">
                <a:solidFill>
                  <a:schemeClr val="bg1">
                    <a:lumMod val="50000"/>
                  </a:schemeClr>
                </a:solidFill>
              </a:rPr>
              <a:t>NGFW / ISFW</a:t>
            </a:r>
          </a:p>
        </p:txBody>
      </p:sp>
      <p:pic>
        <p:nvPicPr>
          <p:cNvPr id="29" name="Picture 28"/>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30" name="Straight Connector 29"/>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2"/>
          <a:stretch>
            <a:fillRect/>
          </a:stretch>
        </p:blipFill>
        <p:spPr>
          <a:xfrm>
            <a:off x="9859823" y="5417255"/>
            <a:ext cx="674314" cy="671119"/>
          </a:xfrm>
          <a:prstGeom prst="rect">
            <a:avLst/>
          </a:prstGeom>
        </p:spPr>
      </p:pic>
      <p:pic>
        <p:nvPicPr>
          <p:cNvPr id="32" name="Picture 31"/>
          <p:cNvPicPr>
            <a:picLocks noChangeAspect="1"/>
          </p:cNvPicPr>
          <p:nvPr/>
        </p:nvPicPr>
        <p:blipFill>
          <a:blip r:embed="rId13"/>
          <a:stretch>
            <a:fillRect/>
          </a:stretch>
        </p:blipFill>
        <p:spPr>
          <a:xfrm>
            <a:off x="8935284" y="5472802"/>
            <a:ext cx="624060" cy="584711"/>
          </a:xfrm>
          <a:prstGeom prst="rect">
            <a:avLst/>
          </a:prstGeom>
        </p:spPr>
      </p:pic>
      <p:pic>
        <p:nvPicPr>
          <p:cNvPr id="33" name="Picture 32"/>
          <p:cNvPicPr>
            <a:picLocks noChangeAspect="1"/>
          </p:cNvPicPr>
          <p:nvPr/>
        </p:nvPicPr>
        <p:blipFill>
          <a:blip r:embed="rId14"/>
          <a:stretch>
            <a:fillRect/>
          </a:stretch>
        </p:blipFill>
        <p:spPr>
          <a:xfrm>
            <a:off x="10793734" y="5482460"/>
            <a:ext cx="817408" cy="569685"/>
          </a:xfrm>
          <a:prstGeom prst="rect">
            <a:avLst/>
          </a:prstGeom>
        </p:spPr>
      </p:pic>
      <p:grpSp>
        <p:nvGrpSpPr>
          <p:cNvPr id="34" name="Group 33"/>
          <p:cNvGrpSpPr/>
          <p:nvPr/>
        </p:nvGrpSpPr>
        <p:grpSpPr>
          <a:xfrm>
            <a:off x="7977837" y="5455084"/>
            <a:ext cx="642610" cy="612273"/>
            <a:chOff x="5818638" y="4203821"/>
            <a:chExt cx="467667" cy="445474"/>
          </a:xfrm>
        </p:grpSpPr>
        <p:pic>
          <p:nvPicPr>
            <p:cNvPr id="35" name="Picture 3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6"/>
            <a:stretch>
              <a:fillRect/>
            </a:stretch>
          </p:blipFill>
          <p:spPr>
            <a:xfrm flipH="1">
              <a:off x="5869115" y="4203821"/>
              <a:ext cx="417190" cy="445474"/>
            </a:xfrm>
            <a:prstGeom prst="rect">
              <a:avLst/>
            </a:prstGeom>
          </p:spPr>
        </p:pic>
      </p:grpSp>
      <p:sp>
        <p:nvSpPr>
          <p:cNvPr id="37" name="Rounded Rectangle 36"/>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a:t>
            </a:r>
          </a:p>
        </p:txBody>
      </p:sp>
      <p:sp>
        <p:nvSpPr>
          <p:cNvPr id="38" name="Rounded Rectangle 37"/>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1,000</a:t>
            </a:r>
          </a:p>
        </p:txBody>
      </p:sp>
      <p:sp>
        <p:nvSpPr>
          <p:cNvPr id="39" name="Rounded Rectangle 38"/>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1,024</a:t>
            </a:r>
          </a:p>
        </p:txBody>
      </p:sp>
      <p:sp>
        <p:nvSpPr>
          <p:cNvPr id="40" name="Rounded Rectangle 39"/>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41" name="TextBox 4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3.5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2.4 Gbps</a:t>
            </a:r>
          </a:p>
          <a:p>
            <a:r>
              <a:rPr lang="en-US" sz="1100" dirty="0">
                <a:solidFill>
                  <a:srgbClr val="7F7F7F"/>
                </a:solidFill>
              </a:rPr>
              <a:t>Threat Protection Throughput</a:t>
            </a:r>
          </a:p>
          <a:p>
            <a:endParaRPr lang="en-US" sz="1100" dirty="0">
              <a:solidFill>
                <a:srgbClr val="7F7F7F"/>
              </a:solidFill>
            </a:endParaRPr>
          </a:p>
        </p:txBody>
      </p:sp>
      <p:pic>
        <p:nvPicPr>
          <p:cNvPr id="42" name="Picture 41"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43" name="Picture 42" descr="NP-Direc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694953" y="3061998"/>
            <a:ext cx="500951" cy="730391"/>
          </a:xfrm>
          <a:prstGeom prst="rect">
            <a:avLst/>
          </a:prstGeom>
        </p:spPr>
      </p:pic>
      <p:pic>
        <p:nvPicPr>
          <p:cNvPr id="44" name="Picture 43"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45" name="Picture 44" descr="UTM_sy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70159864"/>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 High End Series</a:t>
            </a:r>
          </a:p>
        </p:txBody>
      </p:sp>
      <p:pic>
        <p:nvPicPr>
          <p:cNvPr id="4" name="Picture 3"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14896" y="5436354"/>
            <a:ext cx="2287054" cy="783311"/>
          </a:xfrm>
          <a:prstGeom prst="rect">
            <a:avLst/>
          </a:prstGeom>
        </p:spPr>
      </p:pic>
      <p:pic>
        <p:nvPicPr>
          <p:cNvPr id="5" name="Picture 4"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18127" y="4766104"/>
            <a:ext cx="2626624" cy="1151000"/>
          </a:xfrm>
          <a:prstGeom prst="rect">
            <a:avLst/>
          </a:prstGeom>
        </p:spPr>
      </p:pic>
      <p:grpSp>
        <p:nvGrpSpPr>
          <p:cNvPr id="6" name="Group 5"/>
          <p:cNvGrpSpPr/>
          <p:nvPr/>
        </p:nvGrpSpPr>
        <p:grpSpPr>
          <a:xfrm>
            <a:off x="597515" y="1198107"/>
            <a:ext cx="11038895" cy="846744"/>
            <a:chOff x="448252" y="898580"/>
            <a:chExt cx="8281328" cy="635058"/>
          </a:xfrm>
        </p:grpSpPr>
        <p:sp>
          <p:nvSpPr>
            <p:cNvPr id="7" name="Rectangle 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Data Center Firewall / Large Enterprise NGFW with High Speed Interfaces </a:t>
              </a:r>
            </a:p>
          </p:txBody>
        </p:sp>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9" name="Picture 8"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850024" y="3268311"/>
            <a:ext cx="2371509" cy="530311"/>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893410" y="4366540"/>
            <a:ext cx="2347611" cy="689387"/>
          </a:xfrm>
          <a:prstGeom prst="rect">
            <a:avLst/>
          </a:prstGeom>
        </p:spPr>
      </p:pic>
      <p:sp>
        <p:nvSpPr>
          <p:cNvPr id="11" name="Rectangle 10"/>
          <p:cNvSpPr/>
          <p:nvPr/>
        </p:nvSpPr>
        <p:spPr>
          <a:xfrm>
            <a:off x="424516" y="2482202"/>
            <a:ext cx="2425508" cy="1313175"/>
          </a:xfrm>
          <a:prstGeom prst="rect">
            <a:avLst/>
          </a:prstGeom>
        </p:spPr>
        <p:txBody>
          <a:bodyPr wrap="square" lIns="121893" tIns="60947" rIns="121893" bIns="60947">
            <a:spAutoFit/>
          </a:bodyPr>
          <a:lstStyle/>
          <a:p>
            <a:pPr marL="380917" indent="-380917">
              <a:lnSpc>
                <a:spcPct val="150000"/>
              </a:lnSpc>
              <a:spcBef>
                <a:spcPts val="400"/>
              </a:spcBef>
              <a:buSzPct val="100000"/>
              <a:buBlip>
                <a:blip r:embed="rId7"/>
              </a:buBlip>
            </a:pPr>
            <a:r>
              <a:rPr lang="en-US" sz="1600" b="1" dirty="0">
                <a:ea typeface="Helvetica 55 Roman" charset="0"/>
                <a:cs typeface="Arial Narrow"/>
              </a:rPr>
              <a:t>FG-1000D Series</a:t>
            </a:r>
          </a:p>
          <a:p>
            <a:pPr marL="380917" indent="-380917">
              <a:lnSpc>
                <a:spcPct val="150000"/>
              </a:lnSpc>
              <a:spcBef>
                <a:spcPts val="400"/>
              </a:spcBef>
              <a:buSzPct val="100000"/>
              <a:buBlip>
                <a:blip r:embed="rId7"/>
              </a:buBlip>
            </a:pPr>
            <a:r>
              <a:rPr lang="en-US" sz="1600" b="1" dirty="0">
                <a:ea typeface="Helvetica 55 Roman" charset="0"/>
                <a:cs typeface="Arial Narrow"/>
              </a:rPr>
              <a:t>FG-2000E Series</a:t>
            </a:r>
            <a:endParaRPr lang="en-US" sz="1600" b="1" dirty="0">
              <a:cs typeface="Arial Narrow"/>
            </a:endParaRPr>
          </a:p>
          <a:p>
            <a:pPr marL="380917" indent="-380917">
              <a:lnSpc>
                <a:spcPct val="150000"/>
              </a:lnSpc>
              <a:spcBef>
                <a:spcPts val="400"/>
              </a:spcBef>
              <a:buSzPct val="100000"/>
              <a:buBlip>
                <a:blip r:embed="rId7"/>
              </a:buBlip>
            </a:pPr>
            <a:r>
              <a:rPr lang="en-US" sz="1600" b="1" dirty="0">
                <a:ea typeface="Helvetica 55 Roman" charset="0"/>
                <a:cs typeface="Arial Narrow"/>
              </a:rPr>
              <a:t>FG-3000D Series</a:t>
            </a:r>
          </a:p>
        </p:txBody>
      </p:sp>
      <p:graphicFrame>
        <p:nvGraphicFramePr>
          <p:cNvPr id="12" name="Table 11"/>
          <p:cNvGraphicFramePr>
            <a:graphicFrameLocks noGrp="1"/>
          </p:cNvGraphicFramePr>
          <p:nvPr>
            <p:extLst>
              <p:ext uri="{D42A27DB-BD31-4B8C-83A1-F6EECF244321}">
                <p14:modId xmlns:p14="http://schemas.microsoft.com/office/powerpoint/2010/main" val="1579178444"/>
              </p:ext>
            </p:extLst>
          </p:nvPr>
        </p:nvGraphicFramePr>
        <p:xfrm>
          <a:off x="6113082" y="2400001"/>
          <a:ext cx="5523326" cy="3213003"/>
        </p:xfrm>
        <a:graphic>
          <a:graphicData uri="http://schemas.openxmlformats.org/drawingml/2006/table">
            <a:tbl>
              <a:tblPr firstRow="1" bandRow="1">
                <a:tableStyleId>{2D5ABB26-0587-4C30-8999-92F81FD0307C}</a:tableStyleId>
              </a:tblPr>
              <a:tblGrid>
                <a:gridCol w="630485">
                  <a:extLst>
                    <a:ext uri="{9D8B030D-6E8A-4147-A177-3AD203B41FA5}">
                      <a16:colId xmlns:a16="http://schemas.microsoft.com/office/drawing/2014/main" val="20000"/>
                    </a:ext>
                  </a:extLst>
                </a:gridCol>
                <a:gridCol w="4892841">
                  <a:extLst>
                    <a:ext uri="{9D8B030D-6E8A-4147-A177-3AD203B41FA5}">
                      <a16:colId xmlns:a16="http://schemas.microsoft.com/office/drawing/2014/main" val="20001"/>
                    </a:ext>
                  </a:extLst>
                </a:gridCol>
              </a:tblGrid>
              <a:tr h="381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a:solidFill>
                            <a:schemeClr val="accent6"/>
                          </a:solidFill>
                        </a:rPr>
                        <a:t>Primary Benefits:</a:t>
                      </a:r>
                    </a:p>
                  </a:txBody>
                  <a:tcPr marL="121888" marR="121888"/>
                </a:tc>
                <a:tc hMerge="1">
                  <a:txBody>
                    <a:bodyPr/>
                    <a:lstStyle/>
                    <a:p>
                      <a:endParaRPr lang="en-US" dirty="0"/>
                    </a:p>
                  </a:txBody>
                  <a:tcPr/>
                </a:tc>
                <a:extLst>
                  <a:ext uri="{0D108BD9-81ED-4DB2-BD59-A6C34878D82A}">
                    <a16:rowId xmlns:a16="http://schemas.microsoft.com/office/drawing/2014/main" val="10000"/>
                  </a:ext>
                </a:extLst>
              </a:tr>
              <a:tr h="497840">
                <a:tc>
                  <a:txBody>
                    <a:bodyPr/>
                    <a:lstStyle/>
                    <a:p>
                      <a:pPr algn="ct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Industry leading 10x data center firewall offers exceptional throughput and ultra-low latency</a:t>
                      </a:r>
                    </a:p>
                  </a:txBody>
                  <a:tcPr marL="121888" marR="121888" anchor="ctr"/>
                </a:tc>
                <a:extLst>
                  <a:ext uri="{0D108BD9-81ED-4DB2-BD59-A6C34878D82A}">
                    <a16:rowId xmlns:a16="http://schemas.microsoft.com/office/drawing/2014/main" val="10001"/>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Highly available and Virtual Domain (VDOM) support for multi-tenant data center environment </a:t>
                      </a:r>
                    </a:p>
                  </a:txBody>
                  <a:tcPr marL="121888" marR="121888" anchor="ctr"/>
                </a:tc>
                <a:extLst>
                  <a:ext uri="{0D108BD9-81ED-4DB2-BD59-A6C34878D82A}">
                    <a16:rowId xmlns:a16="http://schemas.microsoft.com/office/drawing/2014/main" val="10002"/>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Integrated High-Speed 10 GE/40 GE/100 GE ports deliver maximum flexibility and scalability </a:t>
                      </a:r>
                    </a:p>
                  </a:txBody>
                  <a:tcPr marL="121888" marR="121888" anchor="ctr"/>
                </a:tc>
                <a:extLst>
                  <a:ext uri="{0D108BD9-81ED-4DB2-BD59-A6C34878D82A}">
                    <a16:rowId xmlns:a16="http://schemas.microsoft.com/office/drawing/2014/main" val="10003"/>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Intuitive management interface enables broad and deep visibility and control </a:t>
                      </a:r>
                    </a:p>
                  </a:txBody>
                  <a:tcPr marL="121888" marR="121888" anchor="ctr"/>
                </a:tc>
                <a:extLst>
                  <a:ext uri="{0D108BD9-81ED-4DB2-BD59-A6C34878D82A}">
                    <a16:rowId xmlns:a16="http://schemas.microsoft.com/office/drawing/2014/main" val="10004"/>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lvl="0"/>
                      <a:r>
                        <a:rPr lang="en-US" sz="1300" kern="1200" dirty="0">
                          <a:solidFill>
                            <a:schemeClr val="tx1"/>
                          </a:solidFill>
                          <a:effectLst/>
                          <a:latin typeface="+mn-lt"/>
                          <a:ea typeface="+mn-ea"/>
                          <a:cs typeface="+mn-cs"/>
                        </a:rPr>
                        <a:t>NSS Labs Recommended consolidated security delivers top-rated protection</a:t>
                      </a:r>
                    </a:p>
                  </a:txBody>
                  <a:tcPr marL="121888" marR="121888" anchor="ctr"/>
                </a:tc>
                <a:extLst>
                  <a:ext uri="{0D108BD9-81ED-4DB2-BD59-A6C34878D82A}">
                    <a16:rowId xmlns:a16="http://schemas.microsoft.com/office/drawing/2014/main" val="10005"/>
                  </a:ext>
                </a:extLst>
              </a:tr>
              <a:tr h="34280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300" dirty="0">
                        <a:solidFill>
                          <a:schemeClr val="accent1">
                            <a:lumMod val="75000"/>
                          </a:schemeClr>
                        </a:solidFill>
                      </a:endParaRPr>
                    </a:p>
                  </a:txBody>
                  <a:tcPr marL="121888" marR="121888"/>
                </a:tc>
                <a:tc>
                  <a:txBody>
                    <a:bodyPr/>
                    <a:lstStyle/>
                    <a:p>
                      <a:pPr lvl="0"/>
                      <a:endParaRPr lang="x-none" sz="1300" kern="1200" dirty="0">
                        <a:solidFill>
                          <a:schemeClr val="tx1"/>
                        </a:solidFill>
                        <a:effectLst/>
                        <a:latin typeface="+mn-lt"/>
                        <a:ea typeface="+mn-ea"/>
                        <a:cs typeface="+mn-cs"/>
                      </a:endParaRPr>
                    </a:p>
                  </a:txBody>
                  <a:tcPr marL="121888" marR="121888" anchor="ctr"/>
                </a:tc>
                <a:extLst>
                  <a:ext uri="{0D108BD9-81ED-4DB2-BD59-A6C34878D82A}">
                    <a16:rowId xmlns:a16="http://schemas.microsoft.com/office/drawing/2014/main" val="10006"/>
                  </a:ext>
                </a:extLst>
              </a:tr>
            </a:tbl>
          </a:graphicData>
        </a:graphic>
      </p:graphicFrame>
      <p:pic>
        <p:nvPicPr>
          <p:cNvPr id="13" name="Picture 12"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924520" y="2788416"/>
            <a:ext cx="2240404" cy="619005"/>
          </a:xfrm>
          <a:prstGeom prst="rect">
            <a:avLst/>
          </a:prstGeom>
        </p:spPr>
      </p:pic>
      <p:pic>
        <p:nvPicPr>
          <p:cNvPr id="14" name="Picture 13"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871733" y="2371169"/>
            <a:ext cx="2315773" cy="682843"/>
          </a:xfrm>
          <a:prstGeom prst="rect">
            <a:avLst/>
          </a:prstGeom>
        </p:spPr>
      </p:pic>
      <p:pic>
        <p:nvPicPr>
          <p:cNvPr id="15" name="Picture 14"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909654" y="4046369"/>
            <a:ext cx="2324083" cy="617497"/>
          </a:xfrm>
          <a:prstGeom prst="rect">
            <a:avLst/>
          </a:prstGeom>
        </p:spPr>
      </p:pic>
      <p:pic>
        <p:nvPicPr>
          <p:cNvPr id="16" name="Picture 15"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940853" y="3875920"/>
            <a:ext cx="2263793" cy="374701"/>
          </a:xfrm>
          <a:prstGeom prst="rect">
            <a:avLst/>
          </a:prstGeom>
        </p:spPr>
      </p:pic>
      <p:grpSp>
        <p:nvGrpSpPr>
          <p:cNvPr id="17" name="Shape 248"/>
          <p:cNvGrpSpPr/>
          <p:nvPr/>
        </p:nvGrpSpPr>
        <p:grpSpPr>
          <a:xfrm>
            <a:off x="11175170" y="5773267"/>
            <a:ext cx="461241" cy="446399"/>
            <a:chOff x="2010350" y="3580575"/>
            <a:chExt cx="346021" cy="334799"/>
          </a:xfrm>
        </p:grpSpPr>
        <p:pic>
          <p:nvPicPr>
            <p:cNvPr id="1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Multi</a:t>
              </a:r>
              <a:br>
                <a:rPr lang="en" sz="700" b="1">
                  <a:solidFill>
                    <a:srgbClr val="3D4D4D"/>
                  </a:solidFill>
                  <a:latin typeface="Arial"/>
                  <a:ea typeface="Arial"/>
                  <a:cs typeface="Arial"/>
                  <a:sym typeface="Arial"/>
                </a:rPr>
              </a:br>
              <a:r>
                <a:rPr lang="en" sz="700" b="1">
                  <a:solidFill>
                    <a:srgbClr val="3D4D4D"/>
                  </a:solidFill>
                  <a:latin typeface="Arial"/>
                  <a:ea typeface="Arial"/>
                  <a:cs typeface="Arial"/>
                  <a:sym typeface="Arial"/>
                </a:rPr>
                <a:t>Core</a:t>
              </a:r>
            </a:p>
            <a:p>
              <a:pPr algn="ctr">
                <a:buSzPct val="25000"/>
              </a:pPr>
              <a:r>
                <a:rPr lang="en" sz="900" b="1">
                  <a:solidFill>
                    <a:srgbClr val="3D4D4D"/>
                  </a:solidFill>
                  <a:latin typeface="Arial"/>
                  <a:ea typeface="Arial"/>
                  <a:cs typeface="Arial"/>
                  <a:sym typeface="Arial"/>
                </a:rPr>
                <a:t>CPU</a:t>
              </a:r>
            </a:p>
          </p:txBody>
        </p:sp>
      </p:grpSp>
      <p:grpSp>
        <p:nvGrpSpPr>
          <p:cNvPr id="20" name="Shape 251"/>
          <p:cNvGrpSpPr/>
          <p:nvPr/>
        </p:nvGrpSpPr>
        <p:grpSpPr>
          <a:xfrm>
            <a:off x="10008551" y="5759400"/>
            <a:ext cx="503270" cy="474133"/>
            <a:chOff x="4132360" y="2314221"/>
            <a:chExt cx="377551" cy="355600"/>
          </a:xfrm>
        </p:grpSpPr>
        <p:pic>
          <p:nvPicPr>
            <p:cNvPr id="21"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22"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NP</a:t>
              </a:r>
            </a:p>
          </p:txBody>
        </p:sp>
      </p:grpSp>
      <p:grpSp>
        <p:nvGrpSpPr>
          <p:cNvPr id="23" name="Shape 254"/>
          <p:cNvGrpSpPr/>
          <p:nvPr/>
        </p:nvGrpSpPr>
        <p:grpSpPr>
          <a:xfrm>
            <a:off x="10591859" y="5759400"/>
            <a:ext cx="503270" cy="474133"/>
            <a:chOff x="4583916" y="2302932"/>
            <a:chExt cx="377551" cy="355600"/>
          </a:xfrm>
        </p:grpSpPr>
        <p:pic>
          <p:nvPicPr>
            <p:cNvPr id="24"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25"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1270159864"/>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1000 &amp; 2000 Series: Comparison</a:t>
            </a:r>
          </a:p>
        </p:txBody>
      </p:sp>
      <p:graphicFrame>
        <p:nvGraphicFramePr>
          <p:cNvPr id="4" name="Table 3"/>
          <p:cNvGraphicFramePr>
            <a:graphicFrameLocks noGrp="1"/>
          </p:cNvGraphicFramePr>
          <p:nvPr>
            <p:extLst>
              <p:ext uri="{D42A27DB-BD31-4B8C-83A1-F6EECF244321}">
                <p14:modId xmlns:p14="http://schemas.microsoft.com/office/powerpoint/2010/main" val="360380566"/>
              </p:ext>
            </p:extLst>
          </p:nvPr>
        </p:nvGraphicFramePr>
        <p:xfrm>
          <a:off x="335916" y="1200001"/>
          <a:ext cx="11517004" cy="4424994"/>
        </p:xfrm>
        <a:graphic>
          <a:graphicData uri="http://schemas.openxmlformats.org/drawingml/2006/table">
            <a:tbl>
              <a:tblPr firstRow="1" firstCol="1" bandRow="1">
                <a:tableStyleId>{5202B0CA-FC54-4496-8BCA-5EF66A818D29}</a:tableStyleId>
              </a:tblPr>
              <a:tblGrid>
                <a:gridCol w="1925789">
                  <a:extLst>
                    <a:ext uri="{9D8B030D-6E8A-4147-A177-3AD203B41FA5}">
                      <a16:colId xmlns:a16="http://schemas.microsoft.com/office/drawing/2014/main" val="20000"/>
                    </a:ext>
                  </a:extLst>
                </a:gridCol>
                <a:gridCol w="1918243">
                  <a:extLst>
                    <a:ext uri="{9D8B030D-6E8A-4147-A177-3AD203B41FA5}">
                      <a16:colId xmlns:a16="http://schemas.microsoft.com/office/drawing/2014/main" val="20001"/>
                    </a:ext>
                  </a:extLst>
                </a:gridCol>
                <a:gridCol w="1918243">
                  <a:extLst>
                    <a:ext uri="{9D8B030D-6E8A-4147-A177-3AD203B41FA5}">
                      <a16:colId xmlns:a16="http://schemas.microsoft.com/office/drawing/2014/main" val="20002"/>
                    </a:ext>
                  </a:extLst>
                </a:gridCol>
                <a:gridCol w="1918243">
                  <a:extLst>
                    <a:ext uri="{9D8B030D-6E8A-4147-A177-3AD203B41FA5}">
                      <a16:colId xmlns:a16="http://schemas.microsoft.com/office/drawing/2014/main" val="20003"/>
                    </a:ext>
                  </a:extLst>
                </a:gridCol>
                <a:gridCol w="1918243">
                  <a:extLst>
                    <a:ext uri="{9D8B030D-6E8A-4147-A177-3AD203B41FA5}">
                      <a16:colId xmlns:a16="http://schemas.microsoft.com/office/drawing/2014/main" val="20004"/>
                    </a:ext>
                  </a:extLst>
                </a:gridCol>
                <a:gridCol w="1918243">
                  <a:extLst>
                    <a:ext uri="{9D8B030D-6E8A-4147-A177-3AD203B41FA5}">
                      <a16:colId xmlns:a16="http://schemas.microsoft.com/office/drawing/2014/main" val="20005"/>
                    </a:ext>
                  </a:extLst>
                </a:gridCol>
              </a:tblGrid>
              <a:tr h="325696">
                <a:tc>
                  <a:txBody>
                    <a:bodyPr/>
                    <a:lstStyle/>
                    <a:p>
                      <a:endParaRPr lang="en-US" sz="1300" dirty="0">
                        <a:latin typeface="+mn-lt"/>
                        <a:cs typeface="Arial Narrow"/>
                      </a:endParaRP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FG-1000D</a:t>
                      </a:r>
                      <a:endParaRPr lang="en-US" sz="1300" dirty="0">
                        <a:latin typeface="+mn-lt"/>
                        <a:cs typeface="Arial Narrow"/>
                      </a:endParaRP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FG-1200D</a:t>
                      </a:r>
                      <a:endParaRPr lang="en-US" sz="1300" dirty="0">
                        <a:latin typeface="+mn-lt"/>
                        <a:cs typeface="Arial Narrow"/>
                      </a:endParaRP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FG-1500D</a:t>
                      </a:r>
                      <a:endParaRPr lang="en-US" sz="1300" dirty="0">
                        <a:latin typeface="+mn-lt"/>
                        <a:cs typeface="Arial Narrow"/>
                      </a:endParaRP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FG-2000E</a:t>
                      </a:r>
                      <a:endParaRPr lang="en-US" sz="1300" dirty="0">
                        <a:latin typeface="+mn-lt"/>
                        <a:cs typeface="Arial Narrow"/>
                      </a:endParaRPr>
                    </a:p>
                  </a:txBody>
                  <a:tcPr marL="121888" marR="121888"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FG-2500E</a:t>
                      </a:r>
                      <a:endParaRPr lang="en-US" sz="1300" dirty="0">
                        <a:latin typeface="+mn-lt"/>
                        <a:cs typeface="Arial Narrow"/>
                      </a:endParaRPr>
                    </a:p>
                  </a:txBody>
                  <a:tcPr marL="121888" marR="121888" anchor="ctr">
                    <a:solidFill>
                      <a:schemeClr val="accent6"/>
                    </a:solidFill>
                  </a:tcPr>
                </a:tc>
                <a:extLst>
                  <a:ext uri="{0D108BD9-81ED-4DB2-BD59-A6C34878D82A}">
                    <a16:rowId xmlns:a16="http://schemas.microsoft.com/office/drawing/2014/main" val="10000"/>
                  </a:ext>
                </a:extLst>
              </a:tr>
              <a:tr h="6570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(1518/512/64 byte</a:t>
                      </a:r>
                      <a:r>
                        <a:rPr lang="en-US" sz="1200" baseline="0" dirty="0"/>
                        <a:t> </a:t>
                      </a:r>
                      <a:r>
                        <a:rPr lang="en-US" sz="1200" dirty="0"/>
                        <a:t>UDP)</a:t>
                      </a:r>
                      <a:endParaRPr lang="en-US" sz="1200" b="1" dirty="0">
                        <a:solidFill>
                          <a:srgbClr val="FFFFFF"/>
                        </a:solidFill>
                      </a:endParaRPr>
                    </a:p>
                  </a:txBody>
                  <a:tcPr marL="121888" marR="121888" anchor="ctr"/>
                </a:tc>
                <a:tc>
                  <a:txBody>
                    <a:bodyPr/>
                    <a:lstStyle/>
                    <a:p>
                      <a:pPr algn="ctr"/>
                      <a:r>
                        <a:rPr lang="en-US" sz="1200" dirty="0"/>
                        <a:t>52</a:t>
                      </a:r>
                      <a:r>
                        <a:rPr lang="en-US" sz="1200" baseline="0" dirty="0"/>
                        <a:t> / 52 / 33 Gbps</a:t>
                      </a:r>
                      <a:endParaRPr lang="en-US" sz="1200" dirty="0">
                        <a:solidFill>
                          <a:srgbClr val="000000"/>
                        </a:solidFill>
                        <a:latin typeface="+mn-lt"/>
                        <a:cs typeface="Arial Narrow"/>
                      </a:endParaRPr>
                    </a:p>
                  </a:txBody>
                  <a:tcPr marL="121888" marR="121888" anchor="ctr" horzOverflow="overflow"/>
                </a:tc>
                <a:tc>
                  <a:txBody>
                    <a:bodyPr/>
                    <a:lstStyle/>
                    <a:p>
                      <a:pPr algn="ctr"/>
                      <a:r>
                        <a:rPr lang="en-US" sz="1200" dirty="0"/>
                        <a:t>72 / 72 / 55 Gbps</a:t>
                      </a:r>
                      <a:endParaRPr lang="en-US" sz="1200" dirty="0">
                        <a:solidFill>
                          <a:srgbClr val="000000"/>
                        </a:solidFill>
                        <a:latin typeface="+mn-lt"/>
                        <a:cs typeface="Arial Narrow"/>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80 / 80 / 55 Gbps</a:t>
                      </a:r>
                      <a:endParaRPr kumimoji="0" lang="en-US" sz="1200" b="0" i="0" u="none" strike="noStrike" cap="none" normalizeH="0" baseline="0" dirty="0">
                        <a:ln>
                          <a:noFill/>
                        </a:ln>
                        <a:solidFill>
                          <a:schemeClr val="tx1"/>
                        </a:solidFill>
                        <a:effectLst/>
                        <a:latin typeface="+mn-lt"/>
                        <a:cs typeface="Arial Narrow"/>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90 / 90 / 60 Gbps</a:t>
                      </a:r>
                      <a:endParaRPr kumimoji="0" lang="en-US" sz="1200" b="0" i="0" u="none" strike="noStrike" cap="none" normalizeH="0" baseline="0" dirty="0">
                        <a:ln>
                          <a:noFill/>
                        </a:ln>
                        <a:solidFill>
                          <a:schemeClr val="tx1"/>
                        </a:solidFill>
                        <a:effectLst/>
                        <a:latin typeface="+mn-lt"/>
                        <a:cs typeface="Arial Narrow"/>
                      </a:endParaRPr>
                    </a:p>
                  </a:txBody>
                  <a:tcPr marL="121888" marR="121888"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150 / 150 / 95 Gbps</a:t>
                      </a:r>
                      <a:endParaRPr kumimoji="0" lang="en-US" sz="1200" b="0" i="0" u="none" strike="noStrike" cap="none" normalizeH="0" baseline="0" dirty="0">
                        <a:ln>
                          <a:noFill/>
                        </a:ln>
                        <a:solidFill>
                          <a:schemeClr val="tx1"/>
                        </a:solidFill>
                        <a:effectLst/>
                        <a:latin typeface="+mn-lt"/>
                        <a:cs typeface="Arial Narrow"/>
                      </a:endParaRPr>
                    </a:p>
                  </a:txBody>
                  <a:tcPr marL="121888" marR="121888" anchor="ctr" horzOverflow="overflow"/>
                </a:tc>
                <a:extLst>
                  <a:ext uri="{0D108BD9-81ED-4DB2-BD59-A6C34878D82A}">
                    <a16:rowId xmlns:a16="http://schemas.microsoft.com/office/drawing/2014/main" val="10001"/>
                  </a:ext>
                </a:extLst>
              </a:tr>
              <a:tr h="471696">
                <a:tc>
                  <a:txBody>
                    <a:bodyPr/>
                    <a:lstStyle/>
                    <a:p>
                      <a:r>
                        <a:rPr lang="en-US" sz="1200" dirty="0"/>
                        <a:t>Concurrent Sessions</a:t>
                      </a:r>
                      <a:endParaRPr lang="en-US" sz="1200" b="1" dirty="0">
                        <a:solidFill>
                          <a:srgbClr val="FFFFFF"/>
                        </a:solidFill>
                      </a:endParaRPr>
                    </a:p>
                  </a:txBody>
                  <a:tcPr marL="121888" marR="121888" anchor="ctr"/>
                </a:tc>
                <a:tc>
                  <a:txBody>
                    <a:bodyPr/>
                    <a:lstStyle/>
                    <a:p>
                      <a:pPr algn="ctr"/>
                      <a:r>
                        <a:rPr lang="en-US" sz="1200" dirty="0"/>
                        <a:t>11 Mil</a:t>
                      </a:r>
                      <a:endParaRPr lang="en-US" sz="1200" dirty="0">
                        <a:solidFill>
                          <a:srgbClr val="000000"/>
                        </a:solidFill>
                        <a:latin typeface="+mn-lt"/>
                        <a:cs typeface="Arial Narrow"/>
                      </a:endParaRPr>
                    </a:p>
                  </a:txBody>
                  <a:tcPr marL="121888" marR="121888" anchor="ctr"/>
                </a:tc>
                <a:tc>
                  <a:txBody>
                    <a:bodyPr/>
                    <a:lstStyle/>
                    <a:p>
                      <a:pPr algn="ctr"/>
                      <a:r>
                        <a:rPr lang="en-US" sz="1200" dirty="0"/>
                        <a:t>11 Mil</a:t>
                      </a:r>
                      <a:endParaRPr lang="en-US" sz="1200" dirty="0">
                        <a:solidFill>
                          <a:srgbClr val="000000"/>
                        </a:solidFill>
                        <a:latin typeface="+mn-lt"/>
                        <a:cs typeface="Arial Narrow"/>
                      </a:endParaRPr>
                    </a:p>
                  </a:txBody>
                  <a:tcPr marL="121888" marR="121888" anchor="ctr"/>
                </a:tc>
                <a:tc>
                  <a:txBody>
                    <a:bodyPr/>
                    <a:lstStyle/>
                    <a:p>
                      <a:pPr algn="ctr"/>
                      <a:r>
                        <a:rPr lang="en-US" sz="1200" dirty="0"/>
                        <a:t>12 Mil</a:t>
                      </a:r>
                      <a:endParaRPr lang="en-US" sz="1200" dirty="0">
                        <a:latin typeface="+mn-lt"/>
                        <a:cs typeface="Arial Narrow"/>
                      </a:endParaRPr>
                    </a:p>
                  </a:txBody>
                  <a:tcPr marL="121888" marR="121888" anchor="ctr" horzOverflow="overflow"/>
                </a:tc>
                <a:tc>
                  <a:txBody>
                    <a:bodyPr/>
                    <a:lstStyle/>
                    <a:p>
                      <a:pPr algn="ctr"/>
                      <a:r>
                        <a:rPr lang="en-US" sz="1200" dirty="0"/>
                        <a:t>20 Mil</a:t>
                      </a:r>
                      <a:endParaRPr lang="en-US" sz="1200" dirty="0">
                        <a:latin typeface="+mn-lt"/>
                        <a:cs typeface="Arial Narrow"/>
                      </a:endParaRPr>
                    </a:p>
                  </a:txBody>
                  <a:tcPr marL="121888" marR="121888" anchor="ctr" horzOverflow="overflow"/>
                </a:tc>
                <a:tc>
                  <a:txBody>
                    <a:bodyPr/>
                    <a:lstStyle/>
                    <a:p>
                      <a:pPr algn="ctr"/>
                      <a:r>
                        <a:rPr lang="en-US" sz="1200" dirty="0"/>
                        <a:t>20 Mil</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2"/>
                  </a:ext>
                </a:extLst>
              </a:tr>
              <a:tr h="331583">
                <a:tc>
                  <a:txBody>
                    <a:bodyPr/>
                    <a:lstStyle/>
                    <a:p>
                      <a:r>
                        <a:rPr lang="en-US" sz="1200" dirty="0"/>
                        <a:t>New Sessions/Sec</a:t>
                      </a:r>
                      <a:endParaRPr lang="en-US" sz="1200" b="1" dirty="0">
                        <a:solidFill>
                          <a:srgbClr val="FFFFFF"/>
                        </a:solidFill>
                      </a:endParaRPr>
                    </a:p>
                  </a:txBody>
                  <a:tcPr marL="121888" marR="121888" anchor="ctr"/>
                </a:tc>
                <a:tc>
                  <a:txBody>
                    <a:bodyPr/>
                    <a:lstStyle/>
                    <a:p>
                      <a:pPr algn="ctr"/>
                      <a:r>
                        <a:rPr lang="en-US" sz="1200" dirty="0"/>
                        <a:t>280,000</a:t>
                      </a:r>
                      <a:endParaRPr lang="en-US" sz="1200" dirty="0">
                        <a:solidFill>
                          <a:srgbClr val="000000"/>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290,000</a:t>
                      </a:r>
                      <a:endParaRPr lang="en-US" sz="1200" dirty="0">
                        <a:solidFill>
                          <a:srgbClr val="000000"/>
                        </a:solidFill>
                        <a:latin typeface="+mn-lt"/>
                        <a:cs typeface="Arial Narrow"/>
                      </a:endParaRPr>
                    </a:p>
                  </a:txBody>
                  <a:tcPr marL="121888" marR="121888" anchor="ctr"/>
                </a:tc>
                <a:tc>
                  <a:txBody>
                    <a:bodyPr/>
                    <a:lstStyle/>
                    <a:p>
                      <a:pPr algn="ctr"/>
                      <a:r>
                        <a:rPr lang="en-US" sz="1200" dirty="0"/>
                        <a:t>300,000</a:t>
                      </a:r>
                      <a:endParaRPr lang="en-US" sz="1200" dirty="0">
                        <a:latin typeface="+mn-lt"/>
                        <a:cs typeface="Arial Narrow"/>
                      </a:endParaRPr>
                    </a:p>
                  </a:txBody>
                  <a:tcPr marL="121888" marR="121888" anchor="ctr" horzOverflow="overflow"/>
                </a:tc>
                <a:tc>
                  <a:txBody>
                    <a:bodyPr/>
                    <a:lstStyle/>
                    <a:p>
                      <a:pPr algn="ctr"/>
                      <a:r>
                        <a:rPr lang="en-US" sz="1200" dirty="0"/>
                        <a:t>500,000 </a:t>
                      </a:r>
                      <a:endParaRPr lang="en-US" sz="1200" dirty="0">
                        <a:latin typeface="+mn-lt"/>
                        <a:cs typeface="Arial Narrow"/>
                      </a:endParaRPr>
                    </a:p>
                  </a:txBody>
                  <a:tcPr marL="121888" marR="121888" anchor="ctr" horzOverflow="overflow"/>
                </a:tc>
                <a:tc>
                  <a:txBody>
                    <a:bodyPr/>
                    <a:lstStyle/>
                    <a:p>
                      <a:pPr algn="ctr"/>
                      <a:r>
                        <a:rPr lang="en-US" sz="1200" dirty="0"/>
                        <a:t>500,000 </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3"/>
                  </a:ext>
                </a:extLst>
              </a:tr>
              <a:tr h="409925">
                <a:tc>
                  <a:txBody>
                    <a:bodyPr/>
                    <a:lstStyle/>
                    <a:p>
                      <a:r>
                        <a:rPr lang="en-US" sz="1200" dirty="0"/>
                        <a:t>IPSec VPN</a:t>
                      </a:r>
                      <a:endParaRPr lang="en-US" sz="1200" b="1" dirty="0">
                        <a:solidFill>
                          <a:srgbClr val="FFFFFF"/>
                        </a:solidFill>
                      </a:endParaRPr>
                    </a:p>
                  </a:txBody>
                  <a:tcPr marL="121888" marR="121888" anchor="ctr"/>
                </a:tc>
                <a:tc>
                  <a:txBody>
                    <a:bodyPr/>
                    <a:lstStyle/>
                    <a:p>
                      <a:pPr algn="ctr"/>
                      <a:r>
                        <a:rPr lang="en-US" sz="1200" dirty="0"/>
                        <a:t>25 Gbps</a:t>
                      </a:r>
                      <a:endParaRPr lang="en-US" sz="1200" dirty="0">
                        <a:solidFill>
                          <a:srgbClr val="000000"/>
                        </a:solidFill>
                        <a:latin typeface="+mn-lt"/>
                        <a:cs typeface="Arial Narrow"/>
                      </a:endParaRPr>
                    </a:p>
                  </a:txBody>
                  <a:tcPr marL="121888" marR="121888" anchor="ctr"/>
                </a:tc>
                <a:tc>
                  <a:txBody>
                    <a:bodyPr/>
                    <a:lstStyle/>
                    <a:p>
                      <a:pPr algn="ctr"/>
                      <a:r>
                        <a:rPr lang="en-US" sz="1200" dirty="0"/>
                        <a:t>48 Gbps</a:t>
                      </a:r>
                      <a:endParaRPr lang="en-US" sz="1200" dirty="0">
                        <a:solidFill>
                          <a:srgbClr val="000000"/>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50 Gbps</a:t>
                      </a:r>
                      <a:endParaRPr lang="en-US" sz="1200" baseline="0" dirty="0">
                        <a:latin typeface="+mn-lt"/>
                        <a:cs typeface="Arial Narrow"/>
                      </a:endParaRP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65 Gbps </a:t>
                      </a:r>
                      <a:endParaRPr lang="en-US" sz="1200" baseline="0" dirty="0">
                        <a:latin typeface="+mn-lt"/>
                        <a:cs typeface="Arial Narrow"/>
                      </a:endParaRP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65 Gbps </a:t>
                      </a:r>
                      <a:endParaRPr lang="en-US" sz="1200" baseline="0" dirty="0">
                        <a:latin typeface="+mn-lt"/>
                        <a:cs typeface="Arial Narrow"/>
                      </a:endParaRPr>
                    </a:p>
                  </a:txBody>
                  <a:tcPr marL="121888" marR="121888" anchor="ctr" horzOverflow="overflow"/>
                </a:tc>
                <a:extLst>
                  <a:ext uri="{0D108BD9-81ED-4DB2-BD59-A6C34878D82A}">
                    <a16:rowId xmlns:a16="http://schemas.microsoft.com/office/drawing/2014/main" val="10004"/>
                  </a:ext>
                </a:extLst>
              </a:tr>
              <a:tr h="409925">
                <a:tc>
                  <a:txBody>
                    <a:bodyPr/>
                    <a:lstStyle/>
                    <a:p>
                      <a:r>
                        <a:rPr lang="en-US" sz="1200" dirty="0"/>
                        <a:t>IPS (HTTP)</a:t>
                      </a:r>
                      <a:endParaRPr lang="en-US" sz="1200" b="1" dirty="0">
                        <a:solidFill>
                          <a:srgbClr val="FFFFFF"/>
                        </a:solidFill>
                      </a:endParaRPr>
                    </a:p>
                  </a:txBody>
                  <a:tcPr marL="121888" marR="121888" anchor="ctr"/>
                </a:tc>
                <a:tc>
                  <a:txBody>
                    <a:bodyPr/>
                    <a:lstStyle/>
                    <a:p>
                      <a:pPr algn="ctr"/>
                      <a:r>
                        <a:rPr lang="en-US" sz="1200" dirty="0"/>
                        <a:t>8 Gbps</a:t>
                      </a:r>
                      <a:endParaRPr lang="en-US" sz="1200" dirty="0">
                        <a:solidFill>
                          <a:srgbClr val="000000"/>
                        </a:solidFill>
                        <a:latin typeface="+mn-lt"/>
                        <a:cs typeface="Arial Narrow"/>
                      </a:endParaRPr>
                    </a:p>
                  </a:txBody>
                  <a:tcPr marL="121888" marR="121888" anchor="ctr"/>
                </a:tc>
                <a:tc>
                  <a:txBody>
                    <a:bodyPr/>
                    <a:lstStyle/>
                    <a:p>
                      <a:pPr algn="ctr"/>
                      <a:r>
                        <a:rPr lang="en-US" sz="1200" dirty="0"/>
                        <a:t>11 Gbps</a:t>
                      </a:r>
                      <a:endParaRPr lang="en-US" sz="1200" dirty="0">
                        <a:solidFill>
                          <a:srgbClr val="000000"/>
                        </a:solidFill>
                        <a:latin typeface="+mn-lt"/>
                        <a:cs typeface="Arial Narrow"/>
                      </a:endParaRPr>
                    </a:p>
                  </a:txBody>
                  <a:tcPr marL="121888" marR="121888" anchor="ctr"/>
                </a:tc>
                <a:tc>
                  <a:txBody>
                    <a:bodyPr/>
                    <a:lstStyle/>
                    <a:p>
                      <a:pPr algn="ctr"/>
                      <a:r>
                        <a:rPr lang="en-US" sz="1200" dirty="0"/>
                        <a:t>15 Gbps</a:t>
                      </a:r>
                      <a:endParaRPr lang="en-US" sz="1200" dirty="0">
                        <a:latin typeface="+mn-lt"/>
                        <a:cs typeface="Arial Narrow"/>
                      </a:endParaRPr>
                    </a:p>
                  </a:txBody>
                  <a:tcPr marL="121888" marR="121888" anchor="ctr" horzOverflow="overflow"/>
                </a:tc>
                <a:tc>
                  <a:txBody>
                    <a:bodyPr/>
                    <a:lstStyle/>
                    <a:p>
                      <a:pPr algn="ctr"/>
                      <a:r>
                        <a:rPr lang="is-IS" sz="1200" dirty="0"/>
                        <a:t>25 </a:t>
                      </a:r>
                      <a:r>
                        <a:rPr lang="en-US" sz="1200" dirty="0"/>
                        <a:t>Gbps</a:t>
                      </a:r>
                      <a:endParaRPr lang="is-IS" sz="1200" dirty="0">
                        <a:latin typeface="+mn-lt"/>
                        <a:cs typeface="Arial Narrow"/>
                      </a:endParaRPr>
                    </a:p>
                  </a:txBody>
                  <a:tcPr marL="121888" marR="121888" anchor="ctr" horzOverflow="overflow"/>
                </a:tc>
                <a:tc>
                  <a:txBody>
                    <a:bodyPr/>
                    <a:lstStyle/>
                    <a:p>
                      <a:pPr algn="ctr"/>
                      <a:r>
                        <a:rPr lang="is-IS" sz="1200" dirty="0"/>
                        <a:t>25 </a:t>
                      </a:r>
                      <a:r>
                        <a:rPr lang="en-US" sz="1200" dirty="0"/>
                        <a:t>Gbps</a:t>
                      </a:r>
                      <a:endParaRPr lang="is-IS" sz="1200" dirty="0">
                        <a:latin typeface="+mn-lt"/>
                        <a:cs typeface="Arial Narrow"/>
                      </a:endParaRPr>
                    </a:p>
                  </a:txBody>
                  <a:tcPr marL="121888" marR="121888" anchor="ctr" horzOverflow="overflow"/>
                </a:tc>
                <a:extLst>
                  <a:ext uri="{0D108BD9-81ED-4DB2-BD59-A6C34878D82A}">
                    <a16:rowId xmlns:a16="http://schemas.microsoft.com/office/drawing/2014/main" val="10005"/>
                  </a:ext>
                </a:extLst>
              </a:tr>
              <a:tr h="370383">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200" dirty="0"/>
                        <a:t>NGFW (Enterprise</a:t>
                      </a:r>
                      <a:r>
                        <a:rPr lang="en-US" sz="1200" baseline="0" dirty="0"/>
                        <a:t> Mix)</a:t>
                      </a:r>
                      <a:endParaRPr lang="en-US" sz="1200" b="1" dirty="0">
                        <a:solidFill>
                          <a:srgbClr val="FFFFFF"/>
                        </a:solidFill>
                      </a:endParaRPr>
                    </a:p>
                  </a:txBody>
                  <a:tcPr marL="121888" marR="121888" anchor="ctr"/>
                </a:tc>
                <a:tc>
                  <a:txBody>
                    <a:bodyPr/>
                    <a:lstStyle/>
                    <a:p>
                      <a:pPr marL="0" indent="0" algn="ctr" defTabSz="914417">
                        <a:spcBef>
                          <a:spcPts val="888"/>
                        </a:spcBef>
                        <a:buFontTx/>
                        <a:buNone/>
                      </a:pPr>
                      <a:r>
                        <a:rPr lang="en-US" sz="1200" dirty="0"/>
                        <a:t>2.4 Gbps</a:t>
                      </a:r>
                      <a:endParaRPr lang="en-US" sz="1200" dirty="0">
                        <a:solidFill>
                          <a:srgbClr val="000000"/>
                        </a:solidFill>
                      </a:endParaRPr>
                    </a:p>
                  </a:txBody>
                  <a:tcPr marL="121888" marR="121888"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200" dirty="0"/>
                        <a:t>2.4 Gbps</a:t>
                      </a:r>
                      <a:endParaRPr lang="en-US" sz="1200" dirty="0">
                        <a:solidFill>
                          <a:srgbClr val="000000"/>
                        </a:solidFill>
                      </a:endParaRPr>
                    </a:p>
                  </a:txBody>
                  <a:tcPr marL="121888" marR="121888" anchor="ctr"/>
                </a:tc>
                <a:tc>
                  <a:txBody>
                    <a:bodyPr/>
                    <a:lstStyle/>
                    <a:p>
                      <a:pPr marL="0" indent="0" algn="ctr" defTabSz="914417">
                        <a:spcBef>
                          <a:spcPts val="888"/>
                        </a:spcBef>
                        <a:buFontTx/>
                        <a:buNone/>
                      </a:pPr>
                      <a:r>
                        <a:rPr lang="en-US" sz="1200" dirty="0"/>
                        <a:t>4.5 Gbps</a:t>
                      </a:r>
                    </a:p>
                  </a:txBody>
                  <a:tcPr marL="121888" marR="121888" anchor="ctr"/>
                </a:tc>
                <a:tc>
                  <a:txBody>
                    <a:bodyPr/>
                    <a:lstStyle/>
                    <a:p>
                      <a:pPr marL="0" indent="0" algn="ctr" defTabSz="914417">
                        <a:spcBef>
                          <a:spcPts val="888"/>
                        </a:spcBef>
                        <a:buFontTx/>
                        <a:buNone/>
                      </a:pPr>
                      <a:r>
                        <a:rPr lang="en-US" sz="1200" dirty="0"/>
                        <a:t>5 Gbps</a:t>
                      </a:r>
                    </a:p>
                  </a:txBody>
                  <a:tcPr marL="121888" marR="121888" anchor="ctr"/>
                </a:tc>
                <a:tc>
                  <a:txBody>
                    <a:bodyPr/>
                    <a:lstStyle/>
                    <a:p>
                      <a:pPr marL="0" indent="0" algn="ctr" defTabSz="914417">
                        <a:spcBef>
                          <a:spcPts val="888"/>
                        </a:spcBef>
                        <a:buFontTx/>
                        <a:buNone/>
                      </a:pPr>
                      <a:r>
                        <a:rPr lang="en-US" sz="1200" dirty="0"/>
                        <a:t>5 Gbps</a:t>
                      </a:r>
                    </a:p>
                  </a:txBody>
                  <a:tcPr marL="121888" marR="121888" anchor="ctr"/>
                </a:tc>
                <a:extLst>
                  <a:ext uri="{0D108BD9-81ED-4DB2-BD59-A6C34878D82A}">
                    <a16:rowId xmlns:a16="http://schemas.microsoft.com/office/drawing/2014/main" val="10006"/>
                  </a:ext>
                </a:extLst>
              </a:tr>
              <a:tr h="842315">
                <a:tc>
                  <a:txBody>
                    <a:bodyPr/>
                    <a:lstStyle/>
                    <a:p>
                      <a:r>
                        <a:rPr lang="en-US" sz="1200" dirty="0"/>
                        <a:t>Interfaces</a:t>
                      </a:r>
                      <a:endParaRPr lang="en-US" sz="1200" b="1" dirty="0">
                        <a:solidFill>
                          <a:srgbClr val="FFFFFF"/>
                        </a:solidFill>
                      </a:endParaRPr>
                    </a:p>
                  </a:txBody>
                  <a:tcPr marL="121888" marR="121888" anchor="ctr"/>
                </a:tc>
                <a:tc>
                  <a:txBody>
                    <a:bodyPr/>
                    <a:lstStyle/>
                    <a:p>
                      <a:pPr marL="0" indent="0" algn="ctr" defTabSz="914417">
                        <a:spcBef>
                          <a:spcPts val="888"/>
                        </a:spcBef>
                        <a:buFontTx/>
                        <a:buNone/>
                      </a:pPr>
                      <a:r>
                        <a:rPr lang="en-US" sz="1200" dirty="0"/>
                        <a:t>2x 10GE SPF+ </a:t>
                      </a:r>
                      <a:r>
                        <a:rPr lang="en-US" sz="1200" baseline="0" dirty="0"/>
                        <a:t>, </a:t>
                      </a:r>
                      <a:r>
                        <a:rPr lang="en-US" sz="1200" dirty="0"/>
                        <a:t>16x GE SFP,</a:t>
                      </a:r>
                      <a:br>
                        <a:rPr lang="en-US" sz="1200" baseline="0" dirty="0"/>
                      </a:br>
                      <a:r>
                        <a:rPr lang="en-US" sz="1200" dirty="0"/>
                        <a:t>18x GE RJ45,</a:t>
                      </a:r>
                      <a:r>
                        <a:rPr lang="en-US" sz="1200" baseline="0" dirty="0"/>
                        <a:t> </a:t>
                      </a:r>
                      <a:endParaRPr lang="en-US" sz="1200" dirty="0">
                        <a:solidFill>
                          <a:srgbClr val="000000"/>
                        </a:solidFill>
                      </a:endParaRPr>
                    </a:p>
                  </a:txBody>
                  <a:tcPr marL="121888" marR="121888"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200" dirty="0"/>
                        <a:t>4x 10GE SPF/+,</a:t>
                      </a:r>
                      <a:br>
                        <a:rPr lang="en-US" sz="1200" dirty="0"/>
                      </a:br>
                      <a:r>
                        <a:rPr lang="en-US" sz="1200" dirty="0"/>
                        <a:t>16x GE SFP, </a:t>
                      </a:r>
                      <a:br>
                        <a:rPr lang="en-US" sz="1200" dirty="0"/>
                      </a:br>
                      <a:r>
                        <a:rPr lang="en-US" sz="1200" dirty="0"/>
                        <a:t>18x GE RJ45</a:t>
                      </a:r>
                      <a:endParaRPr lang="en-US" sz="1200" dirty="0">
                        <a:solidFill>
                          <a:srgbClr val="000000"/>
                        </a:solidFill>
                      </a:endParaRPr>
                    </a:p>
                  </a:txBody>
                  <a:tcPr marL="121888" marR="121888" anchor="ctr"/>
                </a:tc>
                <a:tc>
                  <a:txBody>
                    <a:bodyPr/>
                    <a:lstStyle/>
                    <a:p>
                      <a:pPr marL="0" indent="0" algn="ctr" defTabSz="914417">
                        <a:spcBef>
                          <a:spcPts val="888"/>
                        </a:spcBef>
                        <a:buFontTx/>
                        <a:buNone/>
                      </a:pPr>
                      <a:r>
                        <a:rPr lang="en-US" sz="1200" dirty="0"/>
                        <a:t>8x 10GE SPF/+,</a:t>
                      </a:r>
                      <a:br>
                        <a:rPr lang="en-US" sz="1200" dirty="0"/>
                      </a:br>
                      <a:r>
                        <a:rPr lang="en-US" sz="1200" dirty="0"/>
                        <a:t>16x GE SFP, </a:t>
                      </a:r>
                      <a:br>
                        <a:rPr lang="en-US" sz="1200" dirty="0"/>
                      </a:br>
                      <a:r>
                        <a:rPr lang="en-US" sz="1200" dirty="0"/>
                        <a:t>18x GE RJ45</a:t>
                      </a:r>
                    </a:p>
                  </a:txBody>
                  <a:tcPr marL="121888" marR="121888"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200" dirty="0"/>
                        <a:t>6x 10GE SPF+, </a:t>
                      </a:r>
                      <a:br>
                        <a:rPr lang="en-US" sz="1200" dirty="0"/>
                      </a:br>
                      <a:r>
                        <a:rPr lang="en-US" sz="1200" dirty="0"/>
                        <a:t>34x GE RJ45</a:t>
                      </a:r>
                    </a:p>
                  </a:txBody>
                  <a:tcPr marL="121888" marR="121888"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200" dirty="0"/>
                        <a:t>2x 10GE Bypass SFP+,10x 10GE SPF+, </a:t>
                      </a:r>
                      <a:br>
                        <a:rPr lang="en-US" sz="1200" dirty="0"/>
                      </a:br>
                      <a:r>
                        <a:rPr lang="en-US" sz="1200" dirty="0"/>
                        <a:t>34x GE RJ45</a:t>
                      </a:r>
                    </a:p>
                  </a:txBody>
                  <a:tcPr marL="121888" marR="121888" anchor="ctr"/>
                </a:tc>
                <a:extLst>
                  <a:ext uri="{0D108BD9-81ED-4DB2-BD59-A6C34878D82A}">
                    <a16:rowId xmlns:a16="http://schemas.microsoft.com/office/drawing/2014/main" val="10007"/>
                  </a:ext>
                </a:extLst>
              </a:tr>
              <a:tr h="303233">
                <a:tc>
                  <a:txBody>
                    <a:bodyPr/>
                    <a:lstStyle/>
                    <a:p>
                      <a:r>
                        <a:rPr lang="en-US" sz="1200" dirty="0"/>
                        <a:t>Storage</a:t>
                      </a:r>
                      <a:endParaRPr lang="en-US" sz="1200" b="1" dirty="0">
                        <a:solidFill>
                          <a:srgbClr val="FFFFFF"/>
                        </a:solidFill>
                      </a:endParaRPr>
                    </a:p>
                  </a:txBody>
                  <a:tcPr marL="121888" marR="121888" anchor="ctr"/>
                </a:tc>
                <a:tc>
                  <a:txBody>
                    <a:bodyPr/>
                    <a:lstStyle/>
                    <a:p>
                      <a:pPr algn="ctr"/>
                      <a:r>
                        <a:rPr lang="en-US" sz="1200" dirty="0"/>
                        <a:t>256 GB</a:t>
                      </a:r>
                      <a:endParaRPr lang="en-US" sz="1200" dirty="0">
                        <a:solidFill>
                          <a:srgbClr val="000000"/>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240 GB</a:t>
                      </a:r>
                      <a:endParaRPr lang="en-US" sz="1200" dirty="0">
                        <a:solidFill>
                          <a:srgbClr val="000000"/>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480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480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480 GB</a:t>
                      </a:r>
                      <a:endParaRPr lang="en-US" sz="1200" dirty="0">
                        <a:latin typeface="+mn-lt"/>
                        <a:cs typeface="Arial Narrow"/>
                      </a:endParaRPr>
                    </a:p>
                  </a:txBody>
                  <a:tcPr marL="121888" marR="121888" anchor="ctr"/>
                </a:tc>
                <a:extLst>
                  <a:ext uri="{0D108BD9-81ED-4DB2-BD59-A6C34878D82A}">
                    <a16:rowId xmlns:a16="http://schemas.microsoft.com/office/drawing/2014/main" val="10008"/>
                  </a:ext>
                </a:extLst>
              </a:tr>
              <a:tr h="303233">
                <a:tc>
                  <a:txBody>
                    <a:bodyPr/>
                    <a:lstStyle/>
                    <a:p>
                      <a:r>
                        <a:rPr lang="en-US" sz="1200" dirty="0"/>
                        <a:t>Variants</a:t>
                      </a:r>
                      <a:endParaRPr lang="en-US" sz="1200" b="1" dirty="0">
                        <a:solidFill>
                          <a:srgbClr val="FFFFFF"/>
                        </a:solidFill>
                      </a:endParaRPr>
                    </a:p>
                  </a:txBody>
                  <a:tcPr marL="121888" marR="121888" anchor="ctr"/>
                </a:tc>
                <a:tc>
                  <a:txBody>
                    <a:bodyPr/>
                    <a:lstStyle/>
                    <a:p>
                      <a:pPr algn="ctr"/>
                      <a:r>
                        <a:rPr lang="en-US" sz="1200" dirty="0"/>
                        <a:t>-</a:t>
                      </a:r>
                      <a:endParaRPr lang="en-US" sz="1200" dirty="0">
                        <a:solidFill>
                          <a:srgbClr val="000000"/>
                        </a:solidFill>
                        <a:latin typeface="+mn-lt"/>
                        <a:cs typeface="Arial Narrow"/>
                      </a:endParaRPr>
                    </a:p>
                  </a:txBody>
                  <a:tcPr marL="121888" marR="121888" anchor="ctr"/>
                </a:tc>
                <a:tc>
                  <a:txBody>
                    <a:bodyPr/>
                    <a:lstStyle/>
                    <a:p>
                      <a:pPr algn="ctr"/>
                      <a:r>
                        <a:rPr lang="en-US" sz="1200" dirty="0"/>
                        <a:t>-</a:t>
                      </a:r>
                      <a:endParaRPr lang="en-US" sz="1200" dirty="0">
                        <a:solidFill>
                          <a:srgbClr val="000000"/>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DC, 10</a:t>
                      </a:r>
                      <a:r>
                        <a:rPr lang="en-US" sz="1200" baseline="0" dirty="0"/>
                        <a:t> GE RJ45</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365080094"/>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3000 Series: Comparison</a:t>
            </a:r>
          </a:p>
        </p:txBody>
      </p:sp>
      <p:graphicFrame>
        <p:nvGraphicFramePr>
          <p:cNvPr id="3" name="Table 2"/>
          <p:cNvGraphicFramePr>
            <a:graphicFrameLocks noGrp="1"/>
          </p:cNvGraphicFramePr>
          <p:nvPr>
            <p:extLst>
              <p:ext uri="{D42A27DB-BD31-4B8C-83A1-F6EECF244321}">
                <p14:modId xmlns:p14="http://schemas.microsoft.com/office/powerpoint/2010/main" val="4286673929"/>
              </p:ext>
            </p:extLst>
          </p:nvPr>
        </p:nvGraphicFramePr>
        <p:xfrm>
          <a:off x="335914" y="1200002"/>
          <a:ext cx="11517006" cy="4824780"/>
        </p:xfrm>
        <a:graphic>
          <a:graphicData uri="http://schemas.openxmlformats.org/drawingml/2006/table">
            <a:tbl>
              <a:tblPr firstRow="1" firstCol="1" bandRow="1">
                <a:tableStyleId>{5202B0CA-FC54-4496-8BCA-5EF66A818D29}</a:tableStyleId>
              </a:tblPr>
              <a:tblGrid>
                <a:gridCol w="1694823">
                  <a:extLst>
                    <a:ext uri="{9D8B030D-6E8A-4147-A177-3AD203B41FA5}">
                      <a16:colId xmlns:a16="http://schemas.microsoft.com/office/drawing/2014/main" val="20000"/>
                    </a:ext>
                  </a:extLst>
                </a:gridCol>
                <a:gridCol w="1403169">
                  <a:extLst>
                    <a:ext uri="{9D8B030D-6E8A-4147-A177-3AD203B41FA5}">
                      <a16:colId xmlns:a16="http://schemas.microsoft.com/office/drawing/2014/main" val="20001"/>
                    </a:ext>
                  </a:extLst>
                </a:gridCol>
                <a:gridCol w="1403169">
                  <a:extLst>
                    <a:ext uri="{9D8B030D-6E8A-4147-A177-3AD203B41FA5}">
                      <a16:colId xmlns:a16="http://schemas.microsoft.com/office/drawing/2014/main" val="20002"/>
                    </a:ext>
                  </a:extLst>
                </a:gridCol>
                <a:gridCol w="1403169">
                  <a:extLst>
                    <a:ext uri="{9D8B030D-6E8A-4147-A177-3AD203B41FA5}">
                      <a16:colId xmlns:a16="http://schemas.microsoft.com/office/drawing/2014/main" val="20003"/>
                    </a:ext>
                  </a:extLst>
                </a:gridCol>
                <a:gridCol w="1403169">
                  <a:extLst>
                    <a:ext uri="{9D8B030D-6E8A-4147-A177-3AD203B41FA5}">
                      <a16:colId xmlns:a16="http://schemas.microsoft.com/office/drawing/2014/main" val="20004"/>
                    </a:ext>
                  </a:extLst>
                </a:gridCol>
                <a:gridCol w="1403169">
                  <a:extLst>
                    <a:ext uri="{9D8B030D-6E8A-4147-A177-3AD203B41FA5}">
                      <a16:colId xmlns:a16="http://schemas.microsoft.com/office/drawing/2014/main" val="20005"/>
                    </a:ext>
                  </a:extLst>
                </a:gridCol>
                <a:gridCol w="1403169">
                  <a:extLst>
                    <a:ext uri="{9D8B030D-6E8A-4147-A177-3AD203B41FA5}">
                      <a16:colId xmlns:a16="http://schemas.microsoft.com/office/drawing/2014/main" val="20006"/>
                    </a:ext>
                  </a:extLst>
                </a:gridCol>
                <a:gridCol w="1403169">
                  <a:extLst>
                    <a:ext uri="{9D8B030D-6E8A-4147-A177-3AD203B41FA5}">
                      <a16:colId xmlns:a16="http://schemas.microsoft.com/office/drawing/2014/main" val="20007"/>
                    </a:ext>
                  </a:extLst>
                </a:gridCol>
              </a:tblGrid>
              <a:tr h="33060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FG-3000D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FG-3100D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FG-3200D</a:t>
                      </a:r>
                    </a:p>
                  </a:txBody>
                  <a:tcPr marL="121888" marR="121888" anchor="ctr">
                    <a:solidFill>
                      <a:srgbClr val="A12D2D"/>
                    </a:solidFill>
                  </a:tcPr>
                </a:tc>
                <a:tc>
                  <a:txBody>
                    <a:bodyPr/>
                    <a:lstStyle/>
                    <a:p>
                      <a:pPr algn="ctr"/>
                      <a:r>
                        <a:rPr lang="en-US" sz="1300" dirty="0"/>
                        <a:t>FG-3700D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FG-3800D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FG-3810D</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FG-3815D</a:t>
                      </a:r>
                    </a:p>
                  </a:txBody>
                  <a:tcPr marL="121888" marR="121888" anchor="ctr">
                    <a:solidFill>
                      <a:srgbClr val="A12D2D"/>
                    </a:solidFill>
                  </a:tcPr>
                </a:tc>
                <a:extLst>
                  <a:ext uri="{0D108BD9-81ED-4DB2-BD59-A6C34878D82A}">
                    <a16:rowId xmlns:a16="http://schemas.microsoft.com/office/drawing/2014/main" val="10000"/>
                  </a:ext>
                </a:extLst>
              </a:tr>
              <a:tr h="666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(1518/512/64 byte</a:t>
                      </a:r>
                      <a:r>
                        <a:rPr lang="en-US" sz="1200" baseline="0" dirty="0"/>
                        <a:t> </a:t>
                      </a:r>
                      <a:r>
                        <a:rPr lang="en-US" sz="1200" dirty="0"/>
                        <a:t>UDP)</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80 / 80 / 50</a:t>
                      </a:r>
                      <a:r>
                        <a:rPr lang="en-US" sz="1200" baseline="0" dirty="0"/>
                        <a:t> </a:t>
                      </a:r>
                      <a:r>
                        <a:rPr lang="en-US" sz="1200" dirty="0"/>
                        <a:t>Gbps</a:t>
                      </a:r>
                    </a:p>
                  </a:txBody>
                  <a:tcPr marL="121888" marR="121888"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80 / 80 / 50</a:t>
                      </a:r>
                      <a:r>
                        <a:rPr lang="en-US" sz="1200" baseline="0" dirty="0"/>
                        <a:t> </a:t>
                      </a:r>
                      <a:r>
                        <a:rPr lang="en-US" sz="1200" dirty="0"/>
                        <a:t>Gbps</a:t>
                      </a:r>
                    </a:p>
                  </a:txBody>
                  <a:tcPr marL="121888" marR="121888" anchor="ctr" horzOverflow="overflow"/>
                </a:tc>
                <a:tc>
                  <a:txBody>
                    <a:bodyPr/>
                    <a:lstStyle/>
                    <a:p>
                      <a:pPr algn="ctr"/>
                      <a:r>
                        <a:rPr lang="en-US" sz="1200" dirty="0"/>
                        <a:t>80 / 80 / 50</a:t>
                      </a:r>
                      <a:r>
                        <a:rPr lang="en-US" sz="1200" baseline="0" dirty="0"/>
                        <a:t> </a:t>
                      </a:r>
                      <a:r>
                        <a:rPr lang="en-US" sz="1200" dirty="0"/>
                        <a:t>Gbps</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160 / 160 / 110 Gbps</a:t>
                      </a:r>
                      <a:endParaRPr lang="en-US" sz="1200" baseline="0" dirty="0">
                        <a:solidFill>
                          <a:schemeClr val="tx1"/>
                        </a:solidFill>
                        <a:latin typeface="+mn-lt"/>
                        <a:cs typeface="Arial Narrow"/>
                      </a:endParaRPr>
                    </a:p>
                  </a:txBody>
                  <a:tcPr marL="121888" marR="121888"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320 / 300 / 150 Gbps</a:t>
                      </a:r>
                      <a:endParaRPr lang="en-US" sz="1200" dirty="0">
                        <a:solidFill>
                          <a:schemeClr val="tx1"/>
                        </a:solidFill>
                      </a:endParaRPr>
                    </a:p>
                  </a:txBody>
                  <a:tcPr marL="121888" marR="121888" anchor="ctr" horzOverflow="overflow"/>
                </a:tc>
                <a:tc>
                  <a:txBody>
                    <a:bodyPr/>
                    <a:lstStyle/>
                    <a:p>
                      <a:pPr algn="ctr"/>
                      <a:r>
                        <a:rPr lang="en-US" sz="1200" dirty="0"/>
                        <a:t>320 / 300 / 150 Gbps</a:t>
                      </a:r>
                      <a:endParaRPr lang="en-US" sz="1200" dirty="0">
                        <a:solidFill>
                          <a:schemeClr val="tx1"/>
                        </a:solidFill>
                      </a:endParaRPr>
                    </a:p>
                  </a:txBody>
                  <a:tcPr marL="121888" marR="121888"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320 / 300 / 150 Gbps</a:t>
                      </a:r>
                      <a:endParaRPr lang="en-US" sz="1200" dirty="0">
                        <a:solidFill>
                          <a:schemeClr val="tx1"/>
                        </a:solidFill>
                      </a:endParaRPr>
                    </a:p>
                  </a:txBody>
                  <a:tcPr marL="121888" marR="121888" anchor="ctr" horzOverflow="overflow"/>
                </a:tc>
                <a:extLst>
                  <a:ext uri="{0D108BD9-81ED-4DB2-BD59-A6C34878D82A}">
                    <a16:rowId xmlns:a16="http://schemas.microsoft.com/office/drawing/2014/main" val="10001"/>
                  </a:ext>
                </a:extLst>
              </a:tr>
              <a:tr h="478800">
                <a:tc>
                  <a:txBody>
                    <a:bodyPr/>
                    <a:lstStyle/>
                    <a:p>
                      <a:r>
                        <a:rPr lang="en-US" sz="1200" dirty="0"/>
                        <a:t>Concurrent Sessions</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50 Mil</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50 Mil</a:t>
                      </a:r>
                    </a:p>
                  </a:txBody>
                  <a:tcPr marL="121888" marR="121888" anchor="ctr"/>
                </a:tc>
                <a:tc>
                  <a:txBody>
                    <a:bodyPr/>
                    <a:lstStyle/>
                    <a:p>
                      <a:pPr algn="ctr"/>
                      <a:r>
                        <a:rPr lang="en-US" sz="1200" dirty="0"/>
                        <a:t>50 Mil</a:t>
                      </a:r>
                    </a:p>
                  </a:txBody>
                  <a:tcPr marL="121888" marR="121888" anchor="ctr"/>
                </a:tc>
                <a:tc>
                  <a:txBody>
                    <a:bodyPr/>
                    <a:lstStyle/>
                    <a:p>
                      <a:pPr algn="ctr"/>
                      <a:r>
                        <a:rPr lang="en-US" sz="1200" dirty="0"/>
                        <a:t>50 Mil</a:t>
                      </a:r>
                      <a:endParaRPr lang="en-US" sz="1200" dirty="0">
                        <a:solidFill>
                          <a:schemeClr val="tx1"/>
                        </a:solidFill>
                        <a:latin typeface="+mn-lt"/>
                        <a:cs typeface="Arial Narrow"/>
                      </a:endParaRPr>
                    </a:p>
                  </a:txBody>
                  <a:tcPr marL="121888" marR="121888"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95 Mil</a:t>
                      </a:r>
                      <a:endParaRPr lang="en-US" sz="1200" dirty="0">
                        <a:solidFill>
                          <a:schemeClr val="tx1"/>
                        </a:solidFill>
                      </a:endParaRPr>
                    </a:p>
                  </a:txBody>
                  <a:tcPr marL="121888" marR="121888" anchor="ctr" horzOverflow="overflow"/>
                </a:tc>
                <a:tc>
                  <a:txBody>
                    <a:bodyPr/>
                    <a:lstStyle/>
                    <a:p>
                      <a:pPr algn="ctr"/>
                      <a:r>
                        <a:rPr lang="en-US" sz="1200" dirty="0"/>
                        <a:t>95 Mil</a:t>
                      </a:r>
                      <a:endParaRPr lang="en-US" sz="1200" dirty="0">
                        <a:solidFill>
                          <a:schemeClr val="tx1"/>
                        </a:solidFill>
                      </a:endParaRPr>
                    </a:p>
                  </a:txBody>
                  <a:tcPr marL="121888" marR="121888" anchor="ctr" horzOverflow="overflow"/>
                </a:tc>
                <a:tc>
                  <a:txBody>
                    <a:bodyPr/>
                    <a:lstStyle/>
                    <a:p>
                      <a:pPr algn="ctr"/>
                      <a:r>
                        <a:rPr lang="en-US" sz="1200" dirty="0"/>
                        <a:t>95 Mil</a:t>
                      </a:r>
                      <a:endParaRPr lang="en-US" sz="1200" dirty="0">
                        <a:solidFill>
                          <a:schemeClr val="tx1"/>
                        </a:solidFill>
                      </a:endParaRPr>
                    </a:p>
                  </a:txBody>
                  <a:tcPr marL="121888" marR="121888" anchor="ctr" horzOverflow="overflow"/>
                </a:tc>
                <a:extLst>
                  <a:ext uri="{0D108BD9-81ED-4DB2-BD59-A6C34878D82A}">
                    <a16:rowId xmlns:a16="http://schemas.microsoft.com/office/drawing/2014/main" val="10002"/>
                  </a:ext>
                </a:extLst>
              </a:tr>
              <a:tr h="399000">
                <a:tc>
                  <a:txBody>
                    <a:bodyPr/>
                    <a:lstStyle/>
                    <a:p>
                      <a:r>
                        <a:rPr lang="en-US" sz="1200" dirty="0"/>
                        <a:t>New Sessions/Sec</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400,000</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400,000</a:t>
                      </a:r>
                    </a:p>
                  </a:txBody>
                  <a:tcPr marL="121888" marR="121888" anchor="ctr"/>
                </a:tc>
                <a:tc>
                  <a:txBody>
                    <a:bodyPr/>
                    <a:lstStyle/>
                    <a:p>
                      <a:pPr algn="ctr"/>
                      <a:r>
                        <a:rPr lang="en-US" sz="1200" dirty="0"/>
                        <a:t>400,000</a:t>
                      </a:r>
                    </a:p>
                  </a:txBody>
                  <a:tcPr marL="121888" marR="121888" anchor="ctr"/>
                </a:tc>
                <a:tc>
                  <a:txBody>
                    <a:bodyPr/>
                    <a:lstStyle/>
                    <a:p>
                      <a:pPr algn="ctr"/>
                      <a:r>
                        <a:rPr lang="en-US" sz="1200" dirty="0"/>
                        <a:t>400,000</a:t>
                      </a:r>
                      <a:endParaRPr lang="en-US" sz="1200" dirty="0">
                        <a:solidFill>
                          <a:schemeClr val="tx1"/>
                        </a:solidFill>
                        <a:latin typeface="+mn-lt"/>
                        <a:cs typeface="Arial Narrow"/>
                      </a:endParaRPr>
                    </a:p>
                  </a:txBody>
                  <a:tcPr marL="121888" marR="121888"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480,000</a:t>
                      </a:r>
                      <a:endParaRPr lang="en-US" sz="1200" dirty="0">
                        <a:solidFill>
                          <a:schemeClr val="tx1"/>
                        </a:solidFill>
                      </a:endParaRPr>
                    </a:p>
                  </a:txBody>
                  <a:tcPr marL="121888" marR="121888" anchor="ctr" horzOverflow="overflow"/>
                </a:tc>
                <a:tc>
                  <a:txBody>
                    <a:bodyPr/>
                    <a:lstStyle/>
                    <a:p>
                      <a:pPr algn="ctr"/>
                      <a:r>
                        <a:rPr lang="en-US" sz="1200" dirty="0"/>
                        <a:t>480,000</a:t>
                      </a:r>
                      <a:endParaRPr lang="en-US" sz="1200" dirty="0">
                        <a:solidFill>
                          <a:schemeClr val="tx1"/>
                        </a:solidFill>
                      </a:endParaRPr>
                    </a:p>
                  </a:txBody>
                  <a:tcPr marL="121888" marR="121888" anchor="ctr" horzOverflow="overflow"/>
                </a:tc>
                <a:tc>
                  <a:txBody>
                    <a:bodyPr/>
                    <a:lstStyle/>
                    <a:p>
                      <a:pPr algn="ctr"/>
                      <a:r>
                        <a:rPr lang="en-US" sz="1200" dirty="0"/>
                        <a:t>480,000</a:t>
                      </a:r>
                      <a:endParaRPr lang="en-US" sz="1200" dirty="0">
                        <a:solidFill>
                          <a:schemeClr val="tx1"/>
                        </a:solidFill>
                      </a:endParaRPr>
                    </a:p>
                  </a:txBody>
                  <a:tcPr marL="121888" marR="121888" anchor="ctr" horzOverflow="overflow"/>
                </a:tc>
                <a:extLst>
                  <a:ext uri="{0D108BD9-81ED-4DB2-BD59-A6C34878D82A}">
                    <a16:rowId xmlns:a16="http://schemas.microsoft.com/office/drawing/2014/main" val="10003"/>
                  </a:ext>
                </a:extLst>
              </a:tr>
              <a:tr h="416100">
                <a:tc>
                  <a:txBody>
                    <a:bodyPr/>
                    <a:lstStyle/>
                    <a:p>
                      <a:r>
                        <a:rPr lang="en-US" sz="1200" dirty="0"/>
                        <a:t>IPSec VPN</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50 Gbps</a:t>
                      </a:r>
                    </a:p>
                  </a:txBody>
                  <a:tcPr marL="121888" marR="121888"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50 Gbps</a:t>
                      </a:r>
                    </a:p>
                  </a:txBody>
                  <a:tcPr marL="121888" marR="121888" anchor="ctr" horzOverflow="overflow"/>
                </a:tc>
                <a:tc>
                  <a:txBody>
                    <a:bodyPr/>
                    <a:lstStyle/>
                    <a:p>
                      <a:pPr algn="ctr"/>
                      <a:r>
                        <a:rPr lang="en-US" sz="1200" dirty="0"/>
                        <a:t>50 Gbps</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100 Gbps</a:t>
                      </a:r>
                      <a:endParaRPr lang="en-US" sz="1200" baseline="0" dirty="0">
                        <a:solidFill>
                          <a:schemeClr val="tx1"/>
                        </a:solidFill>
                        <a:latin typeface="+mn-lt"/>
                        <a:cs typeface="Arial Narrow"/>
                      </a:endParaRPr>
                    </a:p>
                  </a:txBody>
                  <a:tcPr marL="121888" marR="121888"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135 Gbps</a:t>
                      </a:r>
                      <a:endParaRPr lang="en-US" sz="1200" dirty="0">
                        <a:solidFill>
                          <a:schemeClr val="tx1"/>
                        </a:solidFill>
                      </a:endParaRPr>
                    </a:p>
                  </a:txBody>
                  <a:tcPr marL="121888" marR="121888" anchor="ctr"/>
                </a:tc>
                <a:tc>
                  <a:txBody>
                    <a:bodyPr/>
                    <a:lstStyle/>
                    <a:p>
                      <a:pPr algn="ctr"/>
                      <a:r>
                        <a:rPr lang="en-US" sz="1200" dirty="0"/>
                        <a:t>135 Gbps</a:t>
                      </a:r>
                      <a:endParaRPr lang="en-US" sz="1200" dirty="0">
                        <a:solidFill>
                          <a:schemeClr val="tx1"/>
                        </a:solidFill>
                      </a:endParaRPr>
                    </a:p>
                  </a:txBody>
                  <a:tcPr marL="121888" marR="121888" anchor="ctr"/>
                </a:tc>
                <a:tc>
                  <a:txBody>
                    <a:bodyPr/>
                    <a:lstStyle/>
                    <a:p>
                      <a:pPr algn="ctr"/>
                      <a:r>
                        <a:rPr lang="en-US" sz="1200" dirty="0"/>
                        <a:t>135 Gbps</a:t>
                      </a:r>
                      <a:endParaRPr lang="en-US" sz="1200" dirty="0">
                        <a:solidFill>
                          <a:schemeClr val="tx1"/>
                        </a:solidFill>
                      </a:endParaRPr>
                    </a:p>
                  </a:txBody>
                  <a:tcPr marL="121888" marR="121888" anchor="ctr"/>
                </a:tc>
                <a:extLst>
                  <a:ext uri="{0D108BD9-81ED-4DB2-BD59-A6C34878D82A}">
                    <a16:rowId xmlns:a16="http://schemas.microsoft.com/office/drawing/2014/main" val="10004"/>
                  </a:ext>
                </a:extLst>
              </a:tr>
              <a:tr h="416100">
                <a:tc>
                  <a:txBody>
                    <a:bodyPr/>
                    <a:lstStyle/>
                    <a:p>
                      <a:r>
                        <a:rPr lang="en-US" sz="1200" dirty="0"/>
                        <a:t>IPS (HTTP/</a:t>
                      </a:r>
                      <a:r>
                        <a:rPr lang="en-US" sz="1200" dirty="0" err="1"/>
                        <a:t>Ent</a:t>
                      </a:r>
                      <a:r>
                        <a:rPr lang="en-US" sz="1200" dirty="0"/>
                        <a:t>. Mix)</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43 /23 Gbps</a:t>
                      </a: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45 / 22 Gbps</a:t>
                      </a:r>
                    </a:p>
                  </a:txBody>
                  <a:tcPr marL="121888" marR="121888" anchor="ctr"/>
                </a:tc>
                <a:tc>
                  <a:txBody>
                    <a:bodyPr/>
                    <a:lstStyle/>
                    <a:p>
                      <a:pPr algn="ctr"/>
                      <a:r>
                        <a:rPr lang="en-US" sz="1200" dirty="0"/>
                        <a:t>44 /26 Gbps</a:t>
                      </a:r>
                    </a:p>
                  </a:txBody>
                  <a:tcPr marL="121888" marR="121888" anchor="ctr"/>
                </a:tc>
                <a:tc>
                  <a:txBody>
                    <a:bodyPr/>
                    <a:lstStyle/>
                    <a:p>
                      <a:pPr algn="ctr"/>
                      <a:r>
                        <a:rPr lang="en-US" sz="1200" dirty="0"/>
                        <a:t>57 / 22 Gbps</a:t>
                      </a:r>
                      <a:endParaRPr lang="en-US" sz="1200" dirty="0">
                        <a:solidFill>
                          <a:schemeClr val="tx1"/>
                        </a:solidFill>
                        <a:latin typeface="+mn-lt"/>
                        <a:cs typeface="Arial Narrow"/>
                      </a:endParaRPr>
                    </a:p>
                  </a:txBody>
                  <a:tcPr marL="121888" marR="121888"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75 / 21 Gbps</a:t>
                      </a:r>
                      <a:endParaRPr lang="en-US" sz="1200" dirty="0">
                        <a:solidFill>
                          <a:schemeClr val="tx1"/>
                        </a:solidFill>
                      </a:endParaRPr>
                    </a:p>
                  </a:txBody>
                  <a:tcPr marL="121888" marR="121888" anchor="ctr" horzOverflow="overflow"/>
                </a:tc>
                <a:tc>
                  <a:txBody>
                    <a:bodyPr/>
                    <a:lstStyle/>
                    <a:p>
                      <a:pPr algn="ctr"/>
                      <a:r>
                        <a:rPr lang="en-US" sz="1200" dirty="0"/>
                        <a:t>75 / 21 Gbps</a:t>
                      </a:r>
                      <a:endParaRPr lang="en-US" sz="1200" dirty="0">
                        <a:solidFill>
                          <a:schemeClr val="tx1"/>
                        </a:solidFill>
                      </a:endParaRPr>
                    </a:p>
                  </a:txBody>
                  <a:tcPr marL="121888" marR="121888" anchor="ctr" horzOverflow="overflow"/>
                </a:tc>
                <a:tc>
                  <a:txBody>
                    <a:bodyPr/>
                    <a:lstStyle/>
                    <a:p>
                      <a:pPr algn="ctr"/>
                      <a:r>
                        <a:rPr lang="en-US" sz="1200" dirty="0"/>
                        <a:t>75 / 21 Gbps</a:t>
                      </a:r>
                      <a:endParaRPr lang="en-US" sz="1200" dirty="0">
                        <a:solidFill>
                          <a:schemeClr val="tx1"/>
                        </a:solidFill>
                      </a:endParaRPr>
                    </a:p>
                  </a:txBody>
                  <a:tcPr marL="121888" marR="121888" anchor="ctr" horzOverflow="overflow"/>
                </a:tc>
                <a:extLst>
                  <a:ext uri="{0D108BD9-81ED-4DB2-BD59-A6C34878D82A}">
                    <a16:rowId xmlns:a16="http://schemas.microsoft.com/office/drawing/2014/main" val="10005"/>
                  </a:ext>
                </a:extLst>
              </a:tr>
              <a:tr h="363540">
                <a:tc>
                  <a:txBody>
                    <a:bodyPr/>
                    <a:lstStyle/>
                    <a:p>
                      <a:r>
                        <a:rPr lang="en-US" sz="1200" dirty="0"/>
                        <a:t>NGFW (</a:t>
                      </a:r>
                      <a:r>
                        <a:rPr lang="en-US" sz="1200" dirty="0" err="1"/>
                        <a:t>Ent</a:t>
                      </a:r>
                      <a:r>
                        <a:rPr lang="en-US" sz="1200" dirty="0"/>
                        <a:t>.</a:t>
                      </a:r>
                      <a:r>
                        <a:rPr lang="en-US" sz="1200" baseline="0" dirty="0"/>
                        <a:t> Mix)</a:t>
                      </a:r>
                      <a:endParaRPr lang="en-US" sz="1200" b="1" dirty="0">
                        <a:solidFill>
                          <a:srgbClr val="FFFFFF"/>
                        </a:solidFill>
                      </a:endParaRPr>
                    </a:p>
                  </a:txBody>
                  <a:tcPr marL="121888" marR="121888" anchor="ctr"/>
                </a:tc>
                <a:tc>
                  <a:txBody>
                    <a:bodyPr/>
                    <a:lstStyle/>
                    <a:p>
                      <a:pPr algn="ctr"/>
                      <a:r>
                        <a:rPr lang="en-US" sz="1200" dirty="0"/>
                        <a:t>22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200" dirty="0"/>
                        <a:t>18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200" dirty="0"/>
                        <a:t>24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200" dirty="0"/>
                        <a:t>14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200" dirty="0"/>
                        <a:t>17 Gbps</a:t>
                      </a:r>
                    </a:p>
                  </a:txBody>
                  <a:tcPr marL="121888" marR="121888"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200" dirty="0"/>
                        <a:t>17 Gbps</a:t>
                      </a: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17 Gbps</a:t>
                      </a:r>
                    </a:p>
                  </a:txBody>
                  <a:tcPr marL="121888" marR="121888" anchor="ctr"/>
                </a:tc>
                <a:extLst>
                  <a:ext uri="{0D108BD9-81ED-4DB2-BD59-A6C34878D82A}">
                    <a16:rowId xmlns:a16="http://schemas.microsoft.com/office/drawing/2014/main" val="10006"/>
                  </a:ext>
                </a:extLst>
              </a:tr>
              <a:tr h="1108721">
                <a:tc>
                  <a:txBody>
                    <a:bodyPr/>
                    <a:lstStyle/>
                    <a:p>
                      <a:r>
                        <a:rPr lang="en-US" sz="1200" dirty="0"/>
                        <a:t>Interfaces</a:t>
                      </a:r>
                      <a:endParaRPr lang="en-US" sz="1200" b="1" dirty="0">
                        <a:solidFill>
                          <a:srgbClr val="FFFFFF"/>
                        </a:solidFill>
                      </a:endParaRPr>
                    </a:p>
                  </a:txBody>
                  <a:tcPr marL="121888" marR="121888" anchor="ctr"/>
                </a:tc>
                <a:tc>
                  <a:txBody>
                    <a:bodyPr/>
                    <a:lstStyle/>
                    <a:p>
                      <a:pPr algn="ctr"/>
                      <a:r>
                        <a:rPr lang="en-US" sz="1200" dirty="0"/>
                        <a:t>16x 10GE </a:t>
                      </a:r>
                      <a:br>
                        <a:rPr lang="en-US" sz="1200" dirty="0"/>
                      </a:br>
                      <a:r>
                        <a:rPr lang="en-US" sz="1200" dirty="0"/>
                        <a:t>SFP+</a:t>
                      </a:r>
                    </a:p>
                    <a:p>
                      <a:pPr algn="ctr"/>
                      <a:r>
                        <a:rPr lang="en-US" sz="1200" baseline="0" dirty="0"/>
                        <a:t>2 x GE RJ45</a:t>
                      </a:r>
                      <a:endParaRPr lang="en-US" sz="1200" dirty="0"/>
                    </a:p>
                  </a:txBody>
                  <a:tcPr marL="121888" marR="121888" anchor="ctr"/>
                </a:tc>
                <a:tc>
                  <a:txBody>
                    <a:bodyPr/>
                    <a:lstStyle/>
                    <a:p>
                      <a:pPr algn="ctr"/>
                      <a:r>
                        <a:rPr lang="en-US" sz="1200" dirty="0"/>
                        <a:t>32x 10GE </a:t>
                      </a:r>
                      <a:br>
                        <a:rPr lang="en-US" sz="1200" dirty="0"/>
                      </a:br>
                      <a:r>
                        <a:rPr lang="en-US" sz="1200" dirty="0"/>
                        <a:t>SFP+</a:t>
                      </a:r>
                    </a:p>
                    <a:p>
                      <a:pPr algn="ctr"/>
                      <a:r>
                        <a:rPr lang="en-US" sz="1200" baseline="0" dirty="0"/>
                        <a:t>2 x GE RJ45</a:t>
                      </a:r>
                      <a:endParaRPr lang="en-US" sz="1200" dirty="0"/>
                    </a:p>
                  </a:txBody>
                  <a:tcPr marL="121888" marR="121888" anchor="ctr"/>
                </a:tc>
                <a:tc>
                  <a:txBody>
                    <a:bodyPr/>
                    <a:lstStyle/>
                    <a:p>
                      <a:pPr algn="ctr"/>
                      <a:r>
                        <a:rPr lang="en-US" sz="1200" dirty="0"/>
                        <a:t>48x 10GE </a:t>
                      </a:r>
                      <a:br>
                        <a:rPr lang="en-US" sz="1200" dirty="0"/>
                      </a:br>
                      <a:r>
                        <a:rPr lang="en-US" sz="1200" dirty="0"/>
                        <a:t>SFP+</a:t>
                      </a:r>
                    </a:p>
                    <a:p>
                      <a:pPr algn="ctr"/>
                      <a:r>
                        <a:rPr lang="en-US" sz="1200" baseline="0" dirty="0"/>
                        <a:t>2 x GE RJ45</a:t>
                      </a:r>
                      <a:endParaRPr lang="en-US" sz="12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 x 40GE QSFP+, 20 x 10-GE SFP+</a:t>
                      </a:r>
                      <a:r>
                        <a:rPr lang="en-US" sz="1200" baseline="0" dirty="0"/>
                        <a:t> /</a:t>
                      </a:r>
                      <a:r>
                        <a:rPr lang="en-US" sz="1200" dirty="0"/>
                        <a:t>GE SFP Slots, </a:t>
                      </a:r>
                      <a:r>
                        <a:rPr lang="en-US" sz="1200" baseline="0" dirty="0"/>
                        <a:t>8 x ultra-low latency 2 x GE RJ45</a:t>
                      </a:r>
                      <a:endParaRPr lang="en-US" sz="1200" dirty="0">
                        <a:solidFill>
                          <a:schemeClr val="tx1"/>
                        </a:solidFill>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200" dirty="0"/>
                        <a:t>4 x 100GE CFP2, 4 x 40GE QSFP+, 8x 10GE SFP+,</a:t>
                      </a:r>
                      <a:r>
                        <a:rPr lang="fr-FR" sz="1200" baseline="0" dirty="0"/>
                        <a:t> </a:t>
                      </a:r>
                      <a:r>
                        <a:rPr lang="fr-FR" sz="1200" dirty="0"/>
                        <a:t>2 x GE RJ45</a:t>
                      </a:r>
                    </a:p>
                    <a:p>
                      <a:pPr algn="ctr"/>
                      <a:endParaRPr lang="fr-FR" sz="1200" dirty="0">
                        <a:solidFill>
                          <a:schemeClr val="tx1"/>
                        </a:solidFill>
                      </a:endParaRPr>
                    </a:p>
                  </a:txBody>
                  <a:tcPr marL="121888" marR="121888" anchor="ctr"/>
                </a:tc>
                <a:tc>
                  <a:txBody>
                    <a:bodyPr/>
                    <a:lstStyle/>
                    <a:p>
                      <a:pPr algn="ctr"/>
                      <a:r>
                        <a:rPr lang="fr-FR" sz="1200" dirty="0"/>
                        <a:t>6 x 100GE CFP2, 2 x GE RJ45</a:t>
                      </a:r>
                      <a:endParaRPr lang="fr-FR" sz="1200" dirty="0">
                        <a:solidFill>
                          <a:schemeClr val="tx1"/>
                        </a:solidFill>
                      </a:endParaRPr>
                    </a:p>
                  </a:txBody>
                  <a:tcPr marL="121888" marR="12188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1200" dirty="0"/>
                        <a:t>4 x 100GE CFP2, 10x 10GE SFP+,</a:t>
                      </a:r>
                      <a:r>
                        <a:rPr lang="fr-FR" sz="1200" baseline="0" dirty="0"/>
                        <a:t> </a:t>
                      </a:r>
                      <a:r>
                        <a:rPr lang="fr-FR" sz="1200" dirty="0"/>
                        <a:t>2 x GE RJ45</a:t>
                      </a:r>
                      <a:endParaRPr lang="fr-FR" sz="1200" dirty="0">
                        <a:solidFill>
                          <a:schemeClr val="tx1"/>
                        </a:solidFill>
                      </a:endParaRPr>
                    </a:p>
                  </a:txBody>
                  <a:tcPr marL="121888" marR="121888" anchor="ctr"/>
                </a:tc>
                <a:extLst>
                  <a:ext uri="{0D108BD9-81ED-4DB2-BD59-A6C34878D82A}">
                    <a16:rowId xmlns:a16="http://schemas.microsoft.com/office/drawing/2014/main" val="10007"/>
                  </a:ext>
                </a:extLst>
              </a:tr>
              <a:tr h="274320">
                <a:tc>
                  <a:txBody>
                    <a:bodyPr/>
                    <a:lstStyle/>
                    <a:p>
                      <a:r>
                        <a:rPr lang="en-US" sz="1200" dirty="0"/>
                        <a:t>Storage</a:t>
                      </a:r>
                      <a:endParaRPr lang="en-US" sz="1200" b="1" dirty="0">
                        <a:solidFill>
                          <a:srgbClr val="FFFFFF"/>
                        </a:solidFill>
                      </a:endParaRPr>
                    </a:p>
                  </a:txBody>
                  <a:tcPr marL="121888" marR="121888" anchor="ctr"/>
                </a:tc>
                <a:tc>
                  <a:txBody>
                    <a:bodyPr/>
                    <a:lstStyle/>
                    <a:p>
                      <a:pPr algn="ctr"/>
                      <a:r>
                        <a:rPr lang="en-US" sz="1200" dirty="0"/>
                        <a:t>480 GB</a:t>
                      </a:r>
                      <a:endParaRPr lang="en-US" sz="1200" dirty="0">
                        <a:latin typeface="+mn-lt"/>
                        <a:cs typeface="Arial Narrow"/>
                      </a:endParaRPr>
                    </a:p>
                  </a:txBody>
                  <a:tcPr marL="121888" marR="121888" anchor="ctr"/>
                </a:tc>
                <a:tc>
                  <a:txBody>
                    <a:bodyPr/>
                    <a:lstStyle/>
                    <a:p>
                      <a:pPr algn="ctr"/>
                      <a:r>
                        <a:rPr lang="en-US" sz="1200" dirty="0"/>
                        <a:t>480 GB</a:t>
                      </a:r>
                      <a:endParaRPr lang="en-US" sz="1200" dirty="0">
                        <a:latin typeface="+mn-lt"/>
                        <a:cs typeface="Arial Narrow"/>
                      </a:endParaRPr>
                    </a:p>
                  </a:txBody>
                  <a:tcPr marL="121888" marR="121888" anchor="ctr"/>
                </a:tc>
                <a:tc>
                  <a:txBody>
                    <a:bodyPr/>
                    <a:lstStyle/>
                    <a:p>
                      <a:pPr algn="ctr"/>
                      <a:r>
                        <a:rPr lang="en-US" sz="1200" dirty="0"/>
                        <a:t>960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960</a:t>
                      </a:r>
                      <a:r>
                        <a:rPr lang="en-US" sz="1200" baseline="0" dirty="0"/>
                        <a:t> GB</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960</a:t>
                      </a:r>
                      <a:r>
                        <a:rPr lang="en-US" sz="1200" baseline="0" dirty="0"/>
                        <a:t> GB</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960</a:t>
                      </a:r>
                      <a:r>
                        <a:rPr lang="en-US" sz="1200" baseline="0" dirty="0"/>
                        <a:t> GB</a:t>
                      </a:r>
                      <a:endParaRPr lang="en-US" sz="1200" dirty="0">
                        <a:solidFill>
                          <a:schemeClr val="tx1"/>
                        </a:solidFill>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960</a:t>
                      </a:r>
                      <a:r>
                        <a:rPr lang="en-US" sz="1200" baseline="0" dirty="0"/>
                        <a:t> GB</a:t>
                      </a:r>
                      <a:endParaRPr lang="en-US" sz="1200" dirty="0">
                        <a:solidFill>
                          <a:schemeClr val="tx1"/>
                        </a:solidFill>
                        <a:latin typeface="+mn-lt"/>
                        <a:cs typeface="Arial Narrow"/>
                      </a:endParaRPr>
                    </a:p>
                  </a:txBody>
                  <a:tcPr marL="121888" marR="121888" anchor="ctr"/>
                </a:tc>
                <a:extLst>
                  <a:ext uri="{0D108BD9-81ED-4DB2-BD59-A6C34878D82A}">
                    <a16:rowId xmlns:a16="http://schemas.microsoft.com/office/drawing/2014/main" val="10008"/>
                  </a:ext>
                </a:extLst>
              </a:tr>
              <a:tr h="290700">
                <a:tc>
                  <a:txBody>
                    <a:bodyPr/>
                    <a:lstStyle/>
                    <a:p>
                      <a:r>
                        <a:rPr lang="en-US" sz="1200" dirty="0"/>
                        <a:t>Variants</a:t>
                      </a:r>
                      <a:endParaRPr lang="en-US" sz="1200" b="1" dirty="0">
                        <a:solidFill>
                          <a:srgbClr val="FFFFFF"/>
                        </a:solidFill>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DC</a:t>
                      </a:r>
                      <a:endParaRPr lang="en-US" sz="1200" dirty="0">
                        <a:latin typeface="+mn-lt"/>
                        <a:cs typeface="Arial Narrow"/>
                      </a:endParaRPr>
                    </a:p>
                  </a:txBody>
                  <a:tcPr marL="121888" marR="12188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DC</a:t>
                      </a:r>
                      <a:endParaRPr lang="en-US" sz="1200" dirty="0">
                        <a:latin typeface="+mn-lt"/>
                        <a:cs typeface="Arial Narrow"/>
                      </a:endParaRPr>
                    </a:p>
                  </a:txBody>
                  <a:tcPr marL="121888" marR="121888" anchor="ctr"/>
                </a:tc>
                <a:tc>
                  <a:txBody>
                    <a:bodyPr/>
                    <a:lstStyle/>
                    <a:p>
                      <a:pPr algn="ctr"/>
                      <a:r>
                        <a:rPr lang="en-US" sz="1200" dirty="0"/>
                        <a:t>DC</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DC, NEBS</a:t>
                      </a:r>
                      <a:endParaRPr lang="en-US" sz="1200" dirty="0">
                        <a:solidFill>
                          <a:schemeClr val="tx1"/>
                        </a:solidFill>
                        <a:latin typeface="+mn-lt"/>
                        <a:cs typeface="Arial Narrow"/>
                      </a:endParaRPr>
                    </a:p>
                  </a:txBody>
                  <a:tcPr marL="121888" marR="121888"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200" dirty="0"/>
                        <a:t>DC</a:t>
                      </a:r>
                      <a:endParaRPr lang="en-US" sz="1200" dirty="0">
                        <a:solidFill>
                          <a:schemeClr val="tx1"/>
                        </a:solidFill>
                        <a:latin typeface="+mn-lt"/>
                        <a:cs typeface="Arial Narrow"/>
                      </a:endParaRPr>
                    </a:p>
                  </a:txBody>
                  <a:tcPr marL="121888" marR="121888" anchor="ctr"/>
                </a:tc>
                <a:tc>
                  <a:txBody>
                    <a:bodyPr/>
                    <a:lstStyle/>
                    <a:p>
                      <a:pPr algn="ctr"/>
                      <a:r>
                        <a:rPr lang="en-US" sz="1200" dirty="0"/>
                        <a:t>DC</a:t>
                      </a:r>
                      <a:endParaRPr lang="en-US" sz="1200" dirty="0">
                        <a:solidFill>
                          <a:schemeClr val="tx1"/>
                        </a:solidFill>
                        <a:latin typeface="+mn-lt"/>
                        <a:cs typeface="Arial Narrow"/>
                      </a:endParaRPr>
                    </a:p>
                  </a:txBody>
                  <a:tcPr marL="121888" marR="121888" anchor="ctr"/>
                </a:tc>
                <a:tc>
                  <a:txBody>
                    <a:bodyPr/>
                    <a:lstStyle/>
                    <a:p>
                      <a:pPr algn="ctr"/>
                      <a:r>
                        <a:rPr lang="en-US" sz="1200" dirty="0"/>
                        <a:t>DC</a:t>
                      </a:r>
                      <a:endParaRPr lang="en-US" sz="1200" dirty="0">
                        <a:solidFill>
                          <a:schemeClr val="tx1"/>
                        </a:solidFill>
                        <a:latin typeface="+mn-lt"/>
                        <a:cs typeface="Arial Narrow"/>
                      </a:endParaRPr>
                    </a:p>
                  </a:txBody>
                  <a:tcPr marL="121888" marR="121888"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78479317"/>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1000D</a:t>
            </a:r>
          </a:p>
        </p:txBody>
      </p:sp>
      <p:pic>
        <p:nvPicPr>
          <p:cNvPr id="3" name="Picture 2" descr="FG-1000D Front and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58304" y="1498669"/>
            <a:ext cx="4798750" cy="2181819"/>
          </a:xfrm>
          <a:prstGeom prst="rect">
            <a:avLst/>
          </a:prstGeom>
        </p:spPr>
      </p:pic>
      <p:cxnSp>
        <p:nvCxnSpPr>
          <p:cNvPr id="4" name="Straight Connector 3"/>
          <p:cNvCxnSpPr/>
          <p:nvPr/>
        </p:nvCxnSpPr>
        <p:spPr bwMode="auto">
          <a:xfrm>
            <a:off x="3060692" y="1833897"/>
            <a:ext cx="1914601"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5" name="Straight Connector 4"/>
          <p:cNvCxnSpPr/>
          <p:nvPr/>
        </p:nvCxnSpPr>
        <p:spPr bwMode="auto">
          <a:xfrm flipV="1">
            <a:off x="3823238" y="2396064"/>
            <a:ext cx="1817872" cy="10421"/>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 name="Straight Connector 5"/>
          <p:cNvCxnSpPr/>
          <p:nvPr/>
        </p:nvCxnSpPr>
        <p:spPr bwMode="auto">
          <a:xfrm flipV="1">
            <a:off x="3069326" y="1723743"/>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7" name="Straight Connector 6"/>
          <p:cNvCxnSpPr/>
          <p:nvPr/>
        </p:nvCxnSpPr>
        <p:spPr bwMode="auto">
          <a:xfrm flipV="1">
            <a:off x="4971153" y="1827417"/>
            <a:ext cx="4138" cy="16536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8" name="Straight Connector 7"/>
          <p:cNvCxnSpPr/>
          <p:nvPr/>
        </p:nvCxnSpPr>
        <p:spPr bwMode="auto">
          <a:xfrm flipV="1">
            <a:off x="3827734" y="2221940"/>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9" name="Straight Connector 8"/>
          <p:cNvCxnSpPr/>
          <p:nvPr/>
        </p:nvCxnSpPr>
        <p:spPr bwMode="auto">
          <a:xfrm flipH="1" flipV="1">
            <a:off x="5641108" y="2221939"/>
            <a:ext cx="4158"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10"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dirty="0"/>
              <a:t>2x GE RJ45 Management Ports	</a:t>
            </a:r>
          </a:p>
          <a:p>
            <a:pPr marL="457297" indent="-457297" defTabSz="1218959">
              <a:spcBef>
                <a:spcPct val="20000"/>
              </a:spcBef>
              <a:buClr>
                <a:schemeClr val="accent6"/>
              </a:buClr>
              <a:buFont typeface="+mj-ea"/>
              <a:buAutoNum type="circleNumDbPlain"/>
            </a:pPr>
            <a:r>
              <a:rPr lang="en-US" sz="1300" dirty="0"/>
              <a:t>16x GE SFP Slots</a:t>
            </a:r>
          </a:p>
          <a:p>
            <a:pPr marL="457297" indent="-457297" defTabSz="1218959">
              <a:spcBef>
                <a:spcPct val="20000"/>
              </a:spcBef>
              <a:buClr>
                <a:schemeClr val="accent6"/>
              </a:buClr>
              <a:buFont typeface="+mj-ea"/>
              <a:buAutoNum type="circleNumDbPlain"/>
            </a:pPr>
            <a:r>
              <a:rPr lang="en-US" sz="1300" dirty="0"/>
              <a:t>16x GE RJ45 Ports</a:t>
            </a:r>
          </a:p>
          <a:p>
            <a:pPr marL="457297" indent="-457297" defTabSz="1218959">
              <a:spcBef>
                <a:spcPct val="20000"/>
              </a:spcBef>
              <a:buClr>
                <a:schemeClr val="accent6"/>
              </a:buClr>
              <a:buFont typeface="+mj-ea"/>
              <a:buAutoNum type="circleNumDbPlain"/>
            </a:pPr>
            <a:r>
              <a:rPr lang="en-US" sz="1300" dirty="0"/>
              <a:t>2x 10GE SPF+ Slots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6882" y="3061999"/>
            <a:ext cx="496216" cy="7296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3098" y="3061999"/>
            <a:ext cx="496216" cy="72960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34715" y="3061999"/>
            <a:ext cx="495296" cy="729600"/>
          </a:xfrm>
          <a:prstGeom prst="rect">
            <a:avLst/>
          </a:prstGeom>
        </p:spPr>
      </p:pic>
      <p:pic>
        <p:nvPicPr>
          <p:cNvPr id="14" name="Picture 13"/>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50668" y="3061999"/>
            <a:ext cx="496215" cy="729600"/>
          </a:xfrm>
          <a:prstGeom prst="rect">
            <a:avLst/>
          </a:prstGeom>
        </p:spPr>
      </p:pic>
      <p:pic>
        <p:nvPicPr>
          <p:cNvPr id="15" name="Picture 14"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6" name="Picture 15" descr="Storage-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39315" y="3061999"/>
            <a:ext cx="495399" cy="729600"/>
          </a:xfrm>
          <a:prstGeom prst="rect">
            <a:avLst/>
          </a:prstGeom>
        </p:spPr>
      </p:pic>
      <p:sp>
        <p:nvSpPr>
          <p:cNvPr id="17" name="Oval 16"/>
          <p:cNvSpPr/>
          <p:nvPr/>
        </p:nvSpPr>
        <p:spPr bwMode="auto">
          <a:xfrm>
            <a:off x="2129913"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8" name="Oval 17"/>
          <p:cNvSpPr/>
          <p:nvPr/>
        </p:nvSpPr>
        <p:spPr bwMode="auto">
          <a:xfrm>
            <a:off x="3722161"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9" name="Oval 18"/>
          <p:cNvSpPr/>
          <p:nvPr/>
        </p:nvSpPr>
        <p:spPr bwMode="auto">
          <a:xfrm>
            <a:off x="2955117" y="154819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20" name="Oval 19"/>
          <p:cNvSpPr/>
          <p:nvPr/>
        </p:nvSpPr>
        <p:spPr bwMode="auto">
          <a:xfrm>
            <a:off x="4297259" y="201222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21" name="Picture 20"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22" name="TextBox 21"/>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52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11 Million</a:t>
            </a:r>
          </a:p>
          <a:p>
            <a:r>
              <a:rPr lang="en-US" sz="1100" dirty="0">
                <a:solidFill>
                  <a:srgbClr val="7F7F7F"/>
                </a:solidFill>
              </a:rPr>
              <a:t>Concurrent Sessions</a:t>
            </a:r>
          </a:p>
          <a:p>
            <a:endParaRPr lang="en-US" sz="1100" dirty="0">
              <a:solidFill>
                <a:srgbClr val="7F7F7F"/>
              </a:solidFill>
            </a:endParaRPr>
          </a:p>
          <a:p>
            <a:r>
              <a:rPr lang="en-US" sz="2400" b="1" dirty="0"/>
              <a:t>280,000</a:t>
            </a:r>
          </a:p>
          <a:p>
            <a:r>
              <a:rPr lang="en-US" sz="1100" dirty="0">
                <a:solidFill>
                  <a:srgbClr val="7F7F7F"/>
                </a:solidFill>
              </a:rPr>
              <a:t>New Sessions/Sec</a:t>
            </a:r>
          </a:p>
        </p:txBody>
      </p:sp>
      <p:cxnSp>
        <p:nvCxnSpPr>
          <p:cNvPr id="23" name="Straight Connector 22"/>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27" name="Picture 26"/>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2"/>
          <a:stretch>
            <a:fillRect/>
          </a:stretch>
        </p:blipFill>
        <p:spPr>
          <a:xfrm>
            <a:off x="9859823" y="5417255"/>
            <a:ext cx="674314" cy="671119"/>
          </a:xfrm>
          <a:prstGeom prst="rect">
            <a:avLst/>
          </a:prstGeom>
        </p:spPr>
      </p:pic>
      <p:pic>
        <p:nvPicPr>
          <p:cNvPr id="30" name="Picture 29"/>
          <p:cNvPicPr>
            <a:picLocks noChangeAspect="1"/>
          </p:cNvPicPr>
          <p:nvPr/>
        </p:nvPicPr>
        <p:blipFill>
          <a:blip r:embed="rId13"/>
          <a:stretch>
            <a:fillRect/>
          </a:stretch>
        </p:blipFill>
        <p:spPr>
          <a:xfrm>
            <a:off x="8935284" y="5472802"/>
            <a:ext cx="624060" cy="584711"/>
          </a:xfrm>
          <a:prstGeom prst="rect">
            <a:avLst/>
          </a:prstGeom>
        </p:spPr>
      </p:pic>
      <p:pic>
        <p:nvPicPr>
          <p:cNvPr id="31" name="Picture 30"/>
          <p:cNvPicPr>
            <a:picLocks noChangeAspect="1"/>
          </p:cNvPicPr>
          <p:nvPr/>
        </p:nvPicPr>
        <p:blipFill>
          <a:blip r:embed="rId14"/>
          <a:stretch>
            <a:fillRect/>
          </a:stretch>
        </p:blipFill>
        <p:spPr>
          <a:xfrm>
            <a:off x="10793734" y="5482460"/>
            <a:ext cx="817408" cy="569685"/>
          </a:xfrm>
          <a:prstGeom prst="rect">
            <a:avLst/>
          </a:prstGeom>
        </p:spPr>
      </p:pic>
      <p:grpSp>
        <p:nvGrpSpPr>
          <p:cNvPr id="32" name="Group 31"/>
          <p:cNvGrpSpPr/>
          <p:nvPr/>
        </p:nvGrpSpPr>
        <p:grpSpPr>
          <a:xfrm>
            <a:off x="7977837" y="5455084"/>
            <a:ext cx="642610" cy="612273"/>
            <a:chOff x="5818638" y="4203821"/>
            <a:chExt cx="467667" cy="445474"/>
          </a:xfrm>
        </p:grpSpPr>
        <p:pic>
          <p:nvPicPr>
            <p:cNvPr id="33" name="Picture 3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6"/>
            <a:stretch>
              <a:fillRect/>
            </a:stretch>
          </p:blipFill>
          <p:spPr>
            <a:xfrm flipH="1">
              <a:off x="5869115" y="4203821"/>
              <a:ext cx="417190" cy="445474"/>
            </a:xfrm>
            <a:prstGeom prst="rect">
              <a:avLst/>
            </a:prstGeom>
          </p:spPr>
        </p:pic>
      </p:grpSp>
      <p:sp>
        <p:nvSpPr>
          <p:cNvPr id="35" name="Rounded Rectangle 34"/>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8,000</a:t>
            </a:r>
          </a:p>
        </p:txBody>
      </p:sp>
      <p:sp>
        <p:nvSpPr>
          <p:cNvPr id="36" name="Rounded Rectangle 35"/>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7" name="Rounded Rectangle 36"/>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38" name="Rounded Rectangle 37"/>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9" name="TextBox 38"/>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4.2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5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3 Gbps</a:t>
            </a:r>
          </a:p>
          <a:p>
            <a:r>
              <a:rPr lang="en-US" sz="1100" dirty="0">
                <a:solidFill>
                  <a:srgbClr val="7F7F7F"/>
                </a:solidFill>
              </a:rPr>
              <a:t>Threat Protection Throughput</a:t>
            </a:r>
          </a:p>
          <a:p>
            <a:endParaRPr lang="en-US" sz="1100" dirty="0">
              <a:solidFill>
                <a:srgbClr val="7F7F7F"/>
              </a:solidFill>
            </a:endParaRPr>
          </a:p>
        </p:txBody>
      </p:sp>
      <p:pic>
        <p:nvPicPr>
          <p:cNvPr id="40" name="Picture 39"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41" name="Picture 40" descr="NP-Direc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694953" y="3061998"/>
            <a:ext cx="500951" cy="730391"/>
          </a:xfrm>
          <a:prstGeom prst="rect">
            <a:avLst/>
          </a:prstGeom>
        </p:spPr>
      </p:pic>
      <p:pic>
        <p:nvPicPr>
          <p:cNvPr id="42" name="Picture 41"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43" name="Picture 42" descr="UTM_sy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494565631"/>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1200D</a:t>
            </a:r>
          </a:p>
        </p:txBody>
      </p:sp>
      <p:pic>
        <p:nvPicPr>
          <p:cNvPr id="3" name="Picture 2"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58304" y="1497711"/>
            <a:ext cx="4798750" cy="2167741"/>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dirty="0"/>
              <a:t>2x GE RJ45 Management Ports	</a:t>
            </a:r>
          </a:p>
          <a:p>
            <a:pPr marL="457297" indent="-457297" defTabSz="1218959">
              <a:spcBef>
                <a:spcPct val="20000"/>
              </a:spcBef>
              <a:buClr>
                <a:schemeClr val="accent6"/>
              </a:buClr>
              <a:buFont typeface="+mj-ea"/>
              <a:buAutoNum type="circleNumDbPlain"/>
            </a:pPr>
            <a:r>
              <a:rPr lang="en-US" sz="1300" dirty="0"/>
              <a:t>16x GE SFP Slots</a:t>
            </a:r>
          </a:p>
          <a:p>
            <a:pPr marL="457297" indent="-457297" defTabSz="1218959">
              <a:spcBef>
                <a:spcPct val="20000"/>
              </a:spcBef>
              <a:buClr>
                <a:schemeClr val="accent6"/>
              </a:buClr>
              <a:buFont typeface="+mj-ea"/>
              <a:buAutoNum type="circleNumDbPlain"/>
            </a:pPr>
            <a:r>
              <a:rPr lang="en-US" sz="1300" dirty="0"/>
              <a:t>16x GE RJ45 Ports</a:t>
            </a:r>
          </a:p>
          <a:p>
            <a:pPr marL="457297" indent="-457297" defTabSz="1218959">
              <a:spcBef>
                <a:spcPct val="20000"/>
              </a:spcBef>
              <a:buClr>
                <a:schemeClr val="accent6"/>
              </a:buClr>
              <a:buFont typeface="+mj-ea"/>
              <a:buAutoNum type="circleNumDbPlain"/>
            </a:pPr>
            <a:r>
              <a:rPr lang="en-US" sz="1300" dirty="0"/>
              <a:t>4x 10GE SPF/+ Slots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4865" y="3063595"/>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1083" y="3071091"/>
            <a:ext cx="496216" cy="72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34435" y="3071091"/>
            <a:ext cx="495296" cy="729600"/>
          </a:xfrm>
          <a:prstGeom prst="rect">
            <a:avLst/>
          </a:prstGeom>
        </p:spPr>
      </p:pic>
      <p:pic>
        <p:nvPicPr>
          <p:cNvPr id="8" name="Picture 7"/>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0" name="Picture 9" descr="Storage-24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37297" y="3071091"/>
            <a:ext cx="495399" cy="729600"/>
          </a:xfrm>
          <a:prstGeom prst="rect">
            <a:avLst/>
          </a:prstGeom>
        </p:spPr>
      </p:pic>
      <p:sp>
        <p:nvSpPr>
          <p:cNvPr id="11" name="Oval 10"/>
          <p:cNvSpPr/>
          <p:nvPr/>
        </p:nvSpPr>
        <p:spPr bwMode="auto">
          <a:xfrm>
            <a:off x="2341058" y="23768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4590884" y="23768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3198335" y="23768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4" name="Oval 13"/>
          <p:cNvSpPr/>
          <p:nvPr/>
        </p:nvSpPr>
        <p:spPr bwMode="auto">
          <a:xfrm>
            <a:off x="5498409" y="2376851"/>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5" name="Picture 14"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72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11 Million</a:t>
            </a:r>
          </a:p>
          <a:p>
            <a:r>
              <a:rPr lang="en-US" sz="1100" dirty="0">
                <a:solidFill>
                  <a:srgbClr val="7F7F7F"/>
                </a:solidFill>
              </a:rPr>
              <a:t>Concurrent Sessions</a:t>
            </a:r>
          </a:p>
          <a:p>
            <a:endParaRPr lang="en-US" sz="1100" dirty="0">
              <a:solidFill>
                <a:srgbClr val="7F7F7F"/>
              </a:solidFill>
            </a:endParaRPr>
          </a:p>
          <a:p>
            <a:r>
              <a:rPr lang="en-US" sz="2400" b="1" dirty="0"/>
              <a:t>290,000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21" name="Picture 20"/>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2" name="Picture 21"/>
          <p:cNvPicPr>
            <a:picLocks noChangeAspect="1"/>
          </p:cNvPicPr>
          <p:nvPr/>
        </p:nvPicPr>
        <p:blipFill>
          <a:blip r:embed="rId12"/>
          <a:stretch>
            <a:fillRect/>
          </a:stretch>
        </p:blipFill>
        <p:spPr>
          <a:xfrm>
            <a:off x="9859823" y="5417255"/>
            <a:ext cx="674314" cy="671119"/>
          </a:xfrm>
          <a:prstGeom prst="rect">
            <a:avLst/>
          </a:prstGeom>
        </p:spPr>
      </p:pic>
      <p:pic>
        <p:nvPicPr>
          <p:cNvPr id="23" name="Picture 22"/>
          <p:cNvPicPr>
            <a:picLocks noChangeAspect="1"/>
          </p:cNvPicPr>
          <p:nvPr/>
        </p:nvPicPr>
        <p:blipFill>
          <a:blip r:embed="rId13"/>
          <a:stretch>
            <a:fillRect/>
          </a:stretch>
        </p:blipFill>
        <p:spPr>
          <a:xfrm>
            <a:off x="8935284" y="5472802"/>
            <a:ext cx="624060" cy="584711"/>
          </a:xfrm>
          <a:prstGeom prst="rect">
            <a:avLst/>
          </a:prstGeom>
        </p:spPr>
      </p:pic>
      <p:pic>
        <p:nvPicPr>
          <p:cNvPr id="24" name="Picture 23"/>
          <p:cNvPicPr>
            <a:picLocks noChangeAspect="1"/>
          </p:cNvPicPr>
          <p:nvPr/>
        </p:nvPicPr>
        <p:blipFill>
          <a:blip r:embed="rId14"/>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8,000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0" name="Rounded Rectangle 29"/>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2" name="Straight Connector 31"/>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6.8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6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4 Gbps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56919944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609441" y="26503"/>
            <a:ext cx="10522190" cy="864296"/>
          </a:xfrm>
          <a:prstGeom prst="rect">
            <a:avLst/>
          </a:prstGeom>
          <a:noFill/>
          <a:ln>
            <a:noFill/>
          </a:ln>
        </p:spPr>
        <p:txBody>
          <a:bodyPr lIns="121873" tIns="60920" rIns="121873" bIns="60920"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5662236" y="1771131"/>
            <a:ext cx="880304" cy="1379333"/>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542455" y="1130228"/>
            <a:ext cx="1652567" cy="1008432"/>
          </a:xfrm>
          <a:prstGeom prst="rect">
            <a:avLst/>
          </a:prstGeom>
          <a:noFill/>
          <a:ln>
            <a:noFill/>
          </a:ln>
        </p:spPr>
      </p:pic>
      <p:sp>
        <p:nvSpPr>
          <p:cNvPr id="136" name="Shape 87"/>
          <p:cNvSpPr/>
          <p:nvPr/>
        </p:nvSpPr>
        <p:spPr>
          <a:xfrm>
            <a:off x="5891058" y="4334190"/>
            <a:ext cx="3238078" cy="140871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121873" tIns="60920" rIns="121873" bIns="60920" anchor="ctr" anchorCtr="0">
            <a:noAutofit/>
          </a:bodyPr>
          <a:lstStyle/>
          <a:p>
            <a:pPr algn="ctr"/>
            <a:endParaRPr sz="2700">
              <a:solidFill>
                <a:schemeClr val="dk1"/>
              </a:solidFill>
              <a:latin typeface="Arial"/>
              <a:ea typeface="Arial"/>
              <a:cs typeface="Arial"/>
              <a:sym typeface="Arial"/>
            </a:endParaRPr>
          </a:p>
        </p:txBody>
      </p:sp>
      <p:sp>
        <p:nvSpPr>
          <p:cNvPr id="137" name="Shape 88"/>
          <p:cNvSpPr/>
          <p:nvPr/>
        </p:nvSpPr>
        <p:spPr>
          <a:xfrm>
            <a:off x="370024" y="1188486"/>
            <a:ext cx="3422723" cy="4685807"/>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121873" tIns="60920" rIns="121873" bIns="60920" anchor="ctr" anchorCtr="0">
            <a:noAutofit/>
          </a:bodyPr>
          <a:lstStyle/>
          <a:p>
            <a:pPr algn="ctr"/>
            <a:endParaRPr sz="27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890997" y="1458726"/>
            <a:ext cx="1967385" cy="1299556"/>
          </a:xfrm>
          <a:prstGeom prst="rect">
            <a:avLst/>
          </a:prstGeom>
          <a:noFill/>
          <a:ln>
            <a:noFill/>
          </a:ln>
        </p:spPr>
      </p:pic>
      <p:cxnSp>
        <p:nvCxnSpPr>
          <p:cNvPr id="139" name="Shape 90"/>
          <p:cNvCxnSpPr/>
          <p:nvPr/>
        </p:nvCxnSpPr>
        <p:spPr>
          <a:xfrm>
            <a:off x="6099803" y="3401470"/>
            <a:ext cx="2833719" cy="11963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5216297" y="3116680"/>
            <a:ext cx="704839" cy="19244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6365277" y="3570804"/>
            <a:ext cx="727052" cy="806115"/>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5895385" y="2295281"/>
            <a:ext cx="2779029" cy="912415"/>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8135785" y="1544831"/>
            <a:ext cx="1691366" cy="1032109"/>
          </a:xfrm>
          <a:prstGeom prst="rect">
            <a:avLst/>
          </a:prstGeom>
          <a:noFill/>
          <a:ln>
            <a:noFill/>
          </a:ln>
        </p:spPr>
      </p:pic>
      <p:cxnSp>
        <p:nvCxnSpPr>
          <p:cNvPr id="144" name="Shape 95"/>
          <p:cNvCxnSpPr/>
          <p:nvPr/>
        </p:nvCxnSpPr>
        <p:spPr>
          <a:xfrm rot="10800000" flipH="1">
            <a:off x="3858602" y="3672407"/>
            <a:ext cx="1271742" cy="608013"/>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627061" y="1094915"/>
            <a:ext cx="2821750" cy="272413"/>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4094856" y="2442652"/>
            <a:ext cx="2064676" cy="817369"/>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9117607" y="2228393"/>
            <a:ext cx="2886489" cy="820737"/>
          </a:xfrm>
          <a:prstGeom prst="rect">
            <a:avLst/>
          </a:prstGeom>
          <a:noFill/>
          <a:ln>
            <a:noFill/>
          </a:ln>
        </p:spPr>
        <p:txBody>
          <a:bodyPr lIns="121873" tIns="60920" rIns="121873" bIns="60920" anchor="t" anchorCtr="0">
            <a:noAutofit/>
          </a:bodyPr>
          <a:lstStyle/>
          <a:p>
            <a:pPr algn="ctr">
              <a:buSzPct val="25000"/>
            </a:pPr>
            <a:r>
              <a:rPr lang="en" sz="1300" b="1">
                <a:solidFill>
                  <a:srgbClr val="36424A"/>
                </a:solidFill>
                <a:latin typeface="Arial"/>
                <a:ea typeface="Arial"/>
                <a:cs typeface="Arial"/>
                <a:sym typeface="Arial"/>
              </a:rPr>
              <a:t>Carrier Class Firewall </a:t>
            </a:r>
          </a:p>
          <a:p>
            <a:pPr algn="ctr">
              <a:buSzPct val="25000"/>
            </a:pPr>
            <a:r>
              <a:rPr lang="en" sz="13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4827541" y="2674856"/>
            <a:ext cx="1937357" cy="1182513"/>
          </a:xfrm>
          <a:prstGeom prst="rect">
            <a:avLst/>
          </a:prstGeom>
          <a:noFill/>
          <a:ln>
            <a:noFill/>
          </a:ln>
        </p:spPr>
      </p:pic>
      <p:sp>
        <p:nvSpPr>
          <p:cNvPr id="149" name="Shape 100"/>
          <p:cNvSpPr/>
          <p:nvPr/>
        </p:nvSpPr>
        <p:spPr>
          <a:xfrm>
            <a:off x="8668513" y="5389073"/>
            <a:ext cx="2958421" cy="442673"/>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Distributed Enterprise</a:t>
            </a:r>
          </a:p>
          <a:p>
            <a:pPr algn="ctr">
              <a:buSzPct val="25000"/>
            </a:pPr>
            <a:r>
              <a:rPr lang="en" sz="1300" b="1">
                <a:solidFill>
                  <a:srgbClr val="FFFFFF"/>
                </a:solidFill>
                <a:latin typeface="Arial"/>
                <a:ea typeface="Arial"/>
                <a:cs typeface="Arial"/>
                <a:sym typeface="Arial"/>
              </a:rPr>
              <a:t>&amp; Small Business</a:t>
            </a:r>
          </a:p>
        </p:txBody>
      </p:sp>
      <p:sp>
        <p:nvSpPr>
          <p:cNvPr id="150" name="Shape 101"/>
          <p:cNvSpPr/>
          <p:nvPr/>
        </p:nvSpPr>
        <p:spPr>
          <a:xfrm>
            <a:off x="10245603" y="3358626"/>
            <a:ext cx="1648169" cy="272413"/>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8933520" y="3318923"/>
            <a:ext cx="853216" cy="404368"/>
          </a:xfrm>
          <a:prstGeom prst="rect">
            <a:avLst/>
          </a:prstGeom>
          <a:noFill/>
          <a:ln>
            <a:noFill/>
          </a:ln>
        </p:spPr>
      </p:pic>
      <p:sp>
        <p:nvSpPr>
          <p:cNvPr id="152" name="Shape 103"/>
          <p:cNvSpPr txBox="1"/>
          <p:nvPr/>
        </p:nvSpPr>
        <p:spPr>
          <a:xfrm>
            <a:off x="5659861" y="1401800"/>
            <a:ext cx="882683" cy="738663"/>
          </a:xfrm>
          <a:prstGeom prst="rect">
            <a:avLst/>
          </a:prstGeom>
          <a:noFill/>
          <a:ln>
            <a:noFill/>
          </a:ln>
        </p:spPr>
        <p:txBody>
          <a:bodyPr lIns="121873" tIns="60920" rIns="121873" bIns="60920" anchor="t" anchorCtr="0">
            <a:noAutofit/>
          </a:bodyPr>
          <a:lstStyle/>
          <a:p>
            <a:pPr>
              <a:buSzPct val="25000"/>
            </a:pPr>
            <a:r>
              <a:rPr lang="en" sz="1300" b="1">
                <a:solidFill>
                  <a:srgbClr val="36424A"/>
                </a:solidFill>
                <a:latin typeface="Arial"/>
                <a:ea typeface="Arial"/>
                <a:cs typeface="Arial"/>
                <a:sym typeface="Arial"/>
              </a:rPr>
              <a:t>Cloud </a:t>
            </a:r>
          </a:p>
          <a:p>
            <a:pPr>
              <a:buSzPct val="25000"/>
            </a:pPr>
            <a:r>
              <a:rPr lang="en" sz="1300" b="1">
                <a:solidFill>
                  <a:srgbClr val="36424A"/>
                </a:solidFill>
                <a:latin typeface="Arial"/>
                <a:ea typeface="Arial"/>
                <a:cs typeface="Arial"/>
                <a:sym typeface="Arial"/>
              </a:rPr>
              <a:t>Firewall</a:t>
            </a:r>
          </a:p>
          <a:p>
            <a:pPr>
              <a:buSzPct val="25000"/>
            </a:pPr>
            <a:r>
              <a:rPr lang="en" sz="1300">
                <a:solidFill>
                  <a:srgbClr val="36424A"/>
                </a:solidFill>
                <a:latin typeface="Arial"/>
                <a:ea typeface="Arial"/>
                <a:cs typeface="Arial"/>
                <a:sym typeface="Arial"/>
              </a:rPr>
              <a:t>(CFW)</a:t>
            </a:r>
          </a:p>
        </p:txBody>
      </p:sp>
      <p:sp>
        <p:nvSpPr>
          <p:cNvPr id="153" name="Shape 104"/>
          <p:cNvSpPr txBox="1"/>
          <p:nvPr/>
        </p:nvSpPr>
        <p:spPr>
          <a:xfrm>
            <a:off x="8604438" y="3769091"/>
            <a:ext cx="1775040" cy="328293"/>
          </a:xfrm>
          <a:prstGeom prst="rect">
            <a:avLst/>
          </a:prstGeom>
          <a:noFill/>
          <a:ln>
            <a:noFill/>
          </a:ln>
        </p:spPr>
        <p:txBody>
          <a:bodyPr lIns="121873" tIns="60920" rIns="121873" bIns="60920" anchor="t" anchorCtr="0">
            <a:noAutofit/>
          </a:bodyPr>
          <a:lstStyle/>
          <a:p>
            <a:pPr algn="ctr">
              <a:buSzPct val="25000"/>
            </a:pPr>
            <a:r>
              <a:rPr lang="en" sz="13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2025344" y="4475767"/>
            <a:ext cx="867401" cy="1141392"/>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3123408" y="4245778"/>
            <a:ext cx="918315" cy="669175"/>
          </a:xfrm>
          <a:prstGeom prst="rect">
            <a:avLst/>
          </a:prstGeom>
          <a:noFill/>
          <a:ln>
            <a:noFill/>
          </a:ln>
        </p:spPr>
      </p:pic>
      <p:sp>
        <p:nvSpPr>
          <p:cNvPr id="156" name="Shape 107"/>
          <p:cNvSpPr txBox="1"/>
          <p:nvPr/>
        </p:nvSpPr>
        <p:spPr>
          <a:xfrm>
            <a:off x="587281" y="3401470"/>
            <a:ext cx="1521602" cy="944000"/>
          </a:xfrm>
          <a:prstGeom prst="rect">
            <a:avLst/>
          </a:prstGeom>
          <a:noFill/>
          <a:ln>
            <a:noFill/>
          </a:ln>
        </p:spPr>
        <p:txBody>
          <a:bodyPr lIns="121873" tIns="60920" rIns="121873" bIns="60920" anchor="t" anchorCtr="0">
            <a:noAutofit/>
          </a:bodyPr>
          <a:lstStyle/>
          <a:p>
            <a:pPr>
              <a:buSzPct val="25000"/>
            </a:pPr>
            <a:r>
              <a:rPr lang="en" sz="1300" b="1">
                <a:solidFill>
                  <a:srgbClr val="36424A"/>
                </a:solidFill>
                <a:latin typeface="Arial"/>
                <a:ea typeface="Arial"/>
                <a:cs typeface="Arial"/>
                <a:sym typeface="Arial"/>
              </a:rPr>
              <a:t>Internal</a:t>
            </a:r>
          </a:p>
          <a:p>
            <a:pPr>
              <a:buSzPct val="25000"/>
            </a:pPr>
            <a:r>
              <a:rPr lang="en" sz="1300" b="1">
                <a:solidFill>
                  <a:srgbClr val="36424A"/>
                </a:solidFill>
              </a:rPr>
              <a:t>Segmentation</a:t>
            </a:r>
          </a:p>
          <a:p>
            <a:pPr>
              <a:buSzPct val="25000"/>
            </a:pPr>
            <a:r>
              <a:rPr lang="en" sz="1300" b="1">
                <a:solidFill>
                  <a:srgbClr val="36424A"/>
                </a:solidFill>
                <a:latin typeface="Arial"/>
                <a:ea typeface="Arial"/>
                <a:cs typeface="Arial"/>
                <a:sym typeface="Arial"/>
              </a:rPr>
              <a:t>Firewall</a:t>
            </a:r>
          </a:p>
          <a:p>
            <a:pPr>
              <a:buSzPct val="25000"/>
            </a:pPr>
            <a:r>
              <a:rPr lang="en" sz="1300">
                <a:solidFill>
                  <a:srgbClr val="36424A"/>
                </a:solidFill>
                <a:latin typeface="Arial"/>
                <a:ea typeface="Arial"/>
                <a:cs typeface="Arial"/>
                <a:sym typeface="Arial"/>
              </a:rPr>
              <a:t>(I</a:t>
            </a:r>
            <a:r>
              <a:rPr lang="en" sz="1300">
                <a:solidFill>
                  <a:srgbClr val="36424A"/>
                </a:solidFill>
              </a:rPr>
              <a:t>S</a:t>
            </a:r>
            <a:r>
              <a:rPr lang="en" sz="1300">
                <a:solidFill>
                  <a:srgbClr val="36424A"/>
                </a:solidFill>
                <a:latin typeface="Arial"/>
                <a:ea typeface="Arial"/>
                <a:cs typeface="Arial"/>
                <a:sym typeface="Arial"/>
              </a:rPr>
              <a:t>FW)</a:t>
            </a:r>
          </a:p>
        </p:txBody>
      </p:sp>
      <p:sp>
        <p:nvSpPr>
          <p:cNvPr id="157" name="Shape 108"/>
          <p:cNvSpPr/>
          <p:nvPr/>
        </p:nvSpPr>
        <p:spPr>
          <a:xfrm>
            <a:off x="9472363" y="1773326"/>
            <a:ext cx="2417057" cy="272413"/>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8241668" y="1768036"/>
            <a:ext cx="875377" cy="1108363"/>
          </a:xfrm>
          <a:prstGeom prst="rect">
            <a:avLst/>
          </a:prstGeom>
          <a:noFill/>
          <a:ln>
            <a:noFill/>
          </a:ln>
        </p:spPr>
      </p:pic>
      <p:sp>
        <p:nvSpPr>
          <p:cNvPr id="159" name="Shape 110"/>
          <p:cNvSpPr txBox="1"/>
          <p:nvPr/>
        </p:nvSpPr>
        <p:spPr>
          <a:xfrm rot="16200000">
            <a:off x="-377664" y="4419006"/>
            <a:ext cx="1124567" cy="369234"/>
          </a:xfrm>
          <a:prstGeom prst="rect">
            <a:avLst/>
          </a:prstGeom>
          <a:noFill/>
          <a:ln>
            <a:noFill/>
          </a:ln>
        </p:spPr>
        <p:txBody>
          <a:bodyPr lIns="121873" tIns="60920" rIns="121873" bIns="60920" anchor="t" anchorCtr="0">
            <a:noAutofit/>
          </a:bodyPr>
          <a:lstStyle/>
          <a:p>
            <a:pPr algn="ctr">
              <a:buSzPct val="25000"/>
            </a:pPr>
            <a:r>
              <a:rPr lang="en" sz="1600">
                <a:solidFill>
                  <a:srgbClr val="7F7F7F"/>
                </a:solidFill>
                <a:latin typeface="Arial"/>
                <a:ea typeface="Arial"/>
                <a:cs typeface="Arial"/>
                <a:sym typeface="Arial"/>
              </a:rPr>
              <a:t>Boundary</a:t>
            </a:r>
          </a:p>
        </p:txBody>
      </p:sp>
      <p:grpSp>
        <p:nvGrpSpPr>
          <p:cNvPr id="160" name="Shape 111"/>
          <p:cNvGrpSpPr/>
          <p:nvPr/>
        </p:nvGrpSpPr>
        <p:grpSpPr>
          <a:xfrm>
            <a:off x="9067716" y="4281446"/>
            <a:ext cx="396801" cy="451405"/>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2100" b="1">
                  <a:solidFill>
                    <a:srgbClr val="FFFFFF"/>
                  </a:solidFill>
                  <a:latin typeface="Arial"/>
                  <a:ea typeface="Arial"/>
                  <a:cs typeface="Arial"/>
                  <a:sym typeface="Arial"/>
                </a:rPr>
                <a:t>1</a:t>
              </a:r>
            </a:p>
          </p:txBody>
        </p:sp>
      </p:grpSp>
      <p:sp>
        <p:nvSpPr>
          <p:cNvPr id="163" name="Shape 114"/>
          <p:cNvSpPr/>
          <p:nvPr/>
        </p:nvSpPr>
        <p:spPr>
          <a:xfrm>
            <a:off x="679307" y="3135251"/>
            <a:ext cx="2821665" cy="2723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7912057" y="4163907"/>
            <a:ext cx="897541" cy="829941"/>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1326532" y="4734807"/>
            <a:ext cx="374750" cy="652825"/>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6432294" y="4244840"/>
            <a:ext cx="914161" cy="635923"/>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7904890" y="5474738"/>
            <a:ext cx="357907" cy="391696"/>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671173" y="5233414"/>
            <a:ext cx="446333" cy="522260"/>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6678571" y="3983861"/>
            <a:ext cx="627447" cy="631767"/>
          </a:xfrm>
          <a:prstGeom prst="rect">
            <a:avLst/>
          </a:prstGeom>
          <a:noFill/>
          <a:ln>
            <a:noFill/>
          </a:ln>
        </p:spPr>
      </p:pic>
      <p:grpSp>
        <p:nvGrpSpPr>
          <p:cNvPr id="170" name="Shape 121"/>
          <p:cNvGrpSpPr/>
          <p:nvPr/>
        </p:nvGrpSpPr>
        <p:grpSpPr>
          <a:xfrm>
            <a:off x="5977431" y="4826795"/>
            <a:ext cx="2097755" cy="853997"/>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700">
                <a:solidFill>
                  <a:schemeClr val="accent2"/>
                </a:solidFill>
                <a:latin typeface="Arial"/>
                <a:ea typeface="Arial"/>
                <a:cs typeface="Arial"/>
                <a:sym typeface="Arial"/>
              </a:endParaRPr>
            </a:p>
          </p:txBody>
        </p:sp>
      </p:grpSp>
      <p:sp>
        <p:nvSpPr>
          <p:cNvPr id="232" name="Shape 183"/>
          <p:cNvSpPr txBox="1"/>
          <p:nvPr/>
        </p:nvSpPr>
        <p:spPr>
          <a:xfrm>
            <a:off x="4041716" y="3984438"/>
            <a:ext cx="1937494" cy="1031999"/>
          </a:xfrm>
          <a:prstGeom prst="rect">
            <a:avLst/>
          </a:prstGeom>
          <a:noFill/>
          <a:ln>
            <a:noFill/>
          </a:ln>
        </p:spPr>
        <p:txBody>
          <a:bodyPr lIns="121873" tIns="60920" rIns="121873" bIns="60920" anchor="t" anchorCtr="0">
            <a:noAutofit/>
          </a:bodyPr>
          <a:lstStyle/>
          <a:p>
            <a:pPr algn="ctr">
              <a:buSzPct val="25000"/>
            </a:pPr>
            <a:r>
              <a:rPr lang="en" sz="1300" b="1">
                <a:solidFill>
                  <a:schemeClr val="dk1"/>
                </a:solidFill>
                <a:latin typeface="Arial"/>
                <a:ea typeface="Arial"/>
                <a:cs typeface="Arial"/>
                <a:sym typeface="Arial"/>
              </a:rPr>
              <a:t>Next Gen Firewall</a:t>
            </a:r>
          </a:p>
          <a:p>
            <a:pPr algn="ctr">
              <a:buSzPct val="25000"/>
            </a:pPr>
            <a:r>
              <a:rPr lang="en" sz="1300" b="1">
                <a:solidFill>
                  <a:schemeClr val="dk1"/>
                </a:solidFill>
                <a:latin typeface="Arial"/>
                <a:ea typeface="Arial"/>
                <a:cs typeface="Arial"/>
                <a:sym typeface="Arial"/>
              </a:rPr>
              <a:t>+ Advanced</a:t>
            </a:r>
          </a:p>
          <a:p>
            <a:pPr algn="ctr">
              <a:buSzPct val="25000"/>
            </a:pPr>
            <a:r>
              <a:rPr lang="en" sz="1300" b="1">
                <a:solidFill>
                  <a:schemeClr val="dk1"/>
                </a:solidFill>
                <a:latin typeface="Arial"/>
                <a:ea typeface="Arial"/>
                <a:cs typeface="Arial"/>
                <a:sym typeface="Arial"/>
              </a:rPr>
              <a:t>Threat Protection / N</a:t>
            </a:r>
            <a:r>
              <a:rPr lang="en" sz="1300" b="1">
                <a:solidFill>
                  <a:schemeClr val="dk1"/>
                </a:solidFill>
              </a:rPr>
              <a:t>ext </a:t>
            </a:r>
            <a:r>
              <a:rPr lang="en" sz="1300" b="1">
                <a:solidFill>
                  <a:schemeClr val="dk1"/>
                </a:solidFill>
                <a:latin typeface="Arial"/>
                <a:ea typeface="Arial"/>
                <a:cs typeface="Arial"/>
                <a:sym typeface="Arial"/>
              </a:rPr>
              <a:t>Gen IPS</a:t>
            </a:r>
          </a:p>
          <a:p>
            <a:pPr algn="ctr">
              <a:buSzPct val="25000"/>
            </a:pPr>
            <a:r>
              <a:rPr lang="en" sz="1300">
                <a:solidFill>
                  <a:schemeClr val="dk1"/>
                </a:solidFill>
                <a:latin typeface="Arial"/>
                <a:ea typeface="Arial"/>
                <a:cs typeface="Arial"/>
                <a:sym typeface="Arial"/>
              </a:rPr>
              <a:t>(NGFW + ATP) / NGIPS</a:t>
            </a:r>
          </a:p>
        </p:txBody>
      </p:sp>
      <p:sp>
        <p:nvSpPr>
          <p:cNvPr id="233" name="Shape 184"/>
          <p:cNvSpPr txBox="1"/>
          <p:nvPr/>
        </p:nvSpPr>
        <p:spPr>
          <a:xfrm>
            <a:off x="9434487" y="4246975"/>
            <a:ext cx="2559385" cy="558755"/>
          </a:xfrm>
          <a:prstGeom prst="rect">
            <a:avLst/>
          </a:prstGeom>
          <a:noFill/>
          <a:ln>
            <a:noFill/>
          </a:ln>
        </p:spPr>
        <p:txBody>
          <a:bodyPr lIns="121873" tIns="60920" rIns="121873" bIns="60920" anchor="t" anchorCtr="0">
            <a:noAutofit/>
          </a:bodyPr>
          <a:lstStyle/>
          <a:p>
            <a:pPr algn="ctr">
              <a:buSzPct val="25000"/>
            </a:pPr>
            <a:r>
              <a:rPr lang="en" sz="1300" b="1" dirty="0">
                <a:solidFill>
                  <a:srgbClr val="36424A"/>
                </a:solidFill>
                <a:latin typeface="Arial"/>
                <a:ea typeface="Arial"/>
                <a:cs typeface="Arial"/>
                <a:sym typeface="Arial"/>
              </a:rPr>
              <a:t>Unified Threat</a:t>
            </a:r>
            <a:r>
              <a:rPr lang="en-US" sz="1300" b="1" dirty="0">
                <a:solidFill>
                  <a:srgbClr val="36424A"/>
                </a:solidFill>
                <a:latin typeface="Arial"/>
                <a:ea typeface="Arial"/>
                <a:cs typeface="Arial"/>
                <a:sym typeface="Arial"/>
              </a:rPr>
              <a:t> </a:t>
            </a:r>
            <a:r>
              <a:rPr lang="en" sz="1300" b="1" dirty="0">
                <a:solidFill>
                  <a:srgbClr val="36424A"/>
                </a:solidFill>
                <a:latin typeface="Arial"/>
                <a:ea typeface="Arial"/>
                <a:cs typeface="Arial"/>
                <a:sym typeface="Arial"/>
              </a:rPr>
              <a:t>Management </a:t>
            </a:r>
          </a:p>
          <a:p>
            <a:pPr algn="ctr">
              <a:buSzPct val="25000"/>
            </a:pPr>
            <a:r>
              <a:rPr lang="en-US" sz="1300" dirty="0">
                <a:solidFill>
                  <a:srgbClr val="36424A"/>
                </a:solidFill>
                <a:latin typeface="Arial"/>
                <a:ea typeface="Arial"/>
                <a:cs typeface="Arial"/>
                <a:sym typeface="Arial"/>
              </a:rPr>
              <a:t>(</a:t>
            </a:r>
            <a:r>
              <a:rPr lang="en" sz="1300" dirty="0">
                <a:solidFill>
                  <a:srgbClr val="36424A"/>
                </a:solidFill>
                <a:latin typeface="Arial"/>
                <a:ea typeface="Arial"/>
                <a:cs typeface="Arial"/>
                <a:sym typeface="Arial"/>
              </a:rPr>
              <a:t>UTM</a:t>
            </a:r>
            <a:r>
              <a:rPr lang="en-US" sz="1300" dirty="0">
                <a:solidFill>
                  <a:srgbClr val="36424A"/>
                </a:solidFill>
                <a:latin typeface="Arial"/>
                <a:ea typeface="Arial"/>
                <a:cs typeface="Arial"/>
                <a:sym typeface="Arial"/>
              </a:rPr>
              <a:t>)</a:t>
            </a:r>
            <a:endParaRPr lang="en" sz="13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587413" y="5313787"/>
            <a:ext cx="480016" cy="480141"/>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868993" y="3358806"/>
            <a:ext cx="1180093" cy="922800"/>
          </a:xfrm>
          <a:prstGeom prst="rect">
            <a:avLst/>
          </a:prstGeom>
          <a:noFill/>
          <a:ln>
            <a:noFill/>
          </a:ln>
        </p:spPr>
      </p:pic>
      <p:sp>
        <p:nvSpPr>
          <p:cNvPr id="236" name="Shape 187"/>
          <p:cNvSpPr/>
          <p:nvPr/>
        </p:nvSpPr>
        <p:spPr>
          <a:xfrm>
            <a:off x="5194413" y="1094915"/>
            <a:ext cx="2417057" cy="272413"/>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Public Cloud</a:t>
            </a:r>
          </a:p>
        </p:txBody>
      </p:sp>
      <p:grpSp>
        <p:nvGrpSpPr>
          <p:cNvPr id="237" name="Shape 189"/>
          <p:cNvGrpSpPr/>
          <p:nvPr/>
        </p:nvGrpSpPr>
        <p:grpSpPr>
          <a:xfrm>
            <a:off x="3738122" y="4617566"/>
            <a:ext cx="396801" cy="451405"/>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latin typeface="Arial"/>
                  <a:ea typeface="Arial"/>
                  <a:cs typeface="Arial"/>
                  <a:sym typeface="Arial"/>
                </a:rPr>
                <a:t>3</a:t>
              </a:r>
              <a:endParaRPr lang="en" sz="2100" b="1" dirty="0">
                <a:solidFill>
                  <a:srgbClr val="FFFFFF"/>
                </a:solidFill>
                <a:latin typeface="Arial"/>
                <a:ea typeface="Arial"/>
                <a:cs typeface="Arial"/>
                <a:sym typeface="Arial"/>
              </a:endParaRPr>
            </a:p>
          </p:txBody>
        </p:sp>
      </p:grpSp>
      <p:grpSp>
        <p:nvGrpSpPr>
          <p:cNvPr id="240" name="Shape 192"/>
          <p:cNvGrpSpPr/>
          <p:nvPr/>
        </p:nvGrpSpPr>
        <p:grpSpPr>
          <a:xfrm>
            <a:off x="295772" y="3594506"/>
            <a:ext cx="396801" cy="451405"/>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latin typeface="Arial"/>
                  <a:ea typeface="Arial"/>
                  <a:cs typeface="Arial"/>
                  <a:sym typeface="Arial"/>
                </a:rPr>
                <a:t>4</a:t>
              </a:r>
              <a:endParaRPr lang="en" sz="2100" b="1" dirty="0">
                <a:solidFill>
                  <a:srgbClr val="FFFFFF"/>
                </a:solidFill>
                <a:latin typeface="Arial"/>
                <a:ea typeface="Arial"/>
                <a:cs typeface="Arial"/>
                <a:sym typeface="Arial"/>
              </a:endParaRPr>
            </a:p>
          </p:txBody>
        </p:sp>
      </p:grpSp>
      <p:grpSp>
        <p:nvGrpSpPr>
          <p:cNvPr id="243" name="Shape 195"/>
          <p:cNvGrpSpPr/>
          <p:nvPr/>
        </p:nvGrpSpPr>
        <p:grpSpPr>
          <a:xfrm>
            <a:off x="5274603" y="1541339"/>
            <a:ext cx="396801" cy="451405"/>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rPr>
                <a:t>7</a:t>
              </a:r>
              <a:endParaRPr lang="en" sz="2100" b="1" dirty="0">
                <a:solidFill>
                  <a:srgbClr val="FFFFFF"/>
                </a:solidFill>
              </a:endParaRPr>
            </a:p>
          </p:txBody>
        </p:sp>
      </p:grpSp>
      <p:grpSp>
        <p:nvGrpSpPr>
          <p:cNvPr id="246" name="Shape 198"/>
          <p:cNvGrpSpPr/>
          <p:nvPr/>
        </p:nvGrpSpPr>
        <p:grpSpPr>
          <a:xfrm>
            <a:off x="9203153" y="2213755"/>
            <a:ext cx="396801" cy="451405"/>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rPr>
                <a:t>8</a:t>
              </a:r>
              <a:endParaRPr lang="en" sz="2100" b="1" dirty="0">
                <a:solidFill>
                  <a:srgbClr val="FFFFFF"/>
                </a:solidFill>
              </a:endParaRPr>
            </a:p>
          </p:txBody>
        </p:sp>
      </p:grpSp>
      <p:sp>
        <p:nvSpPr>
          <p:cNvPr id="249" name="Shape 201"/>
          <p:cNvSpPr/>
          <p:nvPr/>
        </p:nvSpPr>
        <p:spPr>
          <a:xfrm>
            <a:off x="2352565" y="5329052"/>
            <a:ext cx="2551182" cy="442673"/>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300" b="1">
                <a:solidFill>
                  <a:srgbClr val="FFFFFF"/>
                </a:solidFill>
                <a:latin typeface="Arial"/>
                <a:ea typeface="Arial"/>
                <a:cs typeface="Arial"/>
                <a:sym typeface="Arial"/>
              </a:rPr>
              <a:t>Enterprise Campus </a:t>
            </a:r>
          </a:p>
          <a:p>
            <a:pPr algn="ctr">
              <a:buSzPct val="25000"/>
            </a:pPr>
            <a:r>
              <a:rPr lang="en" sz="1300" b="1">
                <a:solidFill>
                  <a:srgbClr val="FFFFFF"/>
                </a:solidFill>
                <a:latin typeface="Arial"/>
                <a:ea typeface="Arial"/>
                <a:cs typeface="Arial"/>
                <a:sym typeface="Arial"/>
              </a:rPr>
              <a:t>Or Branch Office</a:t>
            </a:r>
          </a:p>
        </p:txBody>
      </p:sp>
      <p:sp>
        <p:nvSpPr>
          <p:cNvPr id="250" name="Shape 202"/>
          <p:cNvSpPr txBox="1"/>
          <p:nvPr/>
        </p:nvSpPr>
        <p:spPr>
          <a:xfrm>
            <a:off x="5007440" y="3056270"/>
            <a:ext cx="1647917" cy="615552"/>
          </a:xfrm>
          <a:prstGeom prst="rect">
            <a:avLst/>
          </a:prstGeom>
          <a:noFill/>
          <a:ln>
            <a:noFill/>
          </a:ln>
        </p:spPr>
        <p:txBody>
          <a:bodyPr lIns="121873" tIns="60920" rIns="121873" bIns="60920" anchor="t" anchorCtr="0">
            <a:noAutofit/>
          </a:bodyPr>
          <a:lstStyle/>
          <a:p>
            <a:pPr algn="ctr">
              <a:buSzPct val="25000"/>
            </a:pPr>
            <a:r>
              <a:rPr lang="en" sz="1600" b="1">
                <a:solidFill>
                  <a:srgbClr val="FFFFFF"/>
                </a:solidFill>
                <a:latin typeface="Arial"/>
                <a:ea typeface="Arial"/>
                <a:cs typeface="Arial"/>
                <a:sym typeface="Arial"/>
              </a:rPr>
              <a:t>Core Network</a:t>
            </a:r>
          </a:p>
          <a:p>
            <a:pPr algn="ctr">
              <a:buSzPct val="25000"/>
            </a:pPr>
            <a:r>
              <a:rPr lang="en" sz="1600" b="1">
                <a:solidFill>
                  <a:srgbClr val="FFFFFF"/>
                </a:solidFill>
                <a:latin typeface="Arial"/>
                <a:ea typeface="Arial"/>
                <a:cs typeface="Arial"/>
                <a:sym typeface="Arial"/>
              </a:rPr>
              <a:t>Internet / WAN</a:t>
            </a:r>
          </a:p>
        </p:txBody>
      </p:sp>
      <p:sp>
        <p:nvSpPr>
          <p:cNvPr id="251" name="Shape 203"/>
          <p:cNvSpPr txBox="1"/>
          <p:nvPr/>
        </p:nvSpPr>
        <p:spPr>
          <a:xfrm>
            <a:off x="697037" y="2176290"/>
            <a:ext cx="2651232" cy="738663"/>
          </a:xfrm>
          <a:prstGeom prst="rect">
            <a:avLst/>
          </a:prstGeom>
          <a:solidFill>
            <a:schemeClr val="lt1">
              <a:alpha val="49803"/>
            </a:schemeClr>
          </a:solidFill>
          <a:ln>
            <a:noFill/>
          </a:ln>
        </p:spPr>
        <p:txBody>
          <a:bodyPr lIns="121873" tIns="60920" rIns="121873" bIns="60920" anchor="t" anchorCtr="0">
            <a:noAutofit/>
          </a:bodyPr>
          <a:lstStyle/>
          <a:p>
            <a:pPr>
              <a:buSzPct val="25000"/>
            </a:pPr>
            <a:r>
              <a:rPr lang="en" sz="1300" b="1">
                <a:solidFill>
                  <a:srgbClr val="36424A"/>
                </a:solidFill>
                <a:latin typeface="Arial"/>
                <a:ea typeface="Arial"/>
                <a:cs typeface="Arial"/>
                <a:sym typeface="Arial"/>
              </a:rPr>
              <a:t>Data Center Firewall</a:t>
            </a:r>
          </a:p>
          <a:p>
            <a:pPr>
              <a:buSzPct val="25000"/>
            </a:pPr>
            <a:r>
              <a:rPr lang="en" sz="1300">
                <a:solidFill>
                  <a:srgbClr val="36424A"/>
                </a:solidFill>
                <a:latin typeface="Arial"/>
                <a:ea typeface="Arial"/>
                <a:cs typeface="Arial"/>
                <a:sym typeface="Arial"/>
              </a:rPr>
              <a:t>(DCFW)</a:t>
            </a:r>
          </a:p>
          <a:p>
            <a:endParaRPr sz="1300">
              <a:solidFill>
                <a:srgbClr val="36424A"/>
              </a:solidFill>
              <a:latin typeface="Arial"/>
              <a:ea typeface="Arial"/>
              <a:cs typeface="Arial"/>
              <a:sym typeface="Arial"/>
            </a:endParaRPr>
          </a:p>
        </p:txBody>
      </p:sp>
      <p:grpSp>
        <p:nvGrpSpPr>
          <p:cNvPr id="252" name="Shape 204"/>
          <p:cNvGrpSpPr/>
          <p:nvPr/>
        </p:nvGrpSpPr>
        <p:grpSpPr>
          <a:xfrm>
            <a:off x="295773" y="2213747"/>
            <a:ext cx="396801" cy="451405"/>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rPr>
                <a:t>5</a:t>
              </a:r>
              <a:endParaRPr lang="en" sz="2100" b="1" dirty="0">
                <a:solidFill>
                  <a:srgbClr val="FFFFFF"/>
                </a:solidFill>
              </a:endParaRPr>
            </a:p>
          </p:txBody>
        </p:sp>
      </p:grpSp>
      <p:sp>
        <p:nvSpPr>
          <p:cNvPr id="255" name="Shape 207"/>
          <p:cNvSpPr txBox="1"/>
          <p:nvPr/>
        </p:nvSpPr>
        <p:spPr>
          <a:xfrm>
            <a:off x="1681539" y="1513677"/>
            <a:ext cx="1666729" cy="533479"/>
          </a:xfrm>
          <a:prstGeom prst="rect">
            <a:avLst/>
          </a:prstGeom>
          <a:solidFill>
            <a:schemeClr val="lt1">
              <a:alpha val="49803"/>
            </a:schemeClr>
          </a:solidFill>
          <a:ln>
            <a:noFill/>
          </a:ln>
        </p:spPr>
        <p:txBody>
          <a:bodyPr lIns="121873" tIns="60920" rIns="121873" bIns="60920" anchor="t" anchorCtr="0">
            <a:noAutofit/>
          </a:bodyPr>
          <a:lstStyle/>
          <a:p>
            <a:pPr>
              <a:buSzPct val="25000"/>
            </a:pPr>
            <a:r>
              <a:rPr lang="en" sz="1300" b="1">
                <a:solidFill>
                  <a:srgbClr val="36424A"/>
                </a:solidFill>
                <a:latin typeface="Arial"/>
                <a:ea typeface="Arial"/>
                <a:cs typeface="Arial"/>
                <a:sym typeface="Arial"/>
              </a:rPr>
              <a:t>Virtual Machine Firewall</a:t>
            </a:r>
          </a:p>
        </p:txBody>
      </p:sp>
      <p:grpSp>
        <p:nvGrpSpPr>
          <p:cNvPr id="256" name="Shape 208"/>
          <p:cNvGrpSpPr/>
          <p:nvPr/>
        </p:nvGrpSpPr>
        <p:grpSpPr>
          <a:xfrm>
            <a:off x="1316669" y="1524918"/>
            <a:ext cx="396801" cy="451405"/>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rPr>
                <a:t>6</a:t>
              </a:r>
              <a:endParaRPr lang="en" sz="2100" b="1" dirty="0">
                <a:solidFill>
                  <a:srgbClr val="FFFFFF"/>
                </a:solidFill>
              </a:endParaRPr>
            </a:p>
          </p:txBody>
        </p:sp>
      </p:grpSp>
      <p:grpSp>
        <p:nvGrpSpPr>
          <p:cNvPr id="259" name="Shape 211"/>
          <p:cNvGrpSpPr/>
          <p:nvPr/>
        </p:nvGrpSpPr>
        <p:grpSpPr>
          <a:xfrm>
            <a:off x="649136" y="1305863"/>
            <a:ext cx="595577" cy="932413"/>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914760" y="1981293"/>
            <a:ext cx="1180099" cy="922713"/>
          </a:xfrm>
          <a:prstGeom prst="rect">
            <a:avLst/>
          </a:prstGeom>
          <a:noFill/>
          <a:ln>
            <a:noFill/>
          </a:ln>
        </p:spPr>
      </p:pic>
      <p:pic>
        <p:nvPicPr>
          <p:cNvPr id="264" name="Shape 216"/>
          <p:cNvPicPr preferRelativeResize="0"/>
          <p:nvPr/>
        </p:nvPicPr>
        <p:blipFill>
          <a:blip r:embed="rId22">
            <a:alphaModFix/>
          </a:blip>
          <a:stretch>
            <a:fillRect/>
          </a:stretch>
        </p:blipFill>
        <p:spPr>
          <a:xfrm>
            <a:off x="6530365" y="1562024"/>
            <a:ext cx="480007" cy="636011"/>
          </a:xfrm>
          <a:prstGeom prst="rect">
            <a:avLst/>
          </a:prstGeom>
          <a:noFill/>
          <a:ln>
            <a:noFill/>
          </a:ln>
        </p:spPr>
      </p:pic>
      <p:grpSp>
        <p:nvGrpSpPr>
          <p:cNvPr id="269" name="Shape 111"/>
          <p:cNvGrpSpPr/>
          <p:nvPr/>
        </p:nvGrpSpPr>
        <p:grpSpPr>
          <a:xfrm>
            <a:off x="9067716" y="4743329"/>
            <a:ext cx="396801" cy="451405"/>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7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2100" b="1" dirty="0">
                  <a:solidFill>
                    <a:srgbClr val="FFFFFF"/>
                  </a:solidFill>
                  <a:latin typeface="Arial"/>
                  <a:ea typeface="Arial"/>
                  <a:cs typeface="Arial"/>
                  <a:sym typeface="Arial"/>
                </a:rPr>
                <a:t>2</a:t>
              </a:r>
              <a:endParaRPr lang="en" sz="2100" b="1" dirty="0">
                <a:solidFill>
                  <a:srgbClr val="FFFFFF"/>
                </a:solidFill>
                <a:latin typeface="Arial"/>
                <a:ea typeface="Arial"/>
                <a:cs typeface="Arial"/>
                <a:sym typeface="Arial"/>
              </a:endParaRPr>
            </a:p>
          </p:txBody>
        </p:sp>
      </p:grpSp>
      <p:sp>
        <p:nvSpPr>
          <p:cNvPr id="272" name="Shape 184"/>
          <p:cNvSpPr txBox="1"/>
          <p:nvPr/>
        </p:nvSpPr>
        <p:spPr>
          <a:xfrm>
            <a:off x="9322196" y="4821349"/>
            <a:ext cx="2866629" cy="666812"/>
          </a:xfrm>
          <a:prstGeom prst="rect">
            <a:avLst/>
          </a:prstGeom>
          <a:noFill/>
          <a:ln>
            <a:noFill/>
          </a:ln>
        </p:spPr>
        <p:txBody>
          <a:bodyPr lIns="121873" tIns="60920" rIns="121873" bIns="60920" anchor="t" anchorCtr="0">
            <a:noAutofit/>
          </a:bodyPr>
          <a:lstStyle/>
          <a:p>
            <a:pPr algn="ctr">
              <a:buSzPct val="25000"/>
            </a:pPr>
            <a:r>
              <a:rPr lang="en-US" sz="1300" b="1" dirty="0">
                <a:solidFill>
                  <a:srgbClr val="36424A"/>
                </a:solidFill>
                <a:latin typeface="Arial"/>
                <a:ea typeface="Arial"/>
                <a:cs typeface="Arial"/>
                <a:sym typeface="Arial"/>
              </a:rPr>
              <a:t>Distributed Enterprise Firewall</a:t>
            </a:r>
            <a:endParaRPr lang="en" sz="1300" b="1" dirty="0">
              <a:solidFill>
                <a:srgbClr val="36424A"/>
              </a:solidFill>
              <a:latin typeface="Arial"/>
              <a:ea typeface="Arial"/>
              <a:cs typeface="Arial"/>
              <a:sym typeface="Arial"/>
            </a:endParaRPr>
          </a:p>
          <a:p>
            <a:pPr algn="ctr">
              <a:buSzPct val="25000"/>
            </a:pPr>
            <a:r>
              <a:rPr lang="en-US" sz="1300" dirty="0">
                <a:solidFill>
                  <a:srgbClr val="36424A"/>
                </a:solidFill>
                <a:latin typeface="Arial"/>
                <a:ea typeface="Arial"/>
                <a:cs typeface="Arial"/>
                <a:sym typeface="Arial"/>
              </a:rPr>
              <a:t>(DEFW)</a:t>
            </a:r>
            <a:endParaRPr lang="en" sz="13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735491866"/>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1500D</a:t>
            </a:r>
          </a:p>
        </p:txBody>
      </p:sp>
      <p:pic>
        <p:nvPicPr>
          <p:cNvPr id="3" name="Picture 2"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58304" y="1548191"/>
            <a:ext cx="4798750" cy="2117528"/>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	</a:t>
            </a:r>
          </a:p>
          <a:p>
            <a:pPr marL="457297" indent="-457297" defTabSz="1218959">
              <a:spcBef>
                <a:spcPct val="20000"/>
              </a:spcBef>
              <a:buClr>
                <a:schemeClr val="accent6"/>
              </a:buClr>
              <a:buFont typeface="+mj-ea"/>
              <a:buAutoNum type="circleNumDbPlain"/>
            </a:pPr>
            <a:r>
              <a:rPr lang="en-US" sz="1300" b="1" dirty="0"/>
              <a:t>16x GE SFP Slots</a:t>
            </a:r>
          </a:p>
          <a:p>
            <a:pPr marL="457297" indent="-457297" defTabSz="1218959">
              <a:spcBef>
                <a:spcPct val="20000"/>
              </a:spcBef>
              <a:buClr>
                <a:schemeClr val="accent6"/>
              </a:buClr>
              <a:buFont typeface="+mj-ea"/>
              <a:buAutoNum type="circleNumDbPlain"/>
            </a:pPr>
            <a:r>
              <a:rPr lang="en-US" sz="1300" b="1" dirty="0"/>
              <a:t>16x GE RJ45 Ports</a:t>
            </a:r>
          </a:p>
          <a:p>
            <a:pPr marL="457297" indent="-457297" defTabSz="1218959">
              <a:spcBef>
                <a:spcPct val="20000"/>
              </a:spcBef>
              <a:buClr>
                <a:schemeClr val="accent6"/>
              </a:buClr>
              <a:buFont typeface="+mj-ea"/>
              <a:buAutoNum type="circleNumDbPlain"/>
            </a:pPr>
            <a:r>
              <a:rPr lang="en-US" sz="1300" b="1" dirty="0"/>
              <a:t>8x 10GE SPF/+ Slots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4865" y="3071091"/>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1083" y="3062393"/>
            <a:ext cx="496216" cy="72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34435" y="3071091"/>
            <a:ext cx="495296" cy="729600"/>
          </a:xfrm>
          <a:prstGeom prst="rect">
            <a:avLst/>
          </a:prstGeom>
        </p:spPr>
      </p:pic>
      <p:pic>
        <p:nvPicPr>
          <p:cNvPr id="8" name="Picture 7"/>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10" name="Oval 9"/>
          <p:cNvSpPr/>
          <p:nvPr/>
        </p:nvSpPr>
        <p:spPr bwMode="auto">
          <a:xfrm>
            <a:off x="2341058"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4666547"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2" name="Oval 11"/>
          <p:cNvSpPr/>
          <p:nvPr/>
        </p:nvSpPr>
        <p:spPr bwMode="auto">
          <a:xfrm>
            <a:off x="3273998"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5725398"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4" name="Picture 13" descr="Storage-48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41224" y="3061999"/>
            <a:ext cx="495399" cy="729600"/>
          </a:xfrm>
          <a:prstGeom prst="rect">
            <a:avLst/>
          </a:prstGeom>
        </p:spPr>
      </p:pic>
      <p:pic>
        <p:nvPicPr>
          <p:cNvPr id="15" name="Picture 14"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12 Million</a:t>
            </a:r>
          </a:p>
          <a:p>
            <a:r>
              <a:rPr lang="en-US" sz="1100" dirty="0">
                <a:solidFill>
                  <a:srgbClr val="7F7F7F"/>
                </a:solidFill>
              </a:rPr>
              <a:t>Concurrent Sessions</a:t>
            </a:r>
          </a:p>
          <a:p>
            <a:endParaRPr lang="en-US" sz="1100" dirty="0">
              <a:solidFill>
                <a:srgbClr val="7F7F7F"/>
              </a:solidFill>
            </a:endParaRPr>
          </a:p>
          <a:p>
            <a:r>
              <a:rPr lang="en-US" sz="2400" b="1" dirty="0"/>
              <a:t>300,000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21" name="Picture 20"/>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2" name="Picture 21"/>
          <p:cNvPicPr>
            <a:picLocks noChangeAspect="1"/>
          </p:cNvPicPr>
          <p:nvPr/>
        </p:nvPicPr>
        <p:blipFill>
          <a:blip r:embed="rId12"/>
          <a:stretch>
            <a:fillRect/>
          </a:stretch>
        </p:blipFill>
        <p:spPr>
          <a:xfrm>
            <a:off x="9859823" y="5417255"/>
            <a:ext cx="674314" cy="671119"/>
          </a:xfrm>
          <a:prstGeom prst="rect">
            <a:avLst/>
          </a:prstGeom>
        </p:spPr>
      </p:pic>
      <p:pic>
        <p:nvPicPr>
          <p:cNvPr id="23" name="Picture 22"/>
          <p:cNvPicPr>
            <a:picLocks noChangeAspect="1"/>
          </p:cNvPicPr>
          <p:nvPr/>
        </p:nvPicPr>
        <p:blipFill>
          <a:blip r:embed="rId13"/>
          <a:stretch>
            <a:fillRect/>
          </a:stretch>
        </p:blipFill>
        <p:spPr>
          <a:xfrm>
            <a:off x="8935284" y="5472802"/>
            <a:ext cx="624060" cy="584711"/>
          </a:xfrm>
          <a:prstGeom prst="rect">
            <a:avLst/>
          </a:prstGeom>
        </p:spPr>
      </p:pic>
      <p:pic>
        <p:nvPicPr>
          <p:cNvPr id="24" name="Picture 23"/>
          <p:cNvPicPr>
            <a:picLocks noChangeAspect="1"/>
          </p:cNvPicPr>
          <p:nvPr/>
        </p:nvPicPr>
        <p:blipFill>
          <a:blip r:embed="rId14"/>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8,000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0" name="Rounded Rectangle 29"/>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2" name="Straight Connector 31"/>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13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5 Gbps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569199440"/>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1500DT</a:t>
            </a:r>
          </a:p>
        </p:txBody>
      </p:sp>
      <p:pic>
        <p:nvPicPr>
          <p:cNvPr id="3" name="Picture 2"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458304" y="2638069"/>
            <a:ext cx="4798750" cy="1027651"/>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	</a:t>
            </a:r>
          </a:p>
          <a:p>
            <a:pPr marL="457297" indent="-457297" defTabSz="1218959">
              <a:spcBef>
                <a:spcPct val="20000"/>
              </a:spcBef>
              <a:buClr>
                <a:schemeClr val="accent6"/>
              </a:buClr>
              <a:buFont typeface="+mj-ea"/>
              <a:buAutoNum type="circleNumDbPlain"/>
            </a:pPr>
            <a:r>
              <a:rPr lang="en-US" sz="1300" b="1" dirty="0"/>
              <a:t>16x GE SFP Slots</a:t>
            </a:r>
          </a:p>
          <a:p>
            <a:pPr marL="457297" indent="-457297" defTabSz="1218959">
              <a:spcBef>
                <a:spcPct val="20000"/>
              </a:spcBef>
              <a:buClr>
                <a:schemeClr val="accent6"/>
              </a:buClr>
              <a:buFont typeface="+mj-ea"/>
              <a:buAutoNum type="circleNumDbPlain"/>
            </a:pPr>
            <a:r>
              <a:rPr lang="en-US" sz="1300" b="1" dirty="0"/>
              <a:t>16x GE RJ45 Ports</a:t>
            </a:r>
          </a:p>
          <a:p>
            <a:pPr marL="457297" indent="-457297" defTabSz="1218959">
              <a:spcBef>
                <a:spcPct val="20000"/>
              </a:spcBef>
              <a:buClr>
                <a:schemeClr val="accent6"/>
              </a:buClr>
              <a:buFont typeface="+mj-ea"/>
              <a:buAutoNum type="circleNumDbPlain"/>
            </a:pPr>
            <a:r>
              <a:rPr lang="en-US" sz="1300" b="1" dirty="0"/>
              <a:t>4x 10GE RJ45 Ports</a:t>
            </a:r>
          </a:p>
          <a:p>
            <a:pPr marL="457297" indent="-457297" defTabSz="1218959">
              <a:spcBef>
                <a:spcPct val="20000"/>
              </a:spcBef>
              <a:buClr>
                <a:schemeClr val="accent6"/>
              </a:buClr>
              <a:buFont typeface="+mj-ea"/>
              <a:buAutoNum type="circleNumDbPlain"/>
            </a:pPr>
            <a:r>
              <a:rPr lang="en-US" sz="1300" b="1" dirty="0"/>
              <a:t>4x 10GE SPF/+ Slots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44865" y="3071091"/>
            <a:ext cx="496216" cy="729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41083" y="3062393"/>
            <a:ext cx="496216" cy="72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234435" y="3071091"/>
            <a:ext cx="495296" cy="729600"/>
          </a:xfrm>
          <a:prstGeom prst="rect">
            <a:avLst/>
          </a:prstGeom>
        </p:spPr>
      </p:pic>
      <p:pic>
        <p:nvPicPr>
          <p:cNvPr id="8" name="Picture 7"/>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10" name="Oval 9"/>
          <p:cNvSpPr/>
          <p:nvPr/>
        </p:nvSpPr>
        <p:spPr bwMode="auto">
          <a:xfrm>
            <a:off x="2341058"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4666547"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2" name="Oval 11"/>
          <p:cNvSpPr/>
          <p:nvPr/>
        </p:nvSpPr>
        <p:spPr bwMode="auto">
          <a:xfrm>
            <a:off x="3273998"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5514253"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4" name="Picture 13" descr="Storage-48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741224" y="3061999"/>
            <a:ext cx="495399" cy="729600"/>
          </a:xfrm>
          <a:prstGeom prst="rect">
            <a:avLst/>
          </a:prstGeom>
        </p:spPr>
      </p:pic>
      <p:pic>
        <p:nvPicPr>
          <p:cNvPr id="15" name="Picture 14"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12 Million</a:t>
            </a:r>
          </a:p>
          <a:p>
            <a:r>
              <a:rPr lang="en-US" sz="1100" dirty="0">
                <a:solidFill>
                  <a:srgbClr val="7F7F7F"/>
                </a:solidFill>
              </a:rPr>
              <a:t>Concurrent Sessions</a:t>
            </a:r>
          </a:p>
          <a:p>
            <a:endParaRPr lang="en-US" sz="1100" dirty="0">
              <a:solidFill>
                <a:srgbClr val="7F7F7F"/>
              </a:solidFill>
            </a:endParaRPr>
          </a:p>
          <a:p>
            <a:r>
              <a:rPr lang="en-US" sz="2400" b="1" dirty="0"/>
              <a:t>300,000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364154" y="4194996"/>
            <a:ext cx="3816010" cy="584776"/>
          </a:xfrm>
          <a:prstGeom prst="rect">
            <a:avLst/>
          </a:prstGeom>
          <a:noFill/>
        </p:spPr>
        <p:txBody>
          <a:bodyPr wrap="square" lIns="121893" tIns="60947" rIns="121893" bIns="60947"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21" name="Picture 20"/>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2" name="Picture 21"/>
          <p:cNvPicPr>
            <a:picLocks noChangeAspect="1"/>
          </p:cNvPicPr>
          <p:nvPr/>
        </p:nvPicPr>
        <p:blipFill>
          <a:blip r:embed="rId12"/>
          <a:stretch>
            <a:fillRect/>
          </a:stretch>
        </p:blipFill>
        <p:spPr>
          <a:xfrm>
            <a:off x="9859823" y="5417255"/>
            <a:ext cx="674314" cy="671119"/>
          </a:xfrm>
          <a:prstGeom prst="rect">
            <a:avLst/>
          </a:prstGeom>
        </p:spPr>
      </p:pic>
      <p:pic>
        <p:nvPicPr>
          <p:cNvPr id="23" name="Picture 22"/>
          <p:cNvPicPr>
            <a:picLocks noChangeAspect="1"/>
          </p:cNvPicPr>
          <p:nvPr/>
        </p:nvPicPr>
        <p:blipFill>
          <a:blip r:embed="rId13"/>
          <a:stretch>
            <a:fillRect/>
          </a:stretch>
        </p:blipFill>
        <p:spPr>
          <a:xfrm>
            <a:off x="8935284" y="5472802"/>
            <a:ext cx="624060" cy="584711"/>
          </a:xfrm>
          <a:prstGeom prst="rect">
            <a:avLst/>
          </a:prstGeom>
        </p:spPr>
      </p:pic>
      <p:pic>
        <p:nvPicPr>
          <p:cNvPr id="24" name="Picture 23"/>
          <p:cNvPicPr>
            <a:picLocks noChangeAspect="1"/>
          </p:cNvPicPr>
          <p:nvPr/>
        </p:nvPicPr>
        <p:blipFill>
          <a:blip r:embed="rId14"/>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250667" y="5832924"/>
            <a:ext cx="586671"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8,000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0" name="Rounded Rectangle 29"/>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31" name="Rounded Rectangle 30"/>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2" name="Straight Connector 31"/>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descr="FG-1500DT-Front.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458304" y="1522387"/>
            <a:ext cx="4798750" cy="905967"/>
          </a:xfrm>
          <a:prstGeom prst="rect">
            <a:avLst/>
          </a:prstGeom>
        </p:spPr>
      </p:pic>
      <p:sp>
        <p:nvSpPr>
          <p:cNvPr id="34" name="Oval 33"/>
          <p:cNvSpPr/>
          <p:nvPr/>
        </p:nvSpPr>
        <p:spPr bwMode="auto">
          <a:xfrm>
            <a:off x="5928545" y="2428354"/>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5</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13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5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569199440"/>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2000E</a:t>
            </a:r>
          </a:p>
        </p:txBody>
      </p:sp>
      <p:pic>
        <p:nvPicPr>
          <p:cNvPr id="3" name="Picture 2" descr="FG-2000E+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8304" y="1448516"/>
            <a:ext cx="4798750" cy="983157"/>
          </a:xfrm>
          <a:prstGeom prst="rect">
            <a:avLst/>
          </a:prstGeom>
        </p:spPr>
      </p:pic>
      <p:pic>
        <p:nvPicPr>
          <p:cNvPr id="4" name="Picture 3" descr="FG-2000E_2500E+Back.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304" y="2698477"/>
            <a:ext cx="4798750" cy="982011"/>
          </a:xfrm>
          <a:prstGeom prst="rect">
            <a:avLst/>
          </a:prstGeom>
        </p:spPr>
      </p:pic>
      <p:sp>
        <p:nvSpPr>
          <p:cNvPr id="5" name="Rectangle 47"/>
          <p:cNvSpPr>
            <a:spLocks noChangeArrowheads="1"/>
          </p:cNvSpPr>
          <p:nvPr/>
        </p:nvSpPr>
        <p:spPr bwMode="auto">
          <a:xfrm>
            <a:off x="7821165" y="1548191"/>
            <a:ext cx="3845338" cy="1390952"/>
          </a:xfrm>
          <a:prstGeom prst="rect">
            <a:avLst/>
          </a:prstGeom>
          <a:noFill/>
          <a:ln w="9525">
            <a:noFill/>
            <a:miter lim="800000"/>
            <a:headEnd/>
            <a:tailEnd/>
          </a:ln>
        </p:spPr>
        <p:txBody>
          <a:bodyPr lIns="73125" tIns="36563" rIns="73125" bIns="36563" anchor="t">
            <a:prstTxWarp prst="textNoShape">
              <a:avLst/>
            </a:prstTxWarp>
          </a:bodyPr>
          <a:lstStyle/>
          <a:p>
            <a:pPr marL="457316" indent="-457316" defTabSz="1219009">
              <a:spcBef>
                <a:spcPct val="20000"/>
              </a:spcBef>
              <a:buClr>
                <a:schemeClr val="accent6"/>
              </a:buClr>
              <a:buFont typeface="+mj-ea"/>
              <a:buAutoNum type="circleNumDbPlain"/>
            </a:pPr>
            <a:r>
              <a:rPr lang="en-US" sz="1300" dirty="0"/>
              <a:t>2x GE RJ45 Management Ports	</a:t>
            </a:r>
          </a:p>
          <a:p>
            <a:pPr marL="457316" indent="-457316" defTabSz="1219009">
              <a:spcBef>
                <a:spcPct val="20000"/>
              </a:spcBef>
              <a:buClr>
                <a:schemeClr val="accent6"/>
              </a:buClr>
              <a:buFont typeface="+mj-ea"/>
              <a:buAutoNum type="circleNumDbPlain"/>
            </a:pPr>
            <a:r>
              <a:rPr lang="en-US" sz="1300" dirty="0"/>
              <a:t>32x GE RJ45 Ports</a:t>
            </a:r>
          </a:p>
          <a:p>
            <a:pPr marL="457316" indent="-457316" defTabSz="1219009">
              <a:spcBef>
                <a:spcPct val="20000"/>
              </a:spcBef>
              <a:buClr>
                <a:schemeClr val="accent6"/>
              </a:buClr>
              <a:buFont typeface="+mj-ea"/>
              <a:buAutoNum type="circleNumDbPlain"/>
            </a:pPr>
            <a:r>
              <a:rPr lang="en-US" sz="1300" dirty="0"/>
              <a:t>6x 10GE SFP+ Slots</a:t>
            </a:r>
          </a:p>
        </p:txBody>
      </p:sp>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46882" y="3061999"/>
            <a:ext cx="496216" cy="72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43098" y="3061999"/>
            <a:ext cx="496216"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34714" y="3061999"/>
            <a:ext cx="495296" cy="729600"/>
          </a:xfrm>
          <a:prstGeom prst="rect">
            <a:avLst/>
          </a:prstGeom>
        </p:spPr>
      </p:pic>
      <p:pic>
        <p:nvPicPr>
          <p:cNvPr id="9" name="Picture 8"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10" name="Oval 9"/>
          <p:cNvSpPr/>
          <p:nvPr/>
        </p:nvSpPr>
        <p:spPr bwMode="auto">
          <a:xfrm>
            <a:off x="1550098"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5234478"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2" name="Oval 11"/>
          <p:cNvSpPr/>
          <p:nvPr/>
        </p:nvSpPr>
        <p:spPr bwMode="auto">
          <a:xfrm>
            <a:off x="3312660"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3" name="Picture 12"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305" y="4308985"/>
            <a:ext cx="585196" cy="480000"/>
          </a:xfrm>
          <a:prstGeom prst="rect">
            <a:avLst/>
          </a:prstGeom>
        </p:spPr>
      </p:pic>
      <p:sp>
        <p:nvSpPr>
          <p:cNvPr id="14" name="TextBox 13"/>
          <p:cNvSpPr txBox="1"/>
          <p:nvPr/>
        </p:nvSpPr>
        <p:spPr>
          <a:xfrm>
            <a:off x="1289490" y="4162513"/>
            <a:ext cx="1926394" cy="2077469"/>
          </a:xfrm>
          <a:prstGeom prst="rect">
            <a:avLst/>
          </a:prstGeom>
          <a:noFill/>
        </p:spPr>
        <p:txBody>
          <a:bodyPr wrap="square" lIns="121899" tIns="60949" rIns="121899" bIns="60949" rtlCol="0">
            <a:spAutoFit/>
          </a:bodyPr>
          <a:lstStyle/>
          <a:p>
            <a:r>
              <a:rPr lang="en-US" sz="2400" b="1" dirty="0">
                <a:solidFill>
                  <a:srgbClr val="000000"/>
                </a:solidFill>
              </a:rPr>
              <a:t>90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20 Million</a:t>
            </a:r>
          </a:p>
          <a:p>
            <a:r>
              <a:rPr lang="en-US" sz="1100" dirty="0">
                <a:solidFill>
                  <a:srgbClr val="7F7F7F"/>
                </a:solidFill>
              </a:rPr>
              <a:t>Concurrent Sessions</a:t>
            </a:r>
          </a:p>
          <a:p>
            <a:endParaRPr lang="en-US" sz="1100" dirty="0">
              <a:solidFill>
                <a:srgbClr val="7F7F7F"/>
              </a:solidFill>
            </a:endParaRPr>
          </a:p>
          <a:p>
            <a:r>
              <a:rPr lang="en-US" sz="2400" b="1" dirty="0"/>
              <a:t>500,000</a:t>
            </a:r>
          </a:p>
          <a:p>
            <a:r>
              <a:rPr lang="en-US" sz="1100" dirty="0">
                <a:solidFill>
                  <a:srgbClr val="7F7F7F"/>
                </a:solidFill>
              </a:rPr>
              <a:t>New Sessions/Sec</a:t>
            </a:r>
          </a:p>
        </p:txBody>
      </p:sp>
      <p:cxnSp>
        <p:nvCxnSpPr>
          <p:cNvPr id="15" name="Straight Connector 1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7754451"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8364153" y="4194996"/>
            <a:ext cx="3816010" cy="584776"/>
          </a:xfrm>
          <a:prstGeom prst="rect">
            <a:avLst/>
          </a:prstGeom>
          <a:noFill/>
        </p:spPr>
        <p:txBody>
          <a:bodyPr wrap="square" lIns="121899" tIns="60949" rIns="121899" bIns="60949"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19" name="Picture 18"/>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saturation sat="200000"/>
                    </a14:imgEffect>
                    <a14:imgEffect>
                      <a14:brightnessContrast bright="90000" contrast="-60000"/>
                    </a14:imgEffect>
                  </a14:imgLayer>
                </a14:imgProps>
              </a:ext>
            </a:extLst>
          </a:blip>
          <a:stretch>
            <a:fillRect/>
          </a:stretch>
        </p:blipFill>
        <p:spPr>
          <a:xfrm>
            <a:off x="7754451" y="4162512"/>
            <a:ext cx="647513" cy="647681"/>
          </a:xfrm>
          <a:prstGeom prst="rect">
            <a:avLst/>
          </a:prstGeom>
        </p:spPr>
      </p:pic>
      <p:cxnSp>
        <p:nvCxnSpPr>
          <p:cNvPr id="20" name="Straight Connector 19"/>
          <p:cNvCxnSpPr/>
          <p:nvPr/>
        </p:nvCxnSpPr>
        <p:spPr>
          <a:xfrm>
            <a:off x="7544885" y="1548191"/>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1"/>
          <a:stretch>
            <a:fillRect/>
          </a:stretch>
        </p:blipFill>
        <p:spPr>
          <a:xfrm>
            <a:off x="9859822" y="5417254"/>
            <a:ext cx="674314" cy="671119"/>
          </a:xfrm>
          <a:prstGeom prst="rect">
            <a:avLst/>
          </a:prstGeom>
        </p:spPr>
      </p:pic>
      <p:pic>
        <p:nvPicPr>
          <p:cNvPr id="22" name="Picture 21"/>
          <p:cNvPicPr>
            <a:picLocks noChangeAspect="1"/>
          </p:cNvPicPr>
          <p:nvPr/>
        </p:nvPicPr>
        <p:blipFill>
          <a:blip r:embed="rId12"/>
          <a:stretch>
            <a:fillRect/>
          </a:stretch>
        </p:blipFill>
        <p:spPr>
          <a:xfrm>
            <a:off x="8935283" y="5472801"/>
            <a:ext cx="624060" cy="584711"/>
          </a:xfrm>
          <a:prstGeom prst="rect">
            <a:avLst/>
          </a:prstGeom>
        </p:spPr>
      </p:pic>
      <p:pic>
        <p:nvPicPr>
          <p:cNvPr id="23" name="Picture 22"/>
          <p:cNvPicPr>
            <a:picLocks noChangeAspect="1"/>
          </p:cNvPicPr>
          <p:nvPr/>
        </p:nvPicPr>
        <p:blipFill>
          <a:blip r:embed="rId13"/>
          <a:stretch>
            <a:fillRect/>
          </a:stretch>
        </p:blipFill>
        <p:spPr>
          <a:xfrm>
            <a:off x="10793734" y="5482459"/>
            <a:ext cx="817408" cy="569685"/>
          </a:xfrm>
          <a:prstGeom prst="rect">
            <a:avLst/>
          </a:prstGeom>
        </p:spPr>
      </p:pic>
      <p:grpSp>
        <p:nvGrpSpPr>
          <p:cNvPr id="24" name="Group 23"/>
          <p:cNvGrpSpPr/>
          <p:nvPr/>
        </p:nvGrpSpPr>
        <p:grpSpPr>
          <a:xfrm>
            <a:off x="7977837" y="5455082"/>
            <a:ext cx="642610" cy="612273"/>
            <a:chOff x="5818638" y="4203821"/>
            <a:chExt cx="467667" cy="445474"/>
          </a:xfrm>
        </p:grpSpPr>
        <p:pic>
          <p:nvPicPr>
            <p:cNvPr id="25" name="Picture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5"/>
            <a:stretch>
              <a:fillRect/>
            </a:stretch>
          </p:blipFill>
          <p:spPr>
            <a:xfrm flipH="1">
              <a:off x="5869115" y="4203821"/>
              <a:ext cx="417190" cy="445474"/>
            </a:xfrm>
            <a:prstGeom prst="rect">
              <a:avLst/>
            </a:prstGeom>
          </p:spPr>
        </p:pic>
      </p:grpSp>
      <p:sp>
        <p:nvSpPr>
          <p:cNvPr id="27" name="Rounded Rectangle 26"/>
          <p:cNvSpPr/>
          <p:nvPr/>
        </p:nvSpPr>
        <p:spPr bwMode="invGray">
          <a:xfrm>
            <a:off x="8250667" y="5832923"/>
            <a:ext cx="586671"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8,000</a:t>
            </a:r>
          </a:p>
        </p:txBody>
      </p:sp>
      <p:sp>
        <p:nvSpPr>
          <p:cNvPr id="28" name="Rounded Rectangle 27"/>
          <p:cNvSpPr/>
          <p:nvPr/>
        </p:nvSpPr>
        <p:spPr bwMode="invGray">
          <a:xfrm>
            <a:off x="9128598" y="5832923"/>
            <a:ext cx="551654"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5,000</a:t>
            </a:r>
          </a:p>
        </p:txBody>
      </p:sp>
      <p:sp>
        <p:nvSpPr>
          <p:cNvPr id="29" name="Rounded Rectangle 28"/>
          <p:cNvSpPr/>
          <p:nvPr/>
        </p:nvSpPr>
        <p:spPr bwMode="invGray">
          <a:xfrm>
            <a:off x="10230891" y="5832923"/>
            <a:ext cx="562843"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4,096</a:t>
            </a:r>
          </a:p>
        </p:txBody>
      </p:sp>
      <p:pic>
        <p:nvPicPr>
          <p:cNvPr id="30" name="Picture 29" descr="CP9-icon.png"/>
          <p:cNvPicPr>
            <a:picLocks noChangeAspect="1"/>
          </p:cNvPicPr>
          <p:nvPr/>
        </p:nvPicPr>
        <p:blipFill>
          <a:blip r:embed="rId16">
            <a:alphaModFix/>
            <a:extLst>
              <a:ext uri="{28A0092B-C50C-407E-A947-70E740481C1C}">
                <a14:useLocalDpi xmlns:a14="http://schemas.microsoft.com/office/drawing/2010/main" val="0"/>
              </a:ext>
            </a:extLst>
          </a:blip>
          <a:stretch>
            <a:fillRect/>
          </a:stretch>
        </p:blipFill>
        <p:spPr>
          <a:xfrm>
            <a:off x="8260073" y="3061999"/>
            <a:ext cx="500410" cy="729600"/>
          </a:xfrm>
          <a:prstGeom prst="rect">
            <a:avLst/>
          </a:prstGeom>
        </p:spPr>
      </p:pic>
      <p:pic>
        <p:nvPicPr>
          <p:cNvPr id="31" name="Picture 30" descr="Storage-480GB.png"/>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741224" y="3061999"/>
            <a:ext cx="495399" cy="729600"/>
          </a:xfrm>
          <a:prstGeom prst="rect">
            <a:avLst/>
          </a:prstGeom>
        </p:spPr>
      </p:pic>
      <p:sp>
        <p:nvSpPr>
          <p:cNvPr id="32" name="Rounded Rectangle 3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3" name="TextBox 32"/>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11.5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9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5.4 Gbps</a:t>
            </a:r>
          </a:p>
          <a:p>
            <a:r>
              <a:rPr lang="en-US" sz="1100" dirty="0">
                <a:solidFill>
                  <a:srgbClr val="7F7F7F"/>
                </a:solidFill>
              </a:rPr>
              <a:t>Threat Protection Throughput</a:t>
            </a:r>
          </a:p>
          <a:p>
            <a:endParaRPr lang="en-US" sz="1100" dirty="0">
              <a:solidFill>
                <a:srgbClr val="7F7F7F"/>
              </a:solidFill>
            </a:endParaRPr>
          </a:p>
        </p:txBody>
      </p:sp>
      <p:pic>
        <p:nvPicPr>
          <p:cNvPr id="34" name="Picture 33"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5" name="Picture 34" descr="NP-Direc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694953" y="3061998"/>
            <a:ext cx="500951" cy="730391"/>
          </a:xfrm>
          <a:prstGeom prst="rect">
            <a:avLst/>
          </a:prstGeom>
        </p:spPr>
      </p:pic>
      <p:pic>
        <p:nvPicPr>
          <p:cNvPr id="36" name="Picture 35" descr="Threat Protection icon.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7" name="Picture 36" descr="UTM_sy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31723702"/>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2500E</a:t>
            </a:r>
          </a:p>
        </p:txBody>
      </p:sp>
      <p:pic>
        <p:nvPicPr>
          <p:cNvPr id="3" name="Picture 2" descr="CP9-icon.png"/>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8260073" y="3061999"/>
            <a:ext cx="500410" cy="729600"/>
          </a:xfrm>
          <a:prstGeom prst="rect">
            <a:avLst/>
          </a:prstGeom>
        </p:spPr>
      </p:pic>
      <p:pic>
        <p:nvPicPr>
          <p:cNvPr id="4" name="Picture 3" descr="FG-2500E+Fron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8304" y="1448516"/>
            <a:ext cx="4798750" cy="983157"/>
          </a:xfrm>
          <a:prstGeom prst="rect">
            <a:avLst/>
          </a:prstGeom>
        </p:spPr>
      </p:pic>
      <p:pic>
        <p:nvPicPr>
          <p:cNvPr id="5" name="Picture 4" descr="FG-2000E_2500E+Back.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8304" y="2698477"/>
            <a:ext cx="4798750" cy="982011"/>
          </a:xfrm>
          <a:prstGeom prst="rect">
            <a:avLst/>
          </a:prstGeom>
        </p:spPr>
      </p:pic>
      <p:sp>
        <p:nvSpPr>
          <p:cNvPr id="6" name="Rectangle 47"/>
          <p:cNvSpPr>
            <a:spLocks noChangeArrowheads="1"/>
          </p:cNvSpPr>
          <p:nvPr/>
        </p:nvSpPr>
        <p:spPr bwMode="auto">
          <a:xfrm>
            <a:off x="7821165" y="1548191"/>
            <a:ext cx="3845338" cy="1390952"/>
          </a:xfrm>
          <a:prstGeom prst="rect">
            <a:avLst/>
          </a:prstGeom>
          <a:noFill/>
          <a:ln w="9525">
            <a:noFill/>
            <a:miter lim="800000"/>
            <a:headEnd/>
            <a:tailEnd/>
          </a:ln>
        </p:spPr>
        <p:txBody>
          <a:bodyPr lIns="73125" tIns="36563" rIns="73125" bIns="36563" anchor="t">
            <a:prstTxWarp prst="textNoShape">
              <a:avLst/>
            </a:prstTxWarp>
          </a:bodyPr>
          <a:lstStyle/>
          <a:p>
            <a:pPr marL="457316" indent="-457316" defTabSz="1219009">
              <a:spcBef>
                <a:spcPct val="20000"/>
              </a:spcBef>
              <a:buClr>
                <a:schemeClr val="accent6"/>
              </a:buClr>
              <a:buFont typeface="+mj-ea"/>
              <a:buAutoNum type="circleNumDbPlain"/>
            </a:pPr>
            <a:r>
              <a:rPr lang="en-US" sz="1300" dirty="0"/>
              <a:t>2x GE RJ45 Management Ports	</a:t>
            </a:r>
          </a:p>
          <a:p>
            <a:pPr marL="457316" indent="-457316" defTabSz="1219009">
              <a:spcBef>
                <a:spcPct val="20000"/>
              </a:spcBef>
              <a:buClr>
                <a:schemeClr val="accent6"/>
              </a:buClr>
              <a:buFont typeface="+mj-ea"/>
              <a:buAutoNum type="circleNumDbPlain"/>
            </a:pPr>
            <a:r>
              <a:rPr lang="en-US" sz="1300" dirty="0"/>
              <a:t>32x GE RJ45 Ports</a:t>
            </a:r>
          </a:p>
          <a:p>
            <a:pPr marL="457316" indent="-457316" defTabSz="1219009">
              <a:spcBef>
                <a:spcPct val="20000"/>
              </a:spcBef>
              <a:buClr>
                <a:schemeClr val="accent6"/>
              </a:buClr>
              <a:buFont typeface="+mj-ea"/>
              <a:buAutoNum type="circleNumDbPlain"/>
            </a:pPr>
            <a:r>
              <a:rPr lang="en-US" sz="1300" dirty="0"/>
              <a:t>10x 10GE SFP+ Slots</a:t>
            </a:r>
          </a:p>
          <a:p>
            <a:pPr marL="457316" indent="-457316" defTabSz="1219009">
              <a:spcBef>
                <a:spcPct val="20000"/>
              </a:spcBef>
              <a:buClr>
                <a:schemeClr val="accent6"/>
              </a:buClr>
              <a:buFont typeface="+mj-ea"/>
              <a:buAutoNum type="circleNumDbPlain"/>
            </a:pPr>
            <a:r>
              <a:rPr lang="en-US" sz="1300" dirty="0"/>
              <a:t>2x 10GE SFP+ SR Bypass (LC Connector)</a:t>
            </a:r>
          </a:p>
        </p:txBody>
      </p:sp>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46882" y="3061999"/>
            <a:ext cx="496216"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243098" y="3061999"/>
            <a:ext cx="496216"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52594" y="3061999"/>
            <a:ext cx="495296" cy="729600"/>
          </a:xfrm>
          <a:prstGeom prst="rect">
            <a:avLst/>
          </a:prstGeom>
        </p:spPr>
      </p:pic>
      <p:pic>
        <p:nvPicPr>
          <p:cNvPr id="10" name="Picture 9" descr="FortiASIC-NP6.png"/>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
        <p:nvSpPr>
          <p:cNvPr id="11" name="Oval 10"/>
          <p:cNvSpPr/>
          <p:nvPr/>
        </p:nvSpPr>
        <p:spPr bwMode="auto">
          <a:xfrm>
            <a:off x="1550098"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2" name="Oval 11"/>
          <p:cNvSpPr/>
          <p:nvPr/>
        </p:nvSpPr>
        <p:spPr bwMode="auto">
          <a:xfrm>
            <a:off x="5040992"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3" name="Oval 12"/>
          <p:cNvSpPr/>
          <p:nvPr/>
        </p:nvSpPr>
        <p:spPr bwMode="auto">
          <a:xfrm>
            <a:off x="3312660"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4" name="Picture 13"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5" y="4308985"/>
            <a:ext cx="585196" cy="480000"/>
          </a:xfrm>
          <a:prstGeom prst="rect">
            <a:avLst/>
          </a:prstGeom>
        </p:spPr>
      </p:pic>
      <p:sp>
        <p:nvSpPr>
          <p:cNvPr id="15" name="TextBox 14"/>
          <p:cNvSpPr txBox="1"/>
          <p:nvPr/>
        </p:nvSpPr>
        <p:spPr>
          <a:xfrm>
            <a:off x="1289490" y="4162513"/>
            <a:ext cx="1926394" cy="2077469"/>
          </a:xfrm>
          <a:prstGeom prst="rect">
            <a:avLst/>
          </a:prstGeom>
          <a:noFill/>
        </p:spPr>
        <p:txBody>
          <a:bodyPr wrap="square" lIns="121899" tIns="60949" rIns="121899" bIns="60949" rtlCol="0">
            <a:spAutoFit/>
          </a:bodyPr>
          <a:lstStyle/>
          <a:p>
            <a:r>
              <a:rPr lang="en-US" sz="2400" b="1" dirty="0">
                <a:solidFill>
                  <a:srgbClr val="000000"/>
                </a:solidFill>
              </a:rPr>
              <a:t>150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20 Million</a:t>
            </a:r>
          </a:p>
          <a:p>
            <a:r>
              <a:rPr lang="en-US" sz="1100" dirty="0">
                <a:solidFill>
                  <a:srgbClr val="7F7F7F"/>
                </a:solidFill>
              </a:rPr>
              <a:t>Concurrent Sessions</a:t>
            </a:r>
          </a:p>
          <a:p>
            <a:endParaRPr lang="en-US" sz="1100" dirty="0">
              <a:solidFill>
                <a:srgbClr val="7F7F7F"/>
              </a:solidFill>
            </a:endParaRPr>
          </a:p>
          <a:p>
            <a:r>
              <a:rPr lang="en-US" sz="2400" b="1" dirty="0"/>
              <a:t>500,000</a:t>
            </a:r>
          </a:p>
          <a:p>
            <a:r>
              <a:rPr lang="en-US" sz="1100" dirty="0">
                <a:solidFill>
                  <a:srgbClr val="7F7F7F"/>
                </a:solidFill>
              </a:rPr>
              <a:t>New Sessions/Sec</a:t>
            </a:r>
          </a:p>
        </p:txBody>
      </p:sp>
      <p:cxnSp>
        <p:nvCxnSpPr>
          <p:cNvPr id="16" name="Straight Connector 15"/>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754451"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8364153" y="4194996"/>
            <a:ext cx="3816010" cy="584776"/>
          </a:xfrm>
          <a:prstGeom prst="rect">
            <a:avLst/>
          </a:prstGeom>
          <a:noFill/>
        </p:spPr>
        <p:txBody>
          <a:bodyPr wrap="square" lIns="121899" tIns="60949" rIns="121899" bIns="60949" rtlCol="0">
            <a:spAutoFit/>
          </a:bodyPr>
          <a:lstStyle/>
          <a:p>
            <a:r>
              <a:rPr lang="en-US" sz="1600" b="1" dirty="0"/>
              <a:t>Large Enterprise / Data Center </a:t>
            </a:r>
          </a:p>
          <a:p>
            <a:r>
              <a:rPr lang="en-US" sz="1300" dirty="0">
                <a:solidFill>
                  <a:schemeClr val="bg1">
                    <a:lumMod val="50000"/>
                  </a:schemeClr>
                </a:solidFill>
              </a:rPr>
              <a:t>NGFW / ISFW / DCFW</a:t>
            </a:r>
          </a:p>
        </p:txBody>
      </p:sp>
      <p:pic>
        <p:nvPicPr>
          <p:cNvPr id="20" name="Picture 19"/>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1" y="4162512"/>
            <a:ext cx="647513" cy="647681"/>
          </a:xfrm>
          <a:prstGeom prst="rect">
            <a:avLst/>
          </a:prstGeom>
        </p:spPr>
      </p:pic>
      <p:cxnSp>
        <p:nvCxnSpPr>
          <p:cNvPr id="21" name="Straight Connector 20"/>
          <p:cNvCxnSpPr/>
          <p:nvPr/>
        </p:nvCxnSpPr>
        <p:spPr>
          <a:xfrm>
            <a:off x="7544885" y="1548191"/>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12"/>
          <a:stretch>
            <a:fillRect/>
          </a:stretch>
        </p:blipFill>
        <p:spPr>
          <a:xfrm>
            <a:off x="9859822" y="5417254"/>
            <a:ext cx="674314" cy="671119"/>
          </a:xfrm>
          <a:prstGeom prst="rect">
            <a:avLst/>
          </a:prstGeom>
        </p:spPr>
      </p:pic>
      <p:pic>
        <p:nvPicPr>
          <p:cNvPr id="23" name="Picture 22"/>
          <p:cNvPicPr>
            <a:picLocks noChangeAspect="1"/>
          </p:cNvPicPr>
          <p:nvPr/>
        </p:nvPicPr>
        <p:blipFill>
          <a:blip r:embed="rId13"/>
          <a:stretch>
            <a:fillRect/>
          </a:stretch>
        </p:blipFill>
        <p:spPr>
          <a:xfrm>
            <a:off x="8935283" y="5472801"/>
            <a:ext cx="624060" cy="584711"/>
          </a:xfrm>
          <a:prstGeom prst="rect">
            <a:avLst/>
          </a:prstGeom>
        </p:spPr>
      </p:pic>
      <p:pic>
        <p:nvPicPr>
          <p:cNvPr id="24" name="Picture 23"/>
          <p:cNvPicPr>
            <a:picLocks noChangeAspect="1"/>
          </p:cNvPicPr>
          <p:nvPr/>
        </p:nvPicPr>
        <p:blipFill>
          <a:blip r:embed="rId14"/>
          <a:stretch>
            <a:fillRect/>
          </a:stretch>
        </p:blipFill>
        <p:spPr>
          <a:xfrm>
            <a:off x="10793734" y="5482459"/>
            <a:ext cx="817408" cy="569685"/>
          </a:xfrm>
          <a:prstGeom prst="rect">
            <a:avLst/>
          </a:prstGeom>
        </p:spPr>
      </p:pic>
      <p:grpSp>
        <p:nvGrpSpPr>
          <p:cNvPr id="25" name="Group 24"/>
          <p:cNvGrpSpPr/>
          <p:nvPr/>
        </p:nvGrpSpPr>
        <p:grpSpPr>
          <a:xfrm>
            <a:off x="7977837" y="5455082"/>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250667" y="5832923"/>
            <a:ext cx="586671"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8,000</a:t>
            </a:r>
          </a:p>
        </p:txBody>
      </p:sp>
      <p:sp>
        <p:nvSpPr>
          <p:cNvPr id="29" name="Rounded Rectangle 28"/>
          <p:cNvSpPr/>
          <p:nvPr/>
        </p:nvSpPr>
        <p:spPr bwMode="invGray">
          <a:xfrm>
            <a:off x="9128598" y="5832923"/>
            <a:ext cx="551654"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5,000</a:t>
            </a:r>
          </a:p>
        </p:txBody>
      </p:sp>
      <p:sp>
        <p:nvSpPr>
          <p:cNvPr id="30" name="Rounded Rectangle 29"/>
          <p:cNvSpPr/>
          <p:nvPr/>
        </p:nvSpPr>
        <p:spPr bwMode="invGray">
          <a:xfrm>
            <a:off x="10230891" y="5832923"/>
            <a:ext cx="562843" cy="202923"/>
          </a:xfrm>
          <a:prstGeom prst="roundRect">
            <a:avLst>
              <a:gd name="adj" fmla="val 50000"/>
            </a:avLst>
          </a:prstGeom>
          <a:solidFill>
            <a:schemeClr val="bg2">
              <a:lumMod val="25000"/>
            </a:schemeClr>
          </a:solidFill>
          <a:ln w="9525">
            <a:noFill/>
            <a:round/>
            <a:headEnd/>
            <a:tailEnd/>
          </a:ln>
          <a:extLst/>
        </p:spPr>
        <p:txBody>
          <a:bodyPr wrap="square" lIns="47992" tIns="60949" rIns="47992" bIns="60949" rtlCol="0" anchor="ctr"/>
          <a:lstStyle/>
          <a:p>
            <a:pPr algn="ctr" defTabSz="457092"/>
            <a:r>
              <a:rPr lang="en-US" sz="1200" b="1" dirty="0">
                <a:solidFill>
                  <a:schemeClr val="bg1"/>
                </a:solidFill>
              </a:rPr>
              <a:t>4,096</a:t>
            </a:r>
          </a:p>
        </p:txBody>
      </p:sp>
      <p:sp>
        <p:nvSpPr>
          <p:cNvPr id="31" name="Oval 30"/>
          <p:cNvSpPr/>
          <p:nvPr/>
        </p:nvSpPr>
        <p:spPr bwMode="auto">
          <a:xfrm>
            <a:off x="5800388" y="2334782"/>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87"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32" name="Picture 31" descr="Storage-480GB.png"/>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0169956" y="3061999"/>
            <a:ext cx="495399" cy="729600"/>
          </a:xfrm>
          <a:prstGeom prst="rect">
            <a:avLst/>
          </a:prstGeom>
        </p:spPr>
      </p:pic>
      <p:pic>
        <p:nvPicPr>
          <p:cNvPr id="33" name="Picture 32"/>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9705026" y="3062393"/>
            <a:ext cx="496216" cy="729600"/>
          </a:xfrm>
          <a:prstGeom prst="rect">
            <a:avLst/>
          </a:prstGeom>
        </p:spPr>
      </p:pic>
      <p:sp>
        <p:nvSpPr>
          <p:cNvPr id="34" name="Rounded Rectangle 3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11.5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9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5.4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NP-Direct.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118175" y="3061998"/>
            <a:ext cx="500951" cy="730391"/>
          </a:xfrm>
          <a:prstGeom prst="rect">
            <a:avLst/>
          </a:prstGeom>
        </p:spPr>
      </p:pic>
      <p:pic>
        <p:nvPicPr>
          <p:cNvPr id="38" name="Picture 37"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9" name="Picture 38"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31723702"/>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3000D</a:t>
            </a:r>
          </a:p>
        </p:txBody>
      </p:sp>
      <p:grpSp>
        <p:nvGrpSpPr>
          <p:cNvPr id="3" name="Group 2"/>
          <p:cNvGrpSpPr>
            <a:grpSpLocks noChangeAspect="1"/>
          </p:cNvGrpSpPr>
          <p:nvPr/>
        </p:nvGrpSpPr>
        <p:grpSpPr>
          <a:xfrm>
            <a:off x="1458301" y="1585784"/>
            <a:ext cx="4798750" cy="2001565"/>
            <a:chOff x="711199" y="1047300"/>
            <a:chExt cx="4320002" cy="1801410"/>
          </a:xfrm>
        </p:grpSpPr>
        <p:pic>
          <p:nvPicPr>
            <p:cNvPr id="4" name="Picture 3"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5" name="Picture 4"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16x 10G SFP+/GE SFP Slots </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50613" y="3061999"/>
            <a:ext cx="495296" cy="72960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10745911" y="3075691"/>
            <a:ext cx="466442" cy="7296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62782" y="3063595"/>
            <a:ext cx="496216" cy="7296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58998" y="3062628"/>
            <a:ext cx="496216" cy="729600"/>
          </a:xfrm>
          <a:prstGeom prst="rect">
            <a:avLst/>
          </a:prstGeom>
        </p:spPr>
      </p:pic>
      <p:pic>
        <p:nvPicPr>
          <p:cNvPr id="11" name="Picture 10"/>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212351" y="3075691"/>
            <a:ext cx="465479" cy="802160"/>
          </a:xfrm>
          <a:prstGeom prst="rect">
            <a:avLst/>
          </a:prstGeom>
        </p:spPr>
      </p:pic>
      <p:pic>
        <p:nvPicPr>
          <p:cNvPr id="13" name="Picture 12" descr="FortiASIC-NP6.png"/>
          <p:cNvPicPr>
            <a:picLocks noChangeAspect="1"/>
          </p:cNvPicPr>
          <p:nvPr/>
        </p:nvPicPr>
        <p:blipFill>
          <a:blip r:embed="rId10"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4" name="Picture 13" descr="Storage-48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755215" y="3061999"/>
            <a:ext cx="495399" cy="729600"/>
          </a:xfrm>
          <a:prstGeom prst="rect">
            <a:avLst/>
          </a:prstGeom>
        </p:spPr>
      </p:pic>
      <p:sp>
        <p:nvSpPr>
          <p:cNvPr id="15" name="Oval 14"/>
          <p:cNvSpPr/>
          <p:nvPr/>
        </p:nvSpPr>
        <p:spPr bwMode="auto">
          <a:xfrm>
            <a:off x="1971021"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6" name="Oval 15"/>
          <p:cNvSpPr/>
          <p:nvPr/>
        </p:nvSpPr>
        <p:spPr bwMode="auto">
          <a:xfrm>
            <a:off x="4096833"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7" name="Picture 16"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 Million</a:t>
            </a:r>
          </a:p>
          <a:p>
            <a:r>
              <a:rPr lang="en-US" sz="1100" dirty="0">
                <a:solidFill>
                  <a:srgbClr val="7F7F7F"/>
                </a:solidFill>
              </a:rPr>
              <a:t>Concurrent Sessions</a:t>
            </a:r>
          </a:p>
          <a:p>
            <a:endParaRPr lang="en-US" sz="1100" dirty="0">
              <a:solidFill>
                <a:srgbClr val="7F7F7F"/>
              </a:solidFill>
            </a:endParaRPr>
          </a:p>
          <a:p>
            <a:r>
              <a:rPr lang="en-US" sz="2400" b="1" dirty="0"/>
              <a:t>400,000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3" name="Picture 2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4" name="Picture 23"/>
          <p:cNvPicPr>
            <a:picLocks noChangeAspect="1"/>
          </p:cNvPicPr>
          <p:nvPr/>
        </p:nvPicPr>
        <p:blipFill>
          <a:blip r:embed="rId15"/>
          <a:stretch>
            <a:fillRect/>
          </a:stretch>
        </p:blipFill>
        <p:spPr>
          <a:xfrm>
            <a:off x="9859823" y="5417255"/>
            <a:ext cx="674314" cy="671119"/>
          </a:xfrm>
          <a:prstGeom prst="rect">
            <a:avLst/>
          </a:prstGeom>
        </p:spPr>
      </p:pic>
      <p:pic>
        <p:nvPicPr>
          <p:cNvPr id="25" name="Picture 24"/>
          <p:cNvPicPr>
            <a:picLocks noChangeAspect="1"/>
          </p:cNvPicPr>
          <p:nvPr/>
        </p:nvPicPr>
        <p:blipFill>
          <a:blip r:embed="rId16"/>
          <a:stretch>
            <a:fillRect/>
          </a:stretch>
        </p:blipFill>
        <p:spPr>
          <a:xfrm>
            <a:off x="8935284" y="5472802"/>
            <a:ext cx="624060" cy="584711"/>
          </a:xfrm>
          <a:prstGeom prst="rect">
            <a:avLst/>
          </a:prstGeom>
        </p:spPr>
      </p:pic>
      <p:pic>
        <p:nvPicPr>
          <p:cNvPr id="26" name="Picture 25"/>
          <p:cNvPicPr>
            <a:picLocks noChangeAspect="1"/>
          </p:cNvPicPr>
          <p:nvPr/>
        </p:nvPicPr>
        <p:blipFill>
          <a:blip r:embed="rId17"/>
          <a:stretch>
            <a:fillRect/>
          </a:stretch>
        </p:blipFill>
        <p:spPr>
          <a:xfrm>
            <a:off x="10793734" y="5482460"/>
            <a:ext cx="817408" cy="569685"/>
          </a:xfrm>
          <a:prstGeom prst="rect">
            <a:avLst/>
          </a:prstGeom>
        </p:spPr>
      </p:pic>
      <p:grpSp>
        <p:nvGrpSpPr>
          <p:cNvPr id="27" name="Group 26"/>
          <p:cNvGrpSpPr/>
          <p:nvPr/>
        </p:nvGrpSpPr>
        <p:grpSpPr>
          <a:xfrm>
            <a:off x="7977837" y="5455084"/>
            <a:ext cx="642610" cy="612273"/>
            <a:chOff x="5818638" y="4203821"/>
            <a:chExt cx="467667" cy="445474"/>
          </a:xfrm>
        </p:grpSpPr>
        <p:pic>
          <p:nvPicPr>
            <p:cNvPr id="28" name="Picture 2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9"/>
            <a:stretch>
              <a:fillRect/>
            </a:stretch>
          </p:blipFill>
          <p:spPr>
            <a:xfrm flipH="1">
              <a:off x="5869115" y="4203821"/>
              <a:ext cx="417190" cy="445474"/>
            </a:xfrm>
            <a:prstGeom prst="rect">
              <a:avLst/>
            </a:prstGeom>
          </p:spPr>
        </p:pic>
      </p:grpSp>
      <p:sp>
        <p:nvSpPr>
          <p:cNvPr id="30" name="Rounded Rectangle 29"/>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31" name="Rounded Rectangle 3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2" name="Rounded Rectangle 31"/>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33" name="Straight Connector 32"/>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23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22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13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231723702"/>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a:t>
            </a:r>
            <a:r>
              <a:rPr lang="en-US" b="0" dirty="0"/>
              <a:t> </a:t>
            </a:r>
            <a:r>
              <a:rPr lang="en-US" dirty="0"/>
              <a:t>3100D</a:t>
            </a:r>
          </a:p>
        </p:txBody>
      </p:sp>
      <p:grpSp>
        <p:nvGrpSpPr>
          <p:cNvPr id="3" name="Group 2"/>
          <p:cNvGrpSpPr>
            <a:grpSpLocks noChangeAspect="1"/>
          </p:cNvGrpSpPr>
          <p:nvPr/>
        </p:nvGrpSpPr>
        <p:grpSpPr>
          <a:xfrm>
            <a:off x="1458633" y="1589753"/>
            <a:ext cx="4798750" cy="1993627"/>
            <a:chOff x="710905" y="1049782"/>
            <a:chExt cx="4320296" cy="1794389"/>
          </a:xfrm>
        </p:grpSpPr>
        <p:pic>
          <p:nvPicPr>
            <p:cNvPr id="4" name="Picture 3"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5" name="Picture 4"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32x 10G SFP+/GE SFP Slots </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62782" y="3063595"/>
            <a:ext cx="496216"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58998" y="3062628"/>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10" name="Picture 9"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250613" y="3061999"/>
            <a:ext cx="495296" cy="729600"/>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a:ext>
            </a:extLst>
          </a:blip>
          <a:srcRect t="-1"/>
          <a:stretch/>
        </p:blipFill>
        <p:spPr>
          <a:xfrm>
            <a:off x="10745911" y="3075691"/>
            <a:ext cx="466442" cy="729600"/>
          </a:xfrm>
          <a:prstGeom prst="rect">
            <a:avLst/>
          </a:prstGeom>
        </p:spPr>
      </p:pic>
      <p:pic>
        <p:nvPicPr>
          <p:cNvPr id="13" name="Picture 1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12351" y="3075691"/>
            <a:ext cx="465479" cy="802160"/>
          </a:xfrm>
          <a:prstGeom prst="rect">
            <a:avLst/>
          </a:prstGeom>
        </p:spPr>
      </p:pic>
      <p:pic>
        <p:nvPicPr>
          <p:cNvPr id="14" name="Picture 13" descr="Storage-48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755215" y="3061999"/>
            <a:ext cx="495399" cy="729600"/>
          </a:xfrm>
          <a:prstGeom prst="rect">
            <a:avLst/>
          </a:prstGeom>
        </p:spPr>
      </p:pic>
      <p:sp>
        <p:nvSpPr>
          <p:cNvPr id="15" name="Oval 14"/>
          <p:cNvSpPr/>
          <p:nvPr/>
        </p:nvSpPr>
        <p:spPr bwMode="auto">
          <a:xfrm>
            <a:off x="1971021"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6" name="Oval 15"/>
          <p:cNvSpPr/>
          <p:nvPr/>
        </p:nvSpPr>
        <p:spPr bwMode="auto">
          <a:xfrm>
            <a:off x="4676971"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7" name="Picture 16"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 Million</a:t>
            </a:r>
          </a:p>
          <a:p>
            <a:r>
              <a:rPr lang="en-US" sz="1100" dirty="0">
                <a:solidFill>
                  <a:srgbClr val="7F7F7F"/>
                </a:solidFill>
              </a:rPr>
              <a:t>Concurrent Sessions</a:t>
            </a:r>
          </a:p>
          <a:p>
            <a:endParaRPr lang="en-US" sz="1100" dirty="0">
              <a:solidFill>
                <a:srgbClr val="7F7F7F"/>
              </a:solidFill>
            </a:endParaRPr>
          </a:p>
          <a:p>
            <a:r>
              <a:rPr lang="en-US" sz="2400" b="1" dirty="0"/>
              <a:t>400,000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3" name="Picture 2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4" name="Picture 23"/>
          <p:cNvPicPr>
            <a:picLocks noChangeAspect="1"/>
          </p:cNvPicPr>
          <p:nvPr/>
        </p:nvPicPr>
        <p:blipFill>
          <a:blip r:embed="rId15"/>
          <a:stretch>
            <a:fillRect/>
          </a:stretch>
        </p:blipFill>
        <p:spPr>
          <a:xfrm>
            <a:off x="9859823" y="5417255"/>
            <a:ext cx="674314" cy="671119"/>
          </a:xfrm>
          <a:prstGeom prst="rect">
            <a:avLst/>
          </a:prstGeom>
        </p:spPr>
      </p:pic>
      <p:pic>
        <p:nvPicPr>
          <p:cNvPr id="25" name="Picture 24"/>
          <p:cNvPicPr>
            <a:picLocks noChangeAspect="1"/>
          </p:cNvPicPr>
          <p:nvPr/>
        </p:nvPicPr>
        <p:blipFill>
          <a:blip r:embed="rId16"/>
          <a:stretch>
            <a:fillRect/>
          </a:stretch>
        </p:blipFill>
        <p:spPr>
          <a:xfrm>
            <a:off x="8935284" y="5472802"/>
            <a:ext cx="624060" cy="584711"/>
          </a:xfrm>
          <a:prstGeom prst="rect">
            <a:avLst/>
          </a:prstGeom>
        </p:spPr>
      </p:pic>
      <p:pic>
        <p:nvPicPr>
          <p:cNvPr id="26" name="Picture 25"/>
          <p:cNvPicPr>
            <a:picLocks noChangeAspect="1"/>
          </p:cNvPicPr>
          <p:nvPr/>
        </p:nvPicPr>
        <p:blipFill>
          <a:blip r:embed="rId17"/>
          <a:stretch>
            <a:fillRect/>
          </a:stretch>
        </p:blipFill>
        <p:spPr>
          <a:xfrm>
            <a:off x="10793734" y="5482460"/>
            <a:ext cx="817408" cy="569685"/>
          </a:xfrm>
          <a:prstGeom prst="rect">
            <a:avLst/>
          </a:prstGeom>
        </p:spPr>
      </p:pic>
      <p:grpSp>
        <p:nvGrpSpPr>
          <p:cNvPr id="27" name="Group 26"/>
          <p:cNvGrpSpPr/>
          <p:nvPr/>
        </p:nvGrpSpPr>
        <p:grpSpPr>
          <a:xfrm>
            <a:off x="7977837" y="5455084"/>
            <a:ext cx="642610" cy="612273"/>
            <a:chOff x="5818638" y="4203821"/>
            <a:chExt cx="467667" cy="445474"/>
          </a:xfrm>
        </p:grpSpPr>
        <p:pic>
          <p:nvPicPr>
            <p:cNvPr id="28" name="Picture 2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9"/>
            <a:stretch>
              <a:fillRect/>
            </a:stretch>
          </p:blipFill>
          <p:spPr>
            <a:xfrm flipH="1">
              <a:off x="5869115" y="4203821"/>
              <a:ext cx="417190" cy="445474"/>
            </a:xfrm>
            <a:prstGeom prst="rect">
              <a:avLst/>
            </a:prstGeom>
          </p:spPr>
        </p:pic>
      </p:grpSp>
      <p:sp>
        <p:nvSpPr>
          <p:cNvPr id="30" name="Rounded Rectangle 29"/>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31" name="Rounded Rectangle 3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2" name="Rounded Rectangle 31"/>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33" name="Straight Connector 32"/>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18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13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461445529"/>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3200D</a:t>
            </a:r>
          </a:p>
        </p:txBody>
      </p:sp>
      <p:grpSp>
        <p:nvGrpSpPr>
          <p:cNvPr id="3" name="Group 2"/>
          <p:cNvGrpSpPr/>
          <p:nvPr/>
        </p:nvGrpSpPr>
        <p:grpSpPr>
          <a:xfrm>
            <a:off x="1458304" y="1400185"/>
            <a:ext cx="4798750" cy="2393011"/>
            <a:chOff x="686814" y="1023614"/>
            <a:chExt cx="4320000" cy="1794758"/>
          </a:xfrm>
        </p:grpSpPr>
        <p:pic>
          <p:nvPicPr>
            <p:cNvPr id="4" name="Picture 3"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5" name="Picture 4"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GE RJ45 Management Ports</a:t>
            </a:r>
          </a:p>
          <a:p>
            <a:pPr marL="457297" indent="-457297" defTabSz="1218959">
              <a:spcBef>
                <a:spcPct val="20000"/>
              </a:spcBef>
              <a:buClr>
                <a:schemeClr val="accent6"/>
              </a:buClr>
              <a:buFont typeface="+mj-ea"/>
              <a:buAutoNum type="circleNumDbPlain"/>
            </a:pPr>
            <a:r>
              <a:rPr lang="en-US" sz="1300" b="1" dirty="0"/>
              <a:t>48x 10G SFP+/GE SFP Slots </a:t>
            </a:r>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62782" y="3063595"/>
            <a:ext cx="496216"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258998" y="3062628"/>
            <a:ext cx="496216" cy="729600"/>
          </a:xfrm>
          <a:prstGeom prst="rect">
            <a:avLst/>
          </a:prstGeom>
        </p:spPr>
      </p:pic>
      <p:pic>
        <p:nvPicPr>
          <p:cNvPr id="9" name="Picture 8"/>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10" name="Picture 9" descr="FortiASIC-NP6.png"/>
          <p:cNvPicPr>
            <a:picLocks noChangeAspect="1"/>
          </p:cNvPicPr>
          <p:nvPr/>
        </p:nvPicPr>
        <p:blipFill>
          <a:blip r:embed="rId7"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250613" y="3061999"/>
            <a:ext cx="495296" cy="729600"/>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a:ext>
            </a:extLst>
          </a:blip>
          <a:srcRect t="-1"/>
          <a:stretch/>
        </p:blipFill>
        <p:spPr>
          <a:xfrm>
            <a:off x="10745911" y="3075691"/>
            <a:ext cx="466442" cy="729600"/>
          </a:xfrm>
          <a:prstGeom prst="rect">
            <a:avLst/>
          </a:prstGeom>
        </p:spPr>
      </p:pic>
      <p:pic>
        <p:nvPicPr>
          <p:cNvPr id="13" name="Picture 1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12351" y="3075691"/>
            <a:ext cx="465479" cy="802160"/>
          </a:xfrm>
          <a:prstGeom prst="rect">
            <a:avLst/>
          </a:prstGeom>
        </p:spPr>
      </p:pic>
      <p:pic>
        <p:nvPicPr>
          <p:cNvPr id="14" name="Picture 13" descr="Storage-9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755215" y="3063595"/>
            <a:ext cx="495399" cy="729600"/>
          </a:xfrm>
          <a:prstGeom prst="rect">
            <a:avLst/>
          </a:prstGeom>
        </p:spPr>
      </p:pic>
      <p:sp>
        <p:nvSpPr>
          <p:cNvPr id="15" name="Oval 14"/>
          <p:cNvSpPr/>
          <p:nvPr/>
        </p:nvSpPr>
        <p:spPr bwMode="auto">
          <a:xfrm>
            <a:off x="2027766"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6" name="Oval 15"/>
          <p:cNvSpPr/>
          <p:nvPr/>
        </p:nvSpPr>
        <p:spPr bwMode="auto">
          <a:xfrm>
            <a:off x="4096833" y="238970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pic>
        <p:nvPicPr>
          <p:cNvPr id="17" name="Picture 16"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 Million</a:t>
            </a:r>
          </a:p>
          <a:p>
            <a:r>
              <a:rPr lang="en-US" sz="1100" dirty="0">
                <a:solidFill>
                  <a:srgbClr val="7F7F7F"/>
                </a:solidFill>
              </a:rPr>
              <a:t>Concurrent Sessions</a:t>
            </a:r>
          </a:p>
          <a:p>
            <a:endParaRPr lang="en-US" sz="1100" dirty="0">
              <a:solidFill>
                <a:srgbClr val="7F7F7F"/>
              </a:solidFill>
            </a:endParaRPr>
          </a:p>
          <a:p>
            <a:r>
              <a:rPr lang="en-US" sz="2400" b="1" dirty="0"/>
              <a:t>400,000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3" name="Picture 2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4" name="Picture 23"/>
          <p:cNvPicPr>
            <a:picLocks noChangeAspect="1"/>
          </p:cNvPicPr>
          <p:nvPr/>
        </p:nvPicPr>
        <p:blipFill>
          <a:blip r:embed="rId15"/>
          <a:stretch>
            <a:fillRect/>
          </a:stretch>
        </p:blipFill>
        <p:spPr>
          <a:xfrm>
            <a:off x="9859823" y="5417255"/>
            <a:ext cx="674314" cy="671119"/>
          </a:xfrm>
          <a:prstGeom prst="rect">
            <a:avLst/>
          </a:prstGeom>
        </p:spPr>
      </p:pic>
      <p:pic>
        <p:nvPicPr>
          <p:cNvPr id="25" name="Picture 24"/>
          <p:cNvPicPr>
            <a:picLocks noChangeAspect="1"/>
          </p:cNvPicPr>
          <p:nvPr/>
        </p:nvPicPr>
        <p:blipFill>
          <a:blip r:embed="rId16"/>
          <a:stretch>
            <a:fillRect/>
          </a:stretch>
        </p:blipFill>
        <p:spPr>
          <a:xfrm>
            <a:off x="8935284" y="5472802"/>
            <a:ext cx="624060" cy="584711"/>
          </a:xfrm>
          <a:prstGeom prst="rect">
            <a:avLst/>
          </a:prstGeom>
        </p:spPr>
      </p:pic>
      <p:pic>
        <p:nvPicPr>
          <p:cNvPr id="26" name="Picture 25"/>
          <p:cNvPicPr>
            <a:picLocks noChangeAspect="1"/>
          </p:cNvPicPr>
          <p:nvPr/>
        </p:nvPicPr>
        <p:blipFill>
          <a:blip r:embed="rId17"/>
          <a:stretch>
            <a:fillRect/>
          </a:stretch>
        </p:blipFill>
        <p:spPr>
          <a:xfrm>
            <a:off x="10793734" y="5482460"/>
            <a:ext cx="817408" cy="569685"/>
          </a:xfrm>
          <a:prstGeom prst="rect">
            <a:avLst/>
          </a:prstGeom>
        </p:spPr>
      </p:pic>
      <p:grpSp>
        <p:nvGrpSpPr>
          <p:cNvPr id="27" name="Group 26"/>
          <p:cNvGrpSpPr/>
          <p:nvPr/>
        </p:nvGrpSpPr>
        <p:grpSpPr>
          <a:xfrm>
            <a:off x="7977837" y="5455084"/>
            <a:ext cx="642610" cy="612273"/>
            <a:chOff x="5818638" y="4203821"/>
            <a:chExt cx="467667" cy="445474"/>
          </a:xfrm>
        </p:grpSpPr>
        <p:pic>
          <p:nvPicPr>
            <p:cNvPr id="28" name="Picture 2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9"/>
            <a:stretch>
              <a:fillRect/>
            </a:stretch>
          </p:blipFill>
          <p:spPr>
            <a:xfrm flipH="1">
              <a:off x="5869115" y="4203821"/>
              <a:ext cx="417190" cy="445474"/>
            </a:xfrm>
            <a:prstGeom prst="rect">
              <a:avLst/>
            </a:prstGeom>
          </p:spPr>
        </p:pic>
      </p:grpSp>
      <p:sp>
        <p:nvSpPr>
          <p:cNvPr id="30" name="Rounded Rectangle 29"/>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31" name="Rounded Rectangle 3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2" name="Rounded Rectangle 31"/>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33" name="Straight Connector 32"/>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26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24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15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7" name="Picture 36"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8" name="Picture 37"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461445529"/>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3700D/DX</a:t>
            </a:r>
          </a:p>
        </p:txBody>
      </p:sp>
      <p:pic>
        <p:nvPicPr>
          <p:cNvPr id="3" name="Picture 2"/>
          <p:cNvPicPr>
            <a:picLocks noChangeAspect="1"/>
          </p:cNvPicPr>
          <p:nvPr/>
        </p:nvPicPr>
        <p:blipFill>
          <a:blip r:embed="rId2"/>
          <a:stretch>
            <a:fillRect/>
          </a:stretch>
        </p:blipFill>
        <p:spPr>
          <a:xfrm>
            <a:off x="945354" y="1715005"/>
            <a:ext cx="5758500" cy="1771313"/>
          </a:xfrm>
          <a:prstGeom prst="rect">
            <a:avLst/>
          </a:prstGeom>
          <a:effectLst/>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Management Ports</a:t>
            </a:r>
          </a:p>
          <a:p>
            <a:pPr marL="457297" indent="-457297" defTabSz="1218959">
              <a:spcBef>
                <a:spcPct val="20000"/>
              </a:spcBef>
              <a:buClr>
                <a:schemeClr val="accent6"/>
              </a:buClr>
              <a:buFont typeface="+mj-ea"/>
              <a:buAutoNum type="circleNumDbPlain"/>
            </a:pPr>
            <a:r>
              <a:rPr lang="en-US" sz="1300" b="1" dirty="0"/>
              <a:t>4 x 40GE QSFP Slots</a:t>
            </a:r>
          </a:p>
          <a:p>
            <a:pPr marL="457297" indent="-457297" defTabSz="1218959">
              <a:spcBef>
                <a:spcPct val="20000"/>
              </a:spcBef>
              <a:buClr>
                <a:schemeClr val="accent6"/>
              </a:buClr>
              <a:buFont typeface="+mj-ea"/>
              <a:buAutoNum type="circleNumDbPlain"/>
            </a:pPr>
            <a:r>
              <a:rPr lang="en-US" sz="1300" b="1" dirty="0"/>
              <a:t>20 x 10GE SFP/+ Slots</a:t>
            </a:r>
          </a:p>
          <a:p>
            <a:pPr marL="457297" indent="-457297" defTabSz="1218959">
              <a:spcBef>
                <a:spcPct val="20000"/>
              </a:spcBef>
              <a:buClr>
                <a:schemeClr val="accent6"/>
              </a:buClr>
              <a:buFont typeface="+mj-ea"/>
              <a:buAutoNum type="circleNumDbPlain"/>
            </a:pPr>
            <a:r>
              <a:rPr lang="en-US" sz="1300" b="1" dirty="0"/>
              <a:t>8 ultra-low latency 10GE SFP+ Slots </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34435" y="3061999"/>
            <a:ext cx="495296" cy="7296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10729731" y="3072748"/>
            <a:ext cx="466442" cy="729600"/>
          </a:xfrm>
          <a:prstGeom prst="rect">
            <a:avLst/>
          </a:prstGeom>
        </p:spPr>
      </p:pic>
      <p:pic>
        <p:nvPicPr>
          <p:cNvPr id="7" name="Picture 6"/>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44865" y="3063595"/>
            <a:ext cx="496217"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201022" y="3081869"/>
            <a:ext cx="465479" cy="80216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241082" y="3063595"/>
            <a:ext cx="494860" cy="729600"/>
          </a:xfrm>
          <a:prstGeom prst="rect">
            <a:avLst/>
          </a:prstGeom>
        </p:spPr>
      </p:pic>
      <p:pic>
        <p:nvPicPr>
          <p:cNvPr id="11" name="Picture 10" descr="FortiASIC-NP6.png"/>
          <p:cNvPicPr>
            <a:picLocks noChangeAspect="1"/>
          </p:cNvPicPr>
          <p:nvPr/>
        </p:nvPicPr>
        <p:blipFill>
          <a:blip r:embed="rId9"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2" name="Picture 11" descr="Storage-96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755215" y="3063595"/>
            <a:ext cx="495399" cy="729600"/>
          </a:xfrm>
          <a:prstGeom prst="rect">
            <a:avLst/>
          </a:prstGeom>
        </p:spPr>
      </p:pic>
      <p:sp>
        <p:nvSpPr>
          <p:cNvPr id="13" name="Oval 12"/>
          <p:cNvSpPr/>
          <p:nvPr/>
        </p:nvSpPr>
        <p:spPr bwMode="auto">
          <a:xfrm>
            <a:off x="1759876" y="33746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4" name="Oval 13"/>
          <p:cNvSpPr/>
          <p:nvPr/>
        </p:nvSpPr>
        <p:spPr bwMode="auto">
          <a:xfrm>
            <a:off x="2561586" y="33746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5" name="Oval 14"/>
          <p:cNvSpPr/>
          <p:nvPr/>
        </p:nvSpPr>
        <p:spPr bwMode="auto">
          <a:xfrm>
            <a:off x="4845463" y="33746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sp>
        <p:nvSpPr>
          <p:cNvPr id="16" name="Oval 15"/>
          <p:cNvSpPr/>
          <p:nvPr/>
        </p:nvSpPr>
        <p:spPr bwMode="auto">
          <a:xfrm>
            <a:off x="6098434" y="33746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pic>
        <p:nvPicPr>
          <p:cNvPr id="17" name="Picture 16"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8" name="TextBox 17"/>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160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 Million</a:t>
            </a:r>
          </a:p>
          <a:p>
            <a:r>
              <a:rPr lang="en-US" sz="1100" dirty="0">
                <a:solidFill>
                  <a:srgbClr val="7F7F7F"/>
                </a:solidFill>
              </a:rPr>
              <a:t>Concurrent Sessions</a:t>
            </a:r>
          </a:p>
          <a:p>
            <a:endParaRPr lang="en-US" sz="1100" dirty="0">
              <a:solidFill>
                <a:srgbClr val="7F7F7F"/>
              </a:solidFill>
            </a:endParaRPr>
          </a:p>
          <a:p>
            <a:r>
              <a:rPr lang="en-US" sz="2400" b="1" dirty="0"/>
              <a:t>480,000</a:t>
            </a:r>
          </a:p>
          <a:p>
            <a:r>
              <a:rPr lang="en-US" sz="1100" dirty="0">
                <a:solidFill>
                  <a:srgbClr val="7F7F7F"/>
                </a:solidFill>
              </a:rPr>
              <a:t>New Sessions/Sec</a:t>
            </a:r>
          </a:p>
        </p:txBody>
      </p:sp>
      <p:cxnSp>
        <p:nvCxnSpPr>
          <p:cNvPr id="19" name="Straight Connector 18"/>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3" name="Picture 22"/>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4" name="Picture 23"/>
          <p:cNvPicPr>
            <a:picLocks noChangeAspect="1"/>
          </p:cNvPicPr>
          <p:nvPr/>
        </p:nvPicPr>
        <p:blipFill>
          <a:blip r:embed="rId14"/>
          <a:stretch>
            <a:fillRect/>
          </a:stretch>
        </p:blipFill>
        <p:spPr>
          <a:xfrm>
            <a:off x="9859823" y="5417255"/>
            <a:ext cx="674314" cy="671119"/>
          </a:xfrm>
          <a:prstGeom prst="rect">
            <a:avLst/>
          </a:prstGeom>
        </p:spPr>
      </p:pic>
      <p:pic>
        <p:nvPicPr>
          <p:cNvPr id="25" name="Picture 24"/>
          <p:cNvPicPr>
            <a:picLocks noChangeAspect="1"/>
          </p:cNvPicPr>
          <p:nvPr/>
        </p:nvPicPr>
        <p:blipFill>
          <a:blip r:embed="rId15"/>
          <a:stretch>
            <a:fillRect/>
          </a:stretch>
        </p:blipFill>
        <p:spPr>
          <a:xfrm>
            <a:off x="8935284" y="5472802"/>
            <a:ext cx="624060" cy="584711"/>
          </a:xfrm>
          <a:prstGeom prst="rect">
            <a:avLst/>
          </a:prstGeom>
        </p:spPr>
      </p:pic>
      <p:pic>
        <p:nvPicPr>
          <p:cNvPr id="26" name="Picture 25"/>
          <p:cNvPicPr>
            <a:picLocks noChangeAspect="1"/>
          </p:cNvPicPr>
          <p:nvPr/>
        </p:nvPicPr>
        <p:blipFill>
          <a:blip r:embed="rId16"/>
          <a:stretch>
            <a:fillRect/>
          </a:stretch>
        </p:blipFill>
        <p:spPr>
          <a:xfrm>
            <a:off x="10793734" y="5482460"/>
            <a:ext cx="817408" cy="569685"/>
          </a:xfrm>
          <a:prstGeom prst="rect">
            <a:avLst/>
          </a:prstGeom>
        </p:spPr>
      </p:pic>
      <p:grpSp>
        <p:nvGrpSpPr>
          <p:cNvPr id="27" name="Group 26"/>
          <p:cNvGrpSpPr/>
          <p:nvPr/>
        </p:nvGrpSpPr>
        <p:grpSpPr>
          <a:xfrm>
            <a:off x="7977837" y="5455084"/>
            <a:ext cx="642610" cy="612273"/>
            <a:chOff x="5818638" y="4203821"/>
            <a:chExt cx="467667" cy="445474"/>
          </a:xfrm>
        </p:grpSpPr>
        <p:pic>
          <p:nvPicPr>
            <p:cNvPr id="28" name="Picture 2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8"/>
            <a:stretch>
              <a:fillRect/>
            </a:stretch>
          </p:blipFill>
          <p:spPr>
            <a:xfrm flipH="1">
              <a:off x="5869115" y="4203821"/>
              <a:ext cx="417190" cy="445474"/>
            </a:xfrm>
            <a:prstGeom prst="rect">
              <a:avLst/>
            </a:prstGeom>
          </p:spPr>
        </p:pic>
      </p:grpSp>
      <p:sp>
        <p:nvSpPr>
          <p:cNvPr id="30" name="Rounded Rectangle 29"/>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31" name="Rounded Rectangle 30"/>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2" name="Rounded Rectangle 31"/>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33" name="Rounded Rectangle 32"/>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cxnSp>
        <p:nvCxnSpPr>
          <p:cNvPr id="34" name="Straight Connector 33"/>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EBS.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652034" y="3071152"/>
            <a:ext cx="495375" cy="729600"/>
          </a:xfrm>
          <a:prstGeom prst="rect">
            <a:avLst/>
          </a:prstGeom>
        </p:spPr>
      </p:pic>
      <p:sp>
        <p:nvSpPr>
          <p:cNvPr id="36" name="TextBox 3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22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14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12 Gbps</a:t>
            </a:r>
          </a:p>
          <a:p>
            <a:r>
              <a:rPr lang="en-US" sz="1100" dirty="0">
                <a:solidFill>
                  <a:srgbClr val="7F7F7F"/>
                </a:solidFill>
              </a:rPr>
              <a:t>Threat Protection Throughput</a:t>
            </a:r>
          </a:p>
          <a:p>
            <a:endParaRPr lang="en-US" sz="1100" dirty="0">
              <a:solidFill>
                <a:srgbClr val="7F7F7F"/>
              </a:solidFill>
            </a:endParaRPr>
          </a:p>
        </p:txBody>
      </p:sp>
      <p:pic>
        <p:nvPicPr>
          <p:cNvPr id="37" name="Picture 36"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8" name="Picture 37"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9" name="Picture 38"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089721655"/>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3800D/-DC</a:t>
            </a:r>
          </a:p>
        </p:txBody>
      </p:sp>
      <p:pic>
        <p:nvPicPr>
          <p:cNvPr id="3" name="Picture 2" descr="FG-3800D+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8429" y="1719815"/>
            <a:ext cx="5758500" cy="1775492"/>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Management Ports</a:t>
            </a:r>
          </a:p>
          <a:p>
            <a:pPr marL="457297" indent="-457297" defTabSz="1218959">
              <a:spcBef>
                <a:spcPct val="20000"/>
              </a:spcBef>
              <a:buClr>
                <a:schemeClr val="accent6"/>
              </a:buClr>
              <a:buFont typeface="+mj-ea"/>
              <a:buAutoNum type="circleNumDbPlain"/>
            </a:pPr>
            <a:r>
              <a:rPr lang="en-US" sz="1300" b="1" dirty="0"/>
              <a:t>4 x 100GE CFP2 Slots</a:t>
            </a:r>
          </a:p>
          <a:p>
            <a:pPr marL="457297" indent="-457297" defTabSz="1218959">
              <a:spcBef>
                <a:spcPct val="20000"/>
              </a:spcBef>
              <a:buClr>
                <a:schemeClr val="accent6"/>
              </a:buClr>
              <a:buFont typeface="+mj-ea"/>
              <a:buAutoNum type="circleNumDbPlain"/>
            </a:pPr>
            <a:r>
              <a:rPr lang="en-US" sz="1300" b="1" dirty="0"/>
              <a:t>4 x 40GE QSFP+ Slots</a:t>
            </a:r>
          </a:p>
          <a:p>
            <a:pPr marL="457297" indent="-457297" defTabSz="1218959">
              <a:spcBef>
                <a:spcPct val="20000"/>
              </a:spcBef>
              <a:buClr>
                <a:schemeClr val="accent6"/>
              </a:buClr>
              <a:buFont typeface="+mj-ea"/>
              <a:buAutoNum type="circleNumDbPlain"/>
            </a:pPr>
            <a:r>
              <a:rPr lang="en-US" sz="1300" b="1" dirty="0"/>
              <a:t>8 x 10GE SFP+ Slots</a:t>
            </a:r>
          </a:p>
          <a:p>
            <a:pPr marL="457297" indent="-457297" defTabSz="1218959">
              <a:spcBef>
                <a:spcPct val="20000"/>
              </a:spcBef>
              <a:buClr>
                <a:schemeClr val="accent6"/>
              </a:buClr>
              <a:buFont typeface="+mj-ea"/>
              <a:buAutoNum type="circleNumDbPlain"/>
            </a:pPr>
            <a:endParaRPr lang="en-US" sz="1300" b="1" dirty="0"/>
          </a:p>
          <a:p>
            <a:pPr defTabSz="1218959">
              <a:spcBef>
                <a:spcPct val="20000"/>
              </a:spcBef>
              <a:buClr>
                <a:schemeClr val="accent6"/>
              </a:buClr>
            </a:pPr>
            <a:endParaRPr lang="en-US" sz="1300" b="1"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51874" y="3063595"/>
            <a:ext cx="495296" cy="7296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11147172" y="3075540"/>
            <a:ext cx="466442" cy="729600"/>
          </a:xfrm>
          <a:prstGeom prst="rect">
            <a:avLst/>
          </a:prstGeom>
        </p:spPr>
      </p:pic>
      <p:pic>
        <p:nvPicPr>
          <p:cNvPr id="7" name="Picture 6"/>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44865" y="3063595"/>
            <a:ext cx="496217"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602283" y="3075691"/>
            <a:ext cx="465479" cy="802160"/>
          </a:xfrm>
          <a:prstGeom prst="rect">
            <a:avLst/>
          </a:prstGeom>
        </p:spPr>
      </p:pic>
      <p:pic>
        <p:nvPicPr>
          <p:cNvPr id="10" name="Picture 9" descr="FortiASIC-NP6.png"/>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1" name="Picture 10" descr="Storage-96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156476" y="3063595"/>
            <a:ext cx="495399" cy="729600"/>
          </a:xfrm>
          <a:prstGeom prst="rect">
            <a:avLst/>
          </a:prstGeom>
        </p:spPr>
      </p:pic>
      <p:sp>
        <p:nvSpPr>
          <p:cNvPr id="12" name="Oval 11"/>
          <p:cNvSpPr/>
          <p:nvPr/>
        </p:nvSpPr>
        <p:spPr bwMode="auto">
          <a:xfrm>
            <a:off x="6030243" y="33661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4</a:t>
            </a:r>
          </a:p>
        </p:txBody>
      </p:sp>
      <p:sp>
        <p:nvSpPr>
          <p:cNvPr id="13" name="Oval 12"/>
          <p:cNvSpPr/>
          <p:nvPr/>
        </p:nvSpPr>
        <p:spPr bwMode="auto">
          <a:xfrm>
            <a:off x="1533247"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cxnSp>
        <p:nvCxnSpPr>
          <p:cNvPr id="14" name="Straight Connector 13"/>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17" name="Picture 16"/>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8" name="Picture 17"/>
          <p:cNvPicPr>
            <a:picLocks noChangeAspect="1"/>
          </p:cNvPicPr>
          <p:nvPr/>
        </p:nvPicPr>
        <p:blipFill>
          <a:blip r:embed="rId12"/>
          <a:stretch>
            <a:fillRect/>
          </a:stretch>
        </p:blipFill>
        <p:spPr>
          <a:xfrm>
            <a:off x="9859823" y="5417255"/>
            <a:ext cx="674314" cy="671119"/>
          </a:xfrm>
          <a:prstGeom prst="rect">
            <a:avLst/>
          </a:prstGeom>
        </p:spPr>
      </p:pic>
      <p:pic>
        <p:nvPicPr>
          <p:cNvPr id="19" name="Picture 18"/>
          <p:cNvPicPr>
            <a:picLocks noChangeAspect="1"/>
          </p:cNvPicPr>
          <p:nvPr/>
        </p:nvPicPr>
        <p:blipFill>
          <a:blip r:embed="rId13"/>
          <a:stretch>
            <a:fillRect/>
          </a:stretch>
        </p:blipFill>
        <p:spPr>
          <a:xfrm>
            <a:off x="8935284" y="5472802"/>
            <a:ext cx="624060" cy="584711"/>
          </a:xfrm>
          <a:prstGeom prst="rect">
            <a:avLst/>
          </a:prstGeom>
        </p:spPr>
      </p:pic>
      <p:pic>
        <p:nvPicPr>
          <p:cNvPr id="20" name="Picture 19"/>
          <p:cNvPicPr>
            <a:picLocks noChangeAspect="1"/>
          </p:cNvPicPr>
          <p:nvPr/>
        </p:nvPicPr>
        <p:blipFill>
          <a:blip r:embed="rId14"/>
          <a:stretch>
            <a:fillRect/>
          </a:stretch>
        </p:blipFill>
        <p:spPr>
          <a:xfrm>
            <a:off x="10793734" y="5482460"/>
            <a:ext cx="817408" cy="569685"/>
          </a:xfrm>
          <a:prstGeom prst="rect">
            <a:avLst/>
          </a:prstGeom>
        </p:spPr>
      </p:pic>
      <p:grpSp>
        <p:nvGrpSpPr>
          <p:cNvPr id="21" name="Group 20"/>
          <p:cNvGrpSpPr/>
          <p:nvPr/>
        </p:nvGrpSpPr>
        <p:grpSpPr>
          <a:xfrm>
            <a:off x="7977837" y="5455084"/>
            <a:ext cx="642610" cy="612273"/>
            <a:chOff x="5818638" y="4203821"/>
            <a:chExt cx="467667" cy="445474"/>
          </a:xfrm>
        </p:grpSpPr>
        <p:pic>
          <p:nvPicPr>
            <p:cNvPr id="22" name="Picture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3" name="Picture 22"/>
            <p:cNvPicPr>
              <a:picLocks noChangeAspect="1"/>
            </p:cNvPicPr>
            <p:nvPr/>
          </p:nvPicPr>
          <p:blipFill>
            <a:blip r:embed="rId16"/>
            <a:stretch>
              <a:fillRect/>
            </a:stretch>
          </p:blipFill>
          <p:spPr>
            <a:xfrm flipH="1">
              <a:off x="5869115" y="4203821"/>
              <a:ext cx="417190" cy="445474"/>
            </a:xfrm>
            <a:prstGeom prst="rect">
              <a:avLst/>
            </a:prstGeom>
          </p:spPr>
        </p:pic>
      </p:grpSp>
      <p:sp>
        <p:nvSpPr>
          <p:cNvPr id="24" name="Rounded Rectangle 23"/>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5" name="Rounded Rectangle 24"/>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26" name="Rounded Rectangle 25"/>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27" name="Rounded Rectangle 26"/>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N/A</a:t>
            </a:r>
          </a:p>
        </p:txBody>
      </p:sp>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9241082" y="3063595"/>
            <a:ext cx="494860" cy="729600"/>
          </a:xfrm>
          <a:prstGeom prst="rect">
            <a:avLst/>
          </a:prstGeom>
        </p:spPr>
      </p:pic>
      <p:sp>
        <p:nvSpPr>
          <p:cNvPr id="30" name="Oval 29"/>
          <p:cNvSpPr/>
          <p:nvPr/>
        </p:nvSpPr>
        <p:spPr bwMode="auto">
          <a:xfrm>
            <a:off x="3059236"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31" name="Oval 30"/>
          <p:cNvSpPr/>
          <p:nvPr/>
        </p:nvSpPr>
        <p:spPr bwMode="auto">
          <a:xfrm>
            <a:off x="4957209"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32" name="Picture 3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9692503" y="3066387"/>
            <a:ext cx="496216" cy="729600"/>
          </a:xfrm>
          <a:prstGeom prst="rect">
            <a:avLst/>
          </a:prstGeom>
        </p:spPr>
      </p:pic>
      <p:pic>
        <p:nvPicPr>
          <p:cNvPr id="33" name="Picture 32" descr="Firewall-Sym-Dk.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34" name="TextBox 33"/>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320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95 Million</a:t>
            </a:r>
          </a:p>
          <a:p>
            <a:r>
              <a:rPr lang="en-US" sz="1100" dirty="0">
                <a:solidFill>
                  <a:srgbClr val="7F7F7F"/>
                </a:solidFill>
              </a:rPr>
              <a:t>Concurrent Sessions</a:t>
            </a:r>
          </a:p>
          <a:p>
            <a:endParaRPr lang="en-US" sz="1100" dirty="0">
              <a:solidFill>
                <a:srgbClr val="7F7F7F"/>
              </a:solidFill>
            </a:endParaRPr>
          </a:p>
          <a:p>
            <a:r>
              <a:rPr lang="en-US" sz="2400" b="1" dirty="0"/>
              <a:t>480,000</a:t>
            </a:r>
          </a:p>
          <a:p>
            <a:r>
              <a:rPr lang="en-US" sz="1100" dirty="0">
                <a:solidFill>
                  <a:srgbClr val="7F7F7F"/>
                </a:solidFill>
              </a:rPr>
              <a:t>New Sessions/Sec</a:t>
            </a:r>
          </a:p>
        </p:txBody>
      </p:sp>
      <p:cxnSp>
        <p:nvCxnSpPr>
          <p:cNvPr id="35" name="Straight Connector 34"/>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21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12 Gbps</a:t>
            </a:r>
          </a:p>
          <a:p>
            <a:r>
              <a:rPr lang="en-US" sz="1100" dirty="0">
                <a:solidFill>
                  <a:srgbClr val="7F7F7F"/>
                </a:solidFill>
              </a:rPr>
              <a:t>Threat Protection Throughput</a:t>
            </a:r>
          </a:p>
          <a:p>
            <a:endParaRPr lang="en-US" sz="1100" dirty="0">
              <a:solidFill>
                <a:srgbClr val="7F7F7F"/>
              </a:solidFill>
            </a:endParaRPr>
          </a:p>
        </p:txBody>
      </p:sp>
      <p:pic>
        <p:nvPicPr>
          <p:cNvPr id="37" name="Picture 36"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38" name="Picture 37" descr="Threat Protection icon.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9" name="Picture 38"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15215833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3810D</a:t>
            </a:r>
          </a:p>
        </p:txBody>
      </p:sp>
      <p:pic>
        <p:nvPicPr>
          <p:cNvPr id="3" name="Picture 2"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697980"/>
            <a:ext cx="5758500" cy="1777177"/>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Management Ports</a:t>
            </a:r>
          </a:p>
          <a:p>
            <a:pPr marL="457297" indent="-457297" defTabSz="1218959">
              <a:spcBef>
                <a:spcPct val="20000"/>
              </a:spcBef>
              <a:buClr>
                <a:schemeClr val="accent6"/>
              </a:buClr>
              <a:buFont typeface="+mj-ea"/>
              <a:buAutoNum type="circleNumDbPlain"/>
            </a:pPr>
            <a:r>
              <a:rPr lang="en-US" sz="1300" b="1" dirty="0"/>
              <a:t>6 x 100GE CFP2 Slots</a:t>
            </a:r>
            <a:br>
              <a:rPr lang="en-US" sz="1300" b="1" dirty="0"/>
            </a:br>
            <a:endParaRPr lang="en-US" sz="1300" b="1"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50613" y="3063595"/>
            <a:ext cx="495296" cy="7296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10745911" y="3075540"/>
            <a:ext cx="466442" cy="729600"/>
          </a:xfrm>
          <a:prstGeom prst="rect">
            <a:avLst/>
          </a:prstGeom>
        </p:spPr>
      </p:pic>
      <p:pic>
        <p:nvPicPr>
          <p:cNvPr id="7" name="Picture 6"/>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44865" y="3063595"/>
            <a:ext cx="496217" cy="7296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1084" y="3066387"/>
            <a:ext cx="496216" cy="7296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201022" y="3075691"/>
            <a:ext cx="465479" cy="802160"/>
          </a:xfrm>
          <a:prstGeom prst="rect">
            <a:avLst/>
          </a:prstGeom>
        </p:spPr>
      </p:pic>
      <p:pic>
        <p:nvPicPr>
          <p:cNvPr id="11" name="Picture 10" descr="FortiASIC-NP6.png"/>
          <p:cNvPicPr>
            <a:picLocks noChangeAspect="1"/>
          </p:cNvPicPr>
          <p:nvPr/>
        </p:nvPicPr>
        <p:blipFill>
          <a:blip r:embed="rId9"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2" name="Picture 11" descr="Storage-96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755215" y="3063595"/>
            <a:ext cx="495399" cy="729600"/>
          </a:xfrm>
          <a:prstGeom prst="rect">
            <a:avLst/>
          </a:prstGeom>
        </p:spPr>
      </p:pic>
      <p:sp>
        <p:nvSpPr>
          <p:cNvPr id="13" name="Oval 12"/>
          <p:cNvSpPr/>
          <p:nvPr/>
        </p:nvSpPr>
        <p:spPr bwMode="auto">
          <a:xfrm>
            <a:off x="4155039" y="336612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4" name="Oval 13"/>
          <p:cNvSpPr/>
          <p:nvPr/>
        </p:nvSpPr>
        <p:spPr bwMode="auto">
          <a:xfrm>
            <a:off x="1672155"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pic>
        <p:nvPicPr>
          <p:cNvPr id="15" name="Picture 14"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320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95 Million</a:t>
            </a:r>
          </a:p>
          <a:p>
            <a:r>
              <a:rPr lang="en-US" sz="1100" dirty="0">
                <a:solidFill>
                  <a:srgbClr val="7F7F7F"/>
                </a:solidFill>
              </a:rPr>
              <a:t>Concurrent Sessions</a:t>
            </a:r>
          </a:p>
          <a:p>
            <a:endParaRPr lang="en-US" sz="1100" dirty="0">
              <a:solidFill>
                <a:srgbClr val="7F7F7F"/>
              </a:solidFill>
            </a:endParaRPr>
          </a:p>
          <a:p>
            <a:r>
              <a:rPr lang="en-US" sz="2400" b="1" dirty="0"/>
              <a:t>480,000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1" name="Picture 20"/>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2" name="Picture 21"/>
          <p:cNvPicPr>
            <a:picLocks noChangeAspect="1"/>
          </p:cNvPicPr>
          <p:nvPr/>
        </p:nvPicPr>
        <p:blipFill>
          <a:blip r:embed="rId14"/>
          <a:stretch>
            <a:fillRect/>
          </a:stretch>
        </p:blipFill>
        <p:spPr>
          <a:xfrm>
            <a:off x="9859823" y="5417255"/>
            <a:ext cx="674314" cy="671119"/>
          </a:xfrm>
          <a:prstGeom prst="rect">
            <a:avLst/>
          </a:prstGeom>
        </p:spPr>
      </p:pic>
      <p:pic>
        <p:nvPicPr>
          <p:cNvPr id="23" name="Picture 22"/>
          <p:cNvPicPr>
            <a:picLocks noChangeAspect="1"/>
          </p:cNvPicPr>
          <p:nvPr/>
        </p:nvPicPr>
        <p:blipFill>
          <a:blip r:embed="rId15"/>
          <a:stretch>
            <a:fillRect/>
          </a:stretch>
        </p:blipFill>
        <p:spPr>
          <a:xfrm>
            <a:off x="8935284" y="5472802"/>
            <a:ext cx="624060" cy="584711"/>
          </a:xfrm>
          <a:prstGeom prst="rect">
            <a:avLst/>
          </a:prstGeom>
        </p:spPr>
      </p:pic>
      <p:pic>
        <p:nvPicPr>
          <p:cNvPr id="24" name="Picture 23"/>
          <p:cNvPicPr>
            <a:picLocks noChangeAspect="1"/>
          </p:cNvPicPr>
          <p:nvPr/>
        </p:nvPicPr>
        <p:blipFill>
          <a:blip r:embed="rId16"/>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8"/>
            <a:stretch>
              <a:fillRect/>
            </a:stretch>
          </p:blipFill>
          <p:spPr>
            <a:xfrm flipH="1">
              <a:off x="5869115" y="4203821"/>
              <a:ext cx="417190" cy="445474"/>
            </a:xfrm>
            <a:prstGeom prst="rect">
              <a:avLst/>
            </a:prstGeom>
          </p:spPr>
        </p:pic>
      </p:grpSp>
      <p:sp>
        <p:nvSpPr>
          <p:cNvPr id="28" name="Rounded Rectangle 27"/>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0" name="Rounded Rectangle 29"/>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31" name="Straight Connector 30"/>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Rounded Rectangle 31"/>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pic>
        <p:nvPicPr>
          <p:cNvPr id="33" name="Picture 32"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sp>
        <p:nvSpPr>
          <p:cNvPr id="34" name="TextBox 33"/>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21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12 Gbps</a:t>
            </a:r>
          </a:p>
          <a:p>
            <a:r>
              <a:rPr lang="en-US" sz="1100" dirty="0">
                <a:solidFill>
                  <a:srgbClr val="7F7F7F"/>
                </a:solidFill>
              </a:rPr>
              <a:t>Threat Protection Throughput</a:t>
            </a:r>
          </a:p>
          <a:p>
            <a:endParaRPr lang="en-US" sz="1100" dirty="0">
              <a:solidFill>
                <a:srgbClr val="7F7F7F"/>
              </a:solidFill>
            </a:endParaRPr>
          </a:p>
        </p:txBody>
      </p:sp>
      <p:pic>
        <p:nvPicPr>
          <p:cNvPr id="35" name="Picture 34" descr="Threat Protection icon.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6" name="Picture 35" descr="NEBS.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652034" y="3071152"/>
            <a:ext cx="495375" cy="729600"/>
          </a:xfrm>
          <a:prstGeom prst="rect">
            <a:avLst/>
          </a:prstGeom>
        </p:spPr>
      </p:pic>
      <p:pic>
        <p:nvPicPr>
          <p:cNvPr id="37" name="Picture 36" descr="UTM_sy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8959726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Product Range</a:t>
            </a:r>
          </a:p>
        </p:txBody>
      </p:sp>
      <p:graphicFrame>
        <p:nvGraphicFramePr>
          <p:cNvPr id="72" name="Table 71"/>
          <p:cNvGraphicFramePr>
            <a:graphicFrameLocks noGrp="1"/>
          </p:cNvGraphicFramePr>
          <p:nvPr>
            <p:extLst>
              <p:ext uri="{D42A27DB-BD31-4B8C-83A1-F6EECF244321}">
                <p14:modId xmlns:p14="http://schemas.microsoft.com/office/powerpoint/2010/main" val="1243586967"/>
              </p:ext>
            </p:extLst>
          </p:nvPr>
        </p:nvGraphicFramePr>
        <p:xfrm>
          <a:off x="186585" y="1047357"/>
          <a:ext cx="11785100" cy="5259158"/>
        </p:xfrm>
        <a:graphic>
          <a:graphicData uri="http://schemas.openxmlformats.org/drawingml/2006/table">
            <a:tbl>
              <a:tblPr/>
              <a:tblGrid>
                <a:gridCol w="1178510">
                  <a:extLst>
                    <a:ext uri="{9D8B030D-6E8A-4147-A177-3AD203B41FA5}">
                      <a16:colId xmlns:a16="http://schemas.microsoft.com/office/drawing/2014/main" val="20000"/>
                    </a:ext>
                  </a:extLst>
                </a:gridCol>
                <a:gridCol w="1178510">
                  <a:extLst>
                    <a:ext uri="{9D8B030D-6E8A-4147-A177-3AD203B41FA5}">
                      <a16:colId xmlns:a16="http://schemas.microsoft.com/office/drawing/2014/main" val="20001"/>
                    </a:ext>
                  </a:extLst>
                </a:gridCol>
                <a:gridCol w="1178510">
                  <a:extLst>
                    <a:ext uri="{9D8B030D-6E8A-4147-A177-3AD203B41FA5}">
                      <a16:colId xmlns:a16="http://schemas.microsoft.com/office/drawing/2014/main" val="20002"/>
                    </a:ext>
                  </a:extLst>
                </a:gridCol>
                <a:gridCol w="1178510">
                  <a:extLst>
                    <a:ext uri="{9D8B030D-6E8A-4147-A177-3AD203B41FA5}">
                      <a16:colId xmlns:a16="http://schemas.microsoft.com/office/drawing/2014/main" val="20003"/>
                    </a:ext>
                  </a:extLst>
                </a:gridCol>
                <a:gridCol w="1178510">
                  <a:extLst>
                    <a:ext uri="{9D8B030D-6E8A-4147-A177-3AD203B41FA5}">
                      <a16:colId xmlns:a16="http://schemas.microsoft.com/office/drawing/2014/main" val="20004"/>
                    </a:ext>
                  </a:extLst>
                </a:gridCol>
                <a:gridCol w="1178510">
                  <a:extLst>
                    <a:ext uri="{9D8B030D-6E8A-4147-A177-3AD203B41FA5}">
                      <a16:colId xmlns:a16="http://schemas.microsoft.com/office/drawing/2014/main" val="20005"/>
                    </a:ext>
                  </a:extLst>
                </a:gridCol>
                <a:gridCol w="1178510">
                  <a:extLst>
                    <a:ext uri="{9D8B030D-6E8A-4147-A177-3AD203B41FA5}">
                      <a16:colId xmlns:a16="http://schemas.microsoft.com/office/drawing/2014/main" val="20006"/>
                    </a:ext>
                  </a:extLst>
                </a:gridCol>
                <a:gridCol w="1178510">
                  <a:extLst>
                    <a:ext uri="{9D8B030D-6E8A-4147-A177-3AD203B41FA5}">
                      <a16:colId xmlns:a16="http://schemas.microsoft.com/office/drawing/2014/main" val="20007"/>
                    </a:ext>
                  </a:extLst>
                </a:gridCol>
                <a:gridCol w="1178510">
                  <a:extLst>
                    <a:ext uri="{9D8B030D-6E8A-4147-A177-3AD203B41FA5}">
                      <a16:colId xmlns:a16="http://schemas.microsoft.com/office/drawing/2014/main" val="20008"/>
                    </a:ext>
                  </a:extLst>
                </a:gridCol>
                <a:gridCol w="1178510">
                  <a:extLst>
                    <a:ext uri="{9D8B030D-6E8A-4147-A177-3AD203B41FA5}">
                      <a16:colId xmlns:a16="http://schemas.microsoft.com/office/drawing/2014/main" val="20009"/>
                    </a:ext>
                  </a:extLst>
                </a:gridCol>
              </a:tblGrid>
              <a:tr h="648092">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1100" b="1" i="0" u="none" strike="noStrike" cap="none" normalizeH="0" baseline="0" dirty="0">
                          <a:ln>
                            <a:noFill/>
                          </a:ln>
                          <a:solidFill>
                            <a:srgbClr val="FFFFFF"/>
                          </a:solidFill>
                          <a:effectLst/>
                          <a:latin typeface="Arial"/>
                          <a:cs typeface="Arial"/>
                        </a:rPr>
                        <a:t>Personality, Performance and Scalability</a:t>
                      </a:r>
                      <a:endParaRPr lang="en-US" sz="1100" dirty="0">
                        <a:solidFill>
                          <a:srgbClr val="FFFFFF"/>
                        </a:solidFill>
                        <a:latin typeface="Arial"/>
                        <a:cs typeface="Arial"/>
                      </a:endParaRPr>
                    </a:p>
                  </a:txBody>
                  <a:tcPr marL="136826" marR="136826" marT="38492" marB="38492"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2000" dirty="0"/>
                    </a:p>
                  </a:txBody>
                  <a:tcPr marL="136826" marR="136826" marT="38492" marB="38492"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extLst>
                  <a:ext uri="{0D108BD9-81ED-4DB2-BD59-A6C34878D82A}">
                    <a16:rowId xmlns:a16="http://schemas.microsoft.com/office/drawing/2014/main" val="10000"/>
                  </a:ext>
                </a:extLst>
              </a:tr>
              <a:tr h="38178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2000" dirty="0"/>
                    </a:p>
                  </a:txBody>
                  <a:tcPr marL="136826" marR="136826" marT="38492" marB="38492"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36826" marR="136826" marT="38492" marB="38492"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extLst>
                  <a:ext uri="{0D108BD9-81ED-4DB2-BD59-A6C34878D82A}">
                    <a16:rowId xmlns:a16="http://schemas.microsoft.com/office/drawing/2014/main" val="10001"/>
                  </a:ext>
                </a:extLst>
              </a:tr>
              <a:tr h="536979">
                <a:tc vMerge="1">
                  <a:txBody>
                    <a:bodyPr/>
                    <a:lstStyle/>
                    <a:p>
                      <a:endParaRPr lang="en-US"/>
                    </a:p>
                  </a:txBody>
                  <a:tcPr/>
                </a:tc>
                <a:tc>
                  <a:txBody>
                    <a:bodyPr/>
                    <a:lstStyle/>
                    <a:p>
                      <a:endParaRPr lang="en-US" sz="240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600" b="0" dirty="0">
                        <a:solidFill>
                          <a:srgbClr val="FFFFFF"/>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600" b="0" i="1" dirty="0">
                        <a:solidFill>
                          <a:schemeClr val="accent2">
                            <a:lumMod val="20000"/>
                            <a:lumOff val="80000"/>
                          </a:schemeClr>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600" b="0" i="1" dirty="0">
                          <a:solidFill>
                            <a:schemeClr val="accent2">
                              <a:lumMod val="20000"/>
                              <a:lumOff val="80000"/>
                            </a:schemeClr>
                          </a:solidFill>
                        </a:rPr>
                        <a:t>CCFW</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600" b="0" i="1" dirty="0">
                        <a:solidFill>
                          <a:schemeClr val="accent2">
                            <a:lumMod val="20000"/>
                            <a:lumOff val="80000"/>
                          </a:schemeClr>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extLst>
                  <a:ext uri="{0D108BD9-81ED-4DB2-BD59-A6C34878D82A}">
                    <a16:rowId xmlns:a16="http://schemas.microsoft.com/office/drawing/2014/main" val="10002"/>
                  </a:ext>
                </a:extLst>
              </a:tr>
              <a:tr h="53697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sz="240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b="0" dirty="0">
                        <a:solidFill>
                          <a:srgbClr val="FFFFFF"/>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4">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600" b="0" i="1" dirty="0">
                          <a:solidFill>
                            <a:schemeClr val="accent2">
                              <a:lumMod val="20000"/>
                              <a:lumOff val="80000"/>
                            </a:schemeClr>
                          </a:solidFill>
                        </a:rPr>
                        <a:t>DCFW</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extLst>
                  <a:ext uri="{0D108BD9-81ED-4DB2-BD59-A6C34878D82A}">
                    <a16:rowId xmlns:a16="http://schemas.microsoft.com/office/drawing/2014/main" val="10003"/>
                  </a:ext>
                </a:extLst>
              </a:tr>
              <a:tr h="53697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sz="240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dirty="0">
                          <a:solidFill>
                            <a:srgbClr val="ECF0F3"/>
                          </a:solidFill>
                        </a:rPr>
                        <a:t>ISFW</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solidFill>
                          <a:srgbClr val="ECF0F3"/>
                        </a:solidFill>
                      </a:endParaRPr>
                    </a:p>
                    <a:p>
                      <a:endParaRPr lang="en-US" sz="1600" dirty="0">
                        <a:solidFill>
                          <a:srgbClr val="ECF0F3"/>
                        </a:solidFill>
                      </a:endParaRPr>
                    </a:p>
                    <a:p>
                      <a:endParaRPr lang="en-US" sz="1600" dirty="0">
                        <a:solidFill>
                          <a:srgbClr val="ECF0F3"/>
                        </a:solidFill>
                      </a:endParaRPr>
                    </a:p>
                    <a:p>
                      <a:r>
                        <a:rPr lang="en-US" sz="1600" dirty="0">
                          <a:solidFill>
                            <a:srgbClr val="ECF0F3"/>
                          </a:solidFill>
                        </a:rPr>
                        <a:t>CFW/VMFW</a:t>
                      </a:r>
                    </a:p>
                  </a:txBody>
                  <a:tcPr marL="136826" marR="13682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0004"/>
                  </a:ext>
                </a:extLst>
              </a:tr>
              <a:tr h="53697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sz="240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60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600" i="1" dirty="0">
                          <a:solidFill>
                            <a:srgbClr val="ECF0F3"/>
                          </a:solidFill>
                        </a:rPr>
                        <a:t>NGFW /</a:t>
                      </a:r>
                      <a:r>
                        <a:rPr lang="en-US" sz="1600" i="1" baseline="0" dirty="0">
                          <a:solidFill>
                            <a:srgbClr val="ECF0F3"/>
                          </a:solidFill>
                        </a:rPr>
                        <a:t> </a:t>
                      </a:r>
                      <a:r>
                        <a:rPr lang="en-US" sz="1600" i="1" dirty="0">
                          <a:solidFill>
                            <a:srgbClr val="ECF0F3"/>
                          </a:solidFill>
                        </a:rPr>
                        <a:t>NGIPS</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algn="l"/>
                      <a:endParaRPr lang="en-US" sz="160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extLst>
                  <a:ext uri="{0D108BD9-81ED-4DB2-BD59-A6C34878D82A}">
                    <a16:rowId xmlns:a16="http://schemas.microsoft.com/office/drawing/2014/main" val="10005"/>
                  </a:ext>
                </a:extLst>
              </a:tr>
              <a:tr h="536979">
                <a:tc vMerge="1">
                  <a:txBody>
                    <a:bodyPr/>
                    <a:lstStyle/>
                    <a:p>
                      <a:endParaRPr lang="en-US"/>
                    </a:p>
                  </a:txBody>
                  <a:tcPr/>
                </a:tc>
                <a:tc gridSpan="3">
                  <a:txBody>
                    <a:bodyPr/>
                    <a:lstStyle/>
                    <a:p>
                      <a:pPr algn="r"/>
                      <a:r>
                        <a:rPr lang="en-US" sz="1600" b="0" i="1" dirty="0">
                          <a:solidFill>
                            <a:srgbClr val="ECF0F3"/>
                          </a:solidFill>
                        </a:rPr>
                        <a:t>DEFW</a:t>
                      </a:r>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60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60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600" i="1" dirty="0">
                        <a:solidFill>
                          <a:srgbClr val="ECF0F3"/>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val="10006"/>
                  </a:ext>
                </a:extLst>
              </a:tr>
              <a:tr h="53697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600" b="0" i="1" dirty="0">
                          <a:solidFill>
                            <a:srgbClr val="ECF0F3"/>
                          </a:solidFill>
                        </a:rPr>
                        <a:t>UTM</a:t>
                      </a:r>
                      <a:endParaRPr lang="en-US" sz="24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rgbClr val="FFFFFF"/>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rgbClr val="FFFFFF"/>
                        </a:solidFill>
                      </a:endParaRP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600" dirty="0"/>
                    </a:p>
                  </a:txBody>
                  <a:tcPr marL="136826" marR="13682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extLst>
                  <a:ext uri="{0D108BD9-81ED-4DB2-BD59-A6C34878D82A}">
                    <a16:rowId xmlns:a16="http://schemas.microsoft.com/office/drawing/2014/main" val="10007"/>
                  </a:ext>
                </a:extLst>
              </a:tr>
              <a:tr h="56466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Arial"/>
                          <a:ea typeface="+mn-ea"/>
                          <a:cs typeface="Arial"/>
                        </a:rPr>
                        <a:t>Software &amp; Services</a:t>
                      </a:r>
                    </a:p>
                  </a:txBody>
                  <a:tcPr marL="136826" marR="136826" marT="38492" marB="38492"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9">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3200" dirty="0"/>
                    </a:p>
                  </a:txBody>
                  <a:tcPr marL="136826" marR="136826" marT="38492" marB="38492"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8"/>
                  </a:ext>
                </a:extLst>
              </a:tr>
              <a:tr h="44274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b="1" dirty="0">
                          <a:solidFill>
                            <a:srgbClr val="FFFFFF"/>
                          </a:solidFill>
                          <a:latin typeface="Arial"/>
                          <a:cs typeface="Arial"/>
                        </a:rPr>
                        <a:t>Product Range</a:t>
                      </a:r>
                    </a:p>
                  </a:txBody>
                  <a:tcPr marL="136826" marR="136826" marT="38492" marB="38492"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Entry</a:t>
                      </a:r>
                      <a:r>
                        <a:rPr lang="en-US" sz="1200" b="1" baseline="0" dirty="0">
                          <a:solidFill>
                            <a:schemeClr val="bg1"/>
                          </a:solidFill>
                        </a:rPr>
                        <a:t> </a:t>
                      </a:r>
                      <a:r>
                        <a:rPr lang="en-US" sz="1200" b="1" dirty="0">
                          <a:solidFill>
                            <a:schemeClr val="bg1"/>
                          </a:solidFill>
                        </a:rPr>
                        <a:t>Level</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Mid Range</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High End</a:t>
                      </a:r>
                    </a:p>
                  </a:txBody>
                  <a:tcPr marL="136826" marR="13682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a:solidFill>
                            <a:schemeClr val="bg1"/>
                          </a:solidFill>
                        </a:rPr>
                        <a:t>Virtual Appliances</a:t>
                      </a:r>
                    </a:p>
                  </a:txBody>
                  <a:tcPr marL="136826" marR="13682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extLst>
                  <a:ext uri="{0D108BD9-81ED-4DB2-BD59-A6C34878D82A}">
                    <a16:rowId xmlns:a16="http://schemas.microsoft.com/office/drawing/2014/main" val="10009"/>
                  </a:ext>
                </a:extLst>
              </a:tr>
            </a:tbl>
          </a:graphicData>
        </a:graphic>
      </p:graphicFrame>
      <p:sp>
        <p:nvSpPr>
          <p:cNvPr id="76" name="Shape 57"/>
          <p:cNvSpPr/>
          <p:nvPr/>
        </p:nvSpPr>
        <p:spPr>
          <a:xfrm rot="19592645" flipV="1">
            <a:off x="2151304" y="2132370"/>
            <a:ext cx="9157595" cy="3273343"/>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lIns="121899" tIns="60949" rIns="121899" bIns="60949"/>
          <a:lstStyle/>
          <a:p>
            <a:endParaRPr lang="en-US" dirty="0"/>
          </a:p>
          <a:p>
            <a:endParaRPr lang="en-US" dirty="0"/>
          </a:p>
        </p:txBody>
      </p:sp>
      <p:grpSp>
        <p:nvGrpSpPr>
          <p:cNvPr id="112" name="Group 111"/>
          <p:cNvGrpSpPr/>
          <p:nvPr/>
        </p:nvGrpSpPr>
        <p:grpSpPr>
          <a:xfrm>
            <a:off x="3379591" y="5329056"/>
            <a:ext cx="2146282" cy="492443"/>
            <a:chOff x="2434816" y="3236662"/>
            <a:chExt cx="1610131" cy="492442"/>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492442"/>
            </a:xfrm>
            <a:prstGeom prst="rect">
              <a:avLst/>
            </a:prstGeom>
          </p:spPr>
          <p:txBody>
            <a:bodyPr wrap="square">
              <a:spAutoFit/>
            </a:bodyPr>
            <a:lstStyle/>
            <a:p>
              <a:pPr defTabSz="1218936">
                <a:defRPr/>
              </a:pPr>
              <a:r>
                <a:rPr lang="en-US" sz="1300" b="1" kern="0" dirty="0">
                  <a:solidFill>
                    <a:srgbClr val="FFFFFF"/>
                  </a:solidFill>
                  <a:cs typeface="Helvetica 55 Roman"/>
                </a:rPr>
                <a:t>FortiGuard</a:t>
              </a:r>
            </a:p>
            <a:p>
              <a:pPr defTabSz="1218936">
                <a:defRPr/>
              </a:pPr>
              <a:r>
                <a:rPr lang="en-US" sz="1300" b="1" kern="0" dirty="0">
                  <a:solidFill>
                    <a:srgbClr val="FFFFFF"/>
                  </a:solidFill>
                  <a:cs typeface="Helvetica 55 Roman"/>
                </a:rPr>
                <a:t>Security Services</a:t>
              </a:r>
            </a:p>
          </p:txBody>
        </p:sp>
      </p:grpSp>
      <p:grpSp>
        <p:nvGrpSpPr>
          <p:cNvPr id="115" name="Group 114"/>
          <p:cNvGrpSpPr/>
          <p:nvPr/>
        </p:nvGrpSpPr>
        <p:grpSpPr>
          <a:xfrm>
            <a:off x="5820584" y="5329056"/>
            <a:ext cx="2211527" cy="492443"/>
            <a:chOff x="4454922" y="3249611"/>
            <a:chExt cx="1659077" cy="492442"/>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492442"/>
            </a:xfrm>
            <a:prstGeom prst="rect">
              <a:avLst/>
            </a:prstGeom>
          </p:spPr>
          <p:txBody>
            <a:bodyPr wrap="square">
              <a:spAutoFit/>
            </a:bodyPr>
            <a:lstStyle/>
            <a:p>
              <a:pPr defTabSz="1218936">
                <a:defRPr/>
              </a:pPr>
              <a:r>
                <a:rPr lang="en-US" sz="1300" b="1" kern="0" dirty="0">
                  <a:solidFill>
                    <a:srgbClr val="FFFFFF"/>
                  </a:solidFill>
                  <a:cs typeface="Helvetica 55 Roman"/>
                </a:rPr>
                <a:t>FortiOS</a:t>
              </a:r>
            </a:p>
            <a:p>
              <a:pPr defTabSz="1218936">
                <a:defRPr/>
              </a:pPr>
              <a:r>
                <a:rPr lang="en-US" sz="1300" b="1" kern="0" dirty="0">
                  <a:solidFill>
                    <a:srgbClr val="FFFFFF"/>
                  </a:solidFill>
                  <a:cs typeface="Helvetica 55 Roman"/>
                </a:rPr>
                <a:t>Operating System</a:t>
              </a:r>
            </a:p>
          </p:txBody>
        </p:sp>
      </p:grpSp>
      <p:grpSp>
        <p:nvGrpSpPr>
          <p:cNvPr id="118" name="Group 117"/>
          <p:cNvGrpSpPr/>
          <p:nvPr/>
        </p:nvGrpSpPr>
        <p:grpSpPr>
          <a:xfrm>
            <a:off x="8290682" y="5329056"/>
            <a:ext cx="2229574" cy="492443"/>
            <a:chOff x="6119094" y="3249611"/>
            <a:chExt cx="1672616" cy="492442"/>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492442"/>
            </a:xfrm>
            <a:prstGeom prst="rect">
              <a:avLst/>
            </a:prstGeom>
          </p:spPr>
          <p:txBody>
            <a:bodyPr wrap="square">
              <a:spAutoFit/>
            </a:bodyPr>
            <a:lstStyle/>
            <a:p>
              <a:pPr defTabSz="1218936">
                <a:defRPr/>
              </a:pPr>
              <a:r>
                <a:rPr lang="en-US" sz="1300" b="1" kern="0" dirty="0">
                  <a:solidFill>
                    <a:srgbClr val="FFFFFF"/>
                  </a:solidFill>
                  <a:cs typeface="Helvetica 55 Roman"/>
                </a:rPr>
                <a:t>FortiCare</a:t>
              </a:r>
            </a:p>
            <a:p>
              <a:pPr defTabSz="1218936">
                <a:defRPr/>
              </a:pPr>
              <a:r>
                <a:rPr lang="en-US" sz="1300" b="1" kern="0" dirty="0">
                  <a:solidFill>
                    <a:srgbClr val="FFFFFF"/>
                  </a:solidFill>
                  <a:cs typeface="Helvetica 55 Roman"/>
                </a:rPr>
                <a:t>Support Services</a:t>
              </a:r>
            </a:p>
          </p:txBody>
        </p:sp>
      </p:gr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04109" y="2286549"/>
            <a:ext cx="702381" cy="704088"/>
          </a:xfrm>
          <a:prstGeom prst="rect">
            <a:avLst/>
          </a:prstGeom>
        </p:spPr>
      </p:pic>
      <p:sp>
        <p:nvSpPr>
          <p:cNvPr id="128" name="Rounded Rectangle 127"/>
          <p:cNvSpPr/>
          <p:nvPr/>
        </p:nvSpPr>
        <p:spPr bwMode="invGray">
          <a:xfrm>
            <a:off x="3882351" y="3232343"/>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100-500 Series</a:t>
            </a:r>
          </a:p>
        </p:txBody>
      </p:sp>
      <p:sp>
        <p:nvSpPr>
          <p:cNvPr id="129" name="Rounded Rectangle 128"/>
          <p:cNvSpPr/>
          <p:nvPr/>
        </p:nvSpPr>
        <p:spPr bwMode="invGray">
          <a:xfrm>
            <a:off x="1458465" y="4062943"/>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30-50 Series</a:t>
            </a:r>
          </a:p>
        </p:txBody>
      </p:sp>
      <p:sp>
        <p:nvSpPr>
          <p:cNvPr id="130" name="Rounded Rectangle 129"/>
          <p:cNvSpPr/>
          <p:nvPr/>
        </p:nvSpPr>
        <p:spPr bwMode="invGray">
          <a:xfrm>
            <a:off x="4976346" y="2706314"/>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600-900 Series</a:t>
            </a:r>
          </a:p>
        </p:txBody>
      </p:sp>
      <p:sp>
        <p:nvSpPr>
          <p:cNvPr id="131" name="Rounded Rectangle 130"/>
          <p:cNvSpPr/>
          <p:nvPr/>
        </p:nvSpPr>
        <p:spPr bwMode="invGray">
          <a:xfrm>
            <a:off x="6001759" y="2350874"/>
            <a:ext cx="1132468"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1000-2000 Series</a:t>
            </a:r>
          </a:p>
        </p:txBody>
      </p:sp>
      <p:sp>
        <p:nvSpPr>
          <p:cNvPr id="132" name="Rounded Rectangle 131"/>
          <p:cNvSpPr/>
          <p:nvPr/>
        </p:nvSpPr>
        <p:spPr bwMode="invGray">
          <a:xfrm>
            <a:off x="7354240" y="3226506"/>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3000 Series</a:t>
            </a:r>
          </a:p>
        </p:txBody>
      </p:sp>
      <p:sp>
        <p:nvSpPr>
          <p:cNvPr id="133" name="Rounded Rectangle 132"/>
          <p:cNvSpPr/>
          <p:nvPr/>
        </p:nvSpPr>
        <p:spPr bwMode="invGray">
          <a:xfrm>
            <a:off x="8609395" y="3248755"/>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5000 Series</a:t>
            </a:r>
          </a:p>
        </p:txBody>
      </p:sp>
      <p:sp>
        <p:nvSpPr>
          <p:cNvPr id="134" name="Rounded Rectangle 133"/>
          <p:cNvSpPr/>
          <p:nvPr/>
        </p:nvSpPr>
        <p:spPr bwMode="invGray">
          <a:xfrm>
            <a:off x="10924646" y="3064090"/>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487532" y="2034723"/>
            <a:ext cx="1065769" cy="1184656"/>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063431" y="2720191"/>
            <a:ext cx="1375436" cy="46960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687995" y="3475983"/>
            <a:ext cx="1375436" cy="3705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16232" y="4109539"/>
            <a:ext cx="1523095" cy="279908"/>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88574" y="5033543"/>
            <a:ext cx="999484" cy="278723"/>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492364" y="4496426"/>
            <a:ext cx="999484" cy="705781"/>
          </a:xfrm>
          <a:prstGeom prst="rect">
            <a:avLst/>
          </a:prstGeom>
        </p:spPr>
      </p:pic>
      <p:grpSp>
        <p:nvGrpSpPr>
          <p:cNvPr id="139" name="Shape 233"/>
          <p:cNvGrpSpPr/>
          <p:nvPr/>
        </p:nvGrpSpPr>
        <p:grpSpPr>
          <a:xfrm>
            <a:off x="3125128" y="1260484"/>
            <a:ext cx="459990" cy="445857"/>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SoC</a:t>
              </a:r>
            </a:p>
          </p:txBody>
        </p:sp>
      </p:grpSp>
      <p:grpSp>
        <p:nvGrpSpPr>
          <p:cNvPr id="142" name="Shape 236"/>
          <p:cNvGrpSpPr/>
          <p:nvPr/>
        </p:nvGrpSpPr>
        <p:grpSpPr>
          <a:xfrm>
            <a:off x="2044668" y="1260213"/>
            <a:ext cx="461241" cy="4463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1100" b="1" dirty="0">
                  <a:solidFill>
                    <a:srgbClr val="3D4D4D"/>
                  </a:solidFill>
                  <a:latin typeface="Arial"/>
                  <a:ea typeface="Arial"/>
                  <a:cs typeface="Arial"/>
                  <a:sym typeface="Arial"/>
                </a:rPr>
                <a:t>CPU</a:t>
              </a:r>
            </a:p>
          </p:txBody>
        </p:sp>
      </p:grpSp>
      <p:grpSp>
        <p:nvGrpSpPr>
          <p:cNvPr id="145" name="Shape 239"/>
          <p:cNvGrpSpPr/>
          <p:nvPr/>
        </p:nvGrpSpPr>
        <p:grpSpPr>
          <a:xfrm>
            <a:off x="5123568" y="1260484"/>
            <a:ext cx="459990" cy="445857"/>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CP</a:t>
              </a:r>
            </a:p>
          </p:txBody>
        </p:sp>
      </p:grpSp>
      <p:grpSp>
        <p:nvGrpSpPr>
          <p:cNvPr id="148" name="Shape 242"/>
          <p:cNvGrpSpPr/>
          <p:nvPr/>
        </p:nvGrpSpPr>
        <p:grpSpPr>
          <a:xfrm>
            <a:off x="5673127" y="1260213"/>
            <a:ext cx="461241" cy="4463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Multi</a:t>
              </a:r>
              <a:br>
                <a:rPr lang="en" sz="700" b="1">
                  <a:solidFill>
                    <a:srgbClr val="3D4D4D"/>
                  </a:solidFill>
                  <a:latin typeface="Arial"/>
                  <a:ea typeface="Arial"/>
                  <a:cs typeface="Arial"/>
                  <a:sym typeface="Arial"/>
                </a:rPr>
              </a:br>
              <a:r>
                <a:rPr lang="en" sz="700" b="1">
                  <a:solidFill>
                    <a:srgbClr val="3D4D4D"/>
                  </a:solidFill>
                  <a:latin typeface="Arial"/>
                  <a:ea typeface="Arial"/>
                  <a:cs typeface="Arial"/>
                  <a:sym typeface="Arial"/>
                </a:rPr>
                <a:t>Core</a:t>
              </a:r>
            </a:p>
            <a:p>
              <a:pPr algn="ctr">
                <a:buSzPct val="25000"/>
              </a:pPr>
              <a:r>
                <a:rPr lang="en" sz="900" b="1">
                  <a:solidFill>
                    <a:srgbClr val="3D4D4D"/>
                  </a:solidFill>
                  <a:latin typeface="Arial"/>
                  <a:ea typeface="Arial"/>
                  <a:cs typeface="Arial"/>
                  <a:sym typeface="Arial"/>
                </a:rPr>
                <a:t>CPU</a:t>
              </a:r>
            </a:p>
          </p:txBody>
        </p:sp>
      </p:grpSp>
      <p:grpSp>
        <p:nvGrpSpPr>
          <p:cNvPr id="151" name="Shape 245"/>
          <p:cNvGrpSpPr/>
          <p:nvPr/>
        </p:nvGrpSpPr>
        <p:grpSpPr>
          <a:xfrm>
            <a:off x="4574319" y="1260484"/>
            <a:ext cx="459990" cy="445857"/>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NP</a:t>
              </a:r>
            </a:p>
          </p:txBody>
        </p:sp>
      </p:grpSp>
      <p:grpSp>
        <p:nvGrpSpPr>
          <p:cNvPr id="154" name="Shape 248"/>
          <p:cNvGrpSpPr/>
          <p:nvPr/>
        </p:nvGrpSpPr>
        <p:grpSpPr>
          <a:xfrm>
            <a:off x="7529256" y="1260213"/>
            <a:ext cx="461241" cy="4463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Multi</a:t>
              </a:r>
              <a:br>
                <a:rPr lang="en" sz="700" b="1">
                  <a:solidFill>
                    <a:srgbClr val="3D4D4D"/>
                  </a:solidFill>
                  <a:latin typeface="Arial"/>
                  <a:ea typeface="Arial"/>
                  <a:cs typeface="Arial"/>
                  <a:sym typeface="Arial"/>
                </a:rPr>
              </a:br>
              <a:r>
                <a:rPr lang="en" sz="700" b="1">
                  <a:solidFill>
                    <a:srgbClr val="3D4D4D"/>
                  </a:solidFill>
                  <a:latin typeface="Arial"/>
                  <a:ea typeface="Arial"/>
                  <a:cs typeface="Arial"/>
                  <a:sym typeface="Arial"/>
                </a:rPr>
                <a:t>Core</a:t>
              </a:r>
            </a:p>
            <a:p>
              <a:pPr algn="ctr">
                <a:buSzPct val="25000"/>
              </a:pPr>
              <a:r>
                <a:rPr lang="en" sz="900" b="1">
                  <a:solidFill>
                    <a:srgbClr val="3D4D4D"/>
                  </a:solidFill>
                  <a:latin typeface="Arial"/>
                  <a:ea typeface="Arial"/>
                  <a:cs typeface="Arial"/>
                  <a:sym typeface="Arial"/>
                </a:rPr>
                <a:t>CPU</a:t>
              </a:r>
            </a:p>
          </p:txBody>
        </p:sp>
      </p:grpSp>
      <p:grpSp>
        <p:nvGrpSpPr>
          <p:cNvPr id="157" name="Shape 251"/>
          <p:cNvGrpSpPr/>
          <p:nvPr/>
        </p:nvGrpSpPr>
        <p:grpSpPr>
          <a:xfrm>
            <a:off x="6362637" y="1246768"/>
            <a:ext cx="503270" cy="474133"/>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NP</a:t>
              </a:r>
            </a:p>
          </p:txBody>
        </p:sp>
      </p:grpSp>
      <p:grpSp>
        <p:nvGrpSpPr>
          <p:cNvPr id="160" name="Shape 254"/>
          <p:cNvGrpSpPr/>
          <p:nvPr/>
        </p:nvGrpSpPr>
        <p:grpSpPr>
          <a:xfrm>
            <a:off x="6945945" y="1246768"/>
            <a:ext cx="503270" cy="474133"/>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CP</a:t>
              </a:r>
            </a:p>
          </p:txBody>
        </p:sp>
      </p:grpSp>
      <p:grpSp>
        <p:nvGrpSpPr>
          <p:cNvPr id="163" name="Shape 257"/>
          <p:cNvGrpSpPr/>
          <p:nvPr/>
        </p:nvGrpSpPr>
        <p:grpSpPr>
          <a:xfrm>
            <a:off x="11125249" y="1272285"/>
            <a:ext cx="461241" cy="4463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700" b="1" dirty="0">
                  <a:solidFill>
                    <a:srgbClr val="3D4D4D"/>
                  </a:solidFill>
                  <a:latin typeface="Arial"/>
                  <a:ea typeface="Arial"/>
                  <a:cs typeface="Arial"/>
                  <a:sym typeface="Arial"/>
                </a:rPr>
                <a:t>Multi</a:t>
              </a:r>
              <a:br>
                <a:rPr lang="en" sz="700" b="1" dirty="0">
                  <a:solidFill>
                    <a:srgbClr val="3D4D4D"/>
                  </a:solidFill>
                  <a:latin typeface="Arial"/>
                  <a:ea typeface="Arial"/>
                  <a:cs typeface="Arial"/>
                  <a:sym typeface="Arial"/>
                </a:rPr>
              </a:br>
              <a:r>
                <a:rPr lang="en" sz="700" b="1" dirty="0">
                  <a:solidFill>
                    <a:srgbClr val="3D4D4D"/>
                  </a:solidFill>
                  <a:latin typeface="Arial"/>
                  <a:ea typeface="Arial"/>
                  <a:cs typeface="Arial"/>
                  <a:sym typeface="Arial"/>
                </a:rPr>
                <a:t>Core</a:t>
              </a:r>
            </a:p>
            <a:p>
              <a:pPr algn="ctr">
                <a:buSzPct val="25000"/>
              </a:pPr>
              <a:r>
                <a:rPr lang="en" sz="9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2505909" y="1483411"/>
            <a:ext cx="619221"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3585118" y="1483411"/>
            <a:ext cx="989201"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6134367" y="1483413"/>
            <a:ext cx="228269" cy="423"/>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10596970" y="1785859"/>
            <a:ext cx="1513606" cy="202000"/>
          </a:xfrm>
          <a:prstGeom prst="rect">
            <a:avLst/>
          </a:prstGeom>
          <a:noFill/>
          <a:ln>
            <a:noFill/>
          </a:ln>
        </p:spPr>
        <p:txBody>
          <a:bodyPr lIns="121873" tIns="121873" rIns="121873" bIns="121873" anchor="ctr" anchorCtr="0">
            <a:noAutofit/>
          </a:bodyPr>
          <a:lstStyle/>
          <a:p>
            <a:pPr algn="ctr"/>
            <a:r>
              <a:rPr lang="en" sz="1100" b="1">
                <a:solidFill>
                  <a:srgbClr val="3D4D4D"/>
                </a:solidFill>
              </a:rPr>
              <a:t>H/W Dependent</a:t>
            </a:r>
          </a:p>
        </p:txBody>
      </p:sp>
      <p:sp>
        <p:nvSpPr>
          <p:cNvPr id="170" name="Shape 264"/>
          <p:cNvSpPr txBox="1"/>
          <p:nvPr/>
        </p:nvSpPr>
        <p:spPr>
          <a:xfrm>
            <a:off x="2505919" y="1775059"/>
            <a:ext cx="838182" cy="202000"/>
          </a:xfrm>
          <a:prstGeom prst="rect">
            <a:avLst/>
          </a:prstGeom>
          <a:noFill/>
          <a:ln>
            <a:noFill/>
          </a:ln>
        </p:spPr>
        <p:txBody>
          <a:bodyPr lIns="121873" tIns="121873" rIns="121873" bIns="121873" anchor="ctr" anchorCtr="0">
            <a:noAutofit/>
          </a:bodyPr>
          <a:lstStyle/>
          <a:p>
            <a:r>
              <a:rPr lang="en" sz="1100" b="1">
                <a:solidFill>
                  <a:srgbClr val="3D4D4D"/>
                </a:solidFill>
              </a:rPr>
              <a:t>1 Gbps</a:t>
            </a:r>
          </a:p>
        </p:txBody>
      </p:sp>
      <p:sp>
        <p:nvSpPr>
          <p:cNvPr id="171" name="Shape 265"/>
          <p:cNvSpPr txBox="1"/>
          <p:nvPr/>
        </p:nvSpPr>
        <p:spPr>
          <a:xfrm>
            <a:off x="3732066" y="1775059"/>
            <a:ext cx="838182" cy="202000"/>
          </a:xfrm>
          <a:prstGeom prst="rect">
            <a:avLst/>
          </a:prstGeom>
          <a:noFill/>
          <a:ln>
            <a:noFill/>
          </a:ln>
        </p:spPr>
        <p:txBody>
          <a:bodyPr lIns="121873" tIns="121873" rIns="121873" bIns="121873" anchor="ctr" anchorCtr="0">
            <a:noAutofit/>
          </a:bodyPr>
          <a:lstStyle/>
          <a:p>
            <a:r>
              <a:rPr lang="en" sz="1100" b="1" dirty="0">
                <a:solidFill>
                  <a:srgbClr val="3D4D4D"/>
                </a:solidFill>
              </a:rPr>
              <a:t>10 Gbps</a:t>
            </a:r>
          </a:p>
        </p:txBody>
      </p:sp>
      <p:sp>
        <p:nvSpPr>
          <p:cNvPr id="172" name="Shape 266"/>
          <p:cNvSpPr txBox="1"/>
          <p:nvPr/>
        </p:nvSpPr>
        <p:spPr>
          <a:xfrm>
            <a:off x="5333154" y="1775059"/>
            <a:ext cx="2359784" cy="202000"/>
          </a:xfrm>
          <a:prstGeom prst="rect">
            <a:avLst/>
          </a:prstGeom>
          <a:noFill/>
          <a:ln>
            <a:noFill/>
          </a:ln>
        </p:spPr>
        <p:txBody>
          <a:bodyPr lIns="121873" tIns="121873" rIns="121873" bIns="121873" anchor="ctr" anchorCtr="0">
            <a:noAutofit/>
          </a:bodyPr>
          <a:lstStyle/>
          <a:p>
            <a:pPr algn="ctr"/>
            <a:r>
              <a:rPr lang="en" sz="11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9823715" y="1271005"/>
            <a:ext cx="461079" cy="446399"/>
          </a:xfrm>
          <a:prstGeom prst="rect">
            <a:avLst/>
          </a:prstGeom>
          <a:noFill/>
          <a:ln>
            <a:noFill/>
          </a:ln>
        </p:spPr>
      </p:pic>
      <p:sp>
        <p:nvSpPr>
          <p:cNvPr id="174" name="Shape 268"/>
          <p:cNvSpPr txBox="1"/>
          <p:nvPr/>
        </p:nvSpPr>
        <p:spPr>
          <a:xfrm>
            <a:off x="9875344" y="1394788"/>
            <a:ext cx="367103" cy="348800"/>
          </a:xfrm>
          <a:prstGeom prst="rect">
            <a:avLst/>
          </a:prstGeom>
          <a:noFill/>
          <a:ln>
            <a:noFill/>
          </a:ln>
        </p:spPr>
        <p:txBody>
          <a:bodyPr lIns="0" tIns="0" rIns="0" bIns="0" anchor="t" anchorCtr="0">
            <a:noAutofit/>
          </a:bodyPr>
          <a:lstStyle/>
          <a:p>
            <a:pPr algn="ctr">
              <a:buSzPct val="25000"/>
            </a:pPr>
            <a:r>
              <a:rPr lang="en" sz="700" b="1" dirty="0">
                <a:solidFill>
                  <a:srgbClr val="3D4D4D"/>
                </a:solidFill>
              </a:rPr>
              <a:t>Chassis System</a:t>
            </a:r>
          </a:p>
        </p:txBody>
      </p:sp>
      <p:cxnSp>
        <p:nvCxnSpPr>
          <p:cNvPr id="175" name="Shape 269"/>
          <p:cNvCxnSpPr>
            <a:stCxn id="155" idx="3"/>
            <a:endCxn id="173" idx="1"/>
          </p:cNvCxnSpPr>
          <p:nvPr/>
        </p:nvCxnSpPr>
        <p:spPr>
          <a:xfrm>
            <a:off x="7990496" y="1483412"/>
            <a:ext cx="1833218" cy="10792"/>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7982663" y="1775059"/>
            <a:ext cx="2359784" cy="202000"/>
          </a:xfrm>
          <a:prstGeom prst="rect">
            <a:avLst/>
          </a:prstGeom>
          <a:noFill/>
          <a:ln>
            <a:noFill/>
          </a:ln>
        </p:spPr>
        <p:txBody>
          <a:bodyPr lIns="121873" tIns="121873" rIns="121873" bIns="121873" anchor="ctr" anchorCtr="0">
            <a:noAutofit/>
          </a:bodyPr>
          <a:lstStyle/>
          <a:p>
            <a:pPr algn="ctr"/>
            <a:r>
              <a:rPr lang="en" sz="1100" b="1" dirty="0">
                <a:solidFill>
                  <a:srgbClr val="3D4D4D"/>
                </a:solidFill>
              </a:rPr>
              <a:t>50 Gbps - 1 Tbps</a:t>
            </a:r>
          </a:p>
        </p:txBody>
      </p:sp>
      <p:sp>
        <p:nvSpPr>
          <p:cNvPr id="73" name="Rounded Rectangle 72"/>
          <p:cNvSpPr/>
          <p:nvPr/>
        </p:nvSpPr>
        <p:spPr bwMode="invGray">
          <a:xfrm>
            <a:off x="2693638" y="3787477"/>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60-90 Series</a:t>
            </a:r>
          </a:p>
        </p:txBody>
      </p:sp>
      <p:pic>
        <p:nvPicPr>
          <p:cNvPr id="74" name="Picture 27" descr="6000_Chassis_Front_72.png"/>
          <p:cNvPicPr>
            <a:picLocks noChangeAspect="1"/>
          </p:cNvPicPr>
          <p:nvPr/>
        </p:nvPicPr>
        <p:blipFill rotWithShape="1">
          <a:blip r:embed="rId15">
            <a:grayscl/>
            <a:extLst>
              <a:ext uri="{BEBA8EAE-BF5A-486C-A8C5-ECC9F3942E4B}">
                <a14:imgProps xmlns:a14="http://schemas.microsoft.com/office/drawing/2010/main">
                  <a14:imgLayer r:embed="rId16">
                    <a14:imgEffect>
                      <a14:brightnessContrast bright="-11000"/>
                    </a14:imgEffect>
                  </a14:imgLayer>
                </a14:imgProps>
              </a:ext>
              <a:ext uri="{28A0092B-C50C-407E-A947-70E740481C1C}">
                <a14:useLocalDpi xmlns:a14="http://schemas.microsoft.com/office/drawing/2010/main" val="0"/>
              </a:ext>
            </a:extLst>
          </a:blip>
          <a:srcRect l="5033" r="5290"/>
          <a:stretch/>
        </p:blipFill>
        <p:spPr bwMode="auto">
          <a:xfrm>
            <a:off x="9690295" y="2523496"/>
            <a:ext cx="1028763" cy="69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ounded Rectangle 74"/>
          <p:cNvSpPr/>
          <p:nvPr/>
        </p:nvSpPr>
        <p:spPr bwMode="invGray">
          <a:xfrm>
            <a:off x="9733989" y="3248755"/>
            <a:ext cx="862982" cy="369332"/>
          </a:xfrm>
          <a:prstGeom prst="roundRect">
            <a:avLst/>
          </a:prstGeom>
          <a:solidFill>
            <a:srgbClr val="465B6D"/>
          </a:solidFill>
          <a:ln w="9525">
            <a:solidFill>
              <a:srgbClr val="777777">
                <a:lumMod val="40000"/>
                <a:lumOff val="60000"/>
              </a:srgbClr>
            </a:solidFill>
            <a:round/>
            <a:headEnd/>
            <a:tailEnd/>
          </a:ln>
          <a:extLst/>
        </p:spPr>
        <p:txBody>
          <a:bodyPr wrap="square" lIns="121893" tIns="60947" rIns="121893" bIns="60947" rtlCol="0" anchor="ctr"/>
          <a:lstStyle/>
          <a:p>
            <a:pPr algn="ctr" defTabSz="457073">
              <a:defRPr/>
            </a:pPr>
            <a:r>
              <a:rPr lang="en-US" sz="1200" b="1" kern="0" dirty="0">
                <a:solidFill>
                  <a:srgbClr val="FFFFFF"/>
                </a:solidFill>
              </a:rPr>
              <a:t>7000 Series</a:t>
            </a:r>
          </a:p>
        </p:txBody>
      </p:sp>
    </p:spTree>
    <p:extLst>
      <p:ext uri="{BB962C8B-B14F-4D97-AF65-F5344CB8AC3E}">
        <p14:creationId xmlns:p14="http://schemas.microsoft.com/office/powerpoint/2010/main" val="2200908029"/>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3815D</a:t>
            </a:r>
          </a:p>
        </p:txBody>
      </p:sp>
      <p:pic>
        <p:nvPicPr>
          <p:cNvPr id="3" name="Picture 2" descr="FG-3815D+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8429" y="1685700"/>
            <a:ext cx="5758500" cy="1775493"/>
          </a:xfrm>
          <a:prstGeom prst="rect">
            <a:avLst/>
          </a:prstGeom>
        </p:spPr>
      </p:pic>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Management Ports</a:t>
            </a:r>
          </a:p>
          <a:p>
            <a:pPr marL="457297" indent="-457297" defTabSz="1218959">
              <a:spcBef>
                <a:spcPct val="20000"/>
              </a:spcBef>
              <a:buClr>
                <a:schemeClr val="accent6"/>
              </a:buClr>
              <a:buFont typeface="+mj-ea"/>
              <a:buAutoNum type="circleNumDbPlain"/>
            </a:pPr>
            <a:r>
              <a:rPr lang="en-US" sz="1300" b="1" dirty="0"/>
              <a:t>4 x 100GE CFP2 Slots</a:t>
            </a:r>
          </a:p>
          <a:p>
            <a:pPr marL="457297" indent="-457297" defTabSz="1218959">
              <a:spcBef>
                <a:spcPct val="20000"/>
              </a:spcBef>
              <a:buClr>
                <a:schemeClr val="accent6"/>
              </a:buClr>
              <a:buFont typeface="+mj-ea"/>
              <a:buAutoNum type="circleNumDbPlain"/>
            </a:pPr>
            <a:r>
              <a:rPr lang="en-US" sz="1300" b="1" dirty="0"/>
              <a:t>10x 10GE SFP+ Slots</a:t>
            </a:r>
          </a:p>
          <a:p>
            <a:pPr marL="457297" indent="-457297" defTabSz="1218959">
              <a:spcBef>
                <a:spcPct val="20000"/>
              </a:spcBef>
              <a:buClr>
                <a:schemeClr val="accent6"/>
              </a:buClr>
              <a:buFont typeface="+mj-ea"/>
              <a:buAutoNum type="circleNumDbPlain"/>
            </a:pPr>
            <a:endParaRPr lang="en-US" sz="13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8026" y="3063595"/>
            <a:ext cx="495296" cy="729600"/>
          </a:xfrm>
          <a:prstGeom prst="rect">
            <a:avLst/>
          </a:prstGeom>
        </p:spPr>
      </p:pic>
      <p:pic>
        <p:nvPicPr>
          <p:cNvPr id="6" name="Picture 5"/>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8248650" y="3063595"/>
            <a:ext cx="496215" cy="729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4865" y="3063595"/>
            <a:ext cx="496217" cy="7296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16411" y="3061999"/>
            <a:ext cx="496216" cy="72960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45614" y="3063967"/>
            <a:ext cx="465479" cy="802160"/>
          </a:xfrm>
          <a:prstGeom prst="rect">
            <a:avLst/>
          </a:prstGeom>
        </p:spPr>
      </p:pic>
      <p:pic>
        <p:nvPicPr>
          <p:cNvPr id="11" name="Picture 10" descr="Storage-960G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12625" y="3063595"/>
            <a:ext cx="495399" cy="729600"/>
          </a:xfrm>
          <a:prstGeom prst="rect">
            <a:avLst/>
          </a:prstGeom>
        </p:spPr>
      </p:pic>
      <p:sp>
        <p:nvSpPr>
          <p:cNvPr id="12" name="Oval 11"/>
          <p:cNvSpPr/>
          <p:nvPr/>
        </p:nvSpPr>
        <p:spPr bwMode="auto">
          <a:xfrm>
            <a:off x="3391595" y="3356143"/>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3" name="Oval 12"/>
          <p:cNvSpPr/>
          <p:nvPr/>
        </p:nvSpPr>
        <p:spPr bwMode="auto">
          <a:xfrm>
            <a:off x="1672155"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4" name="Oval 13"/>
          <p:cNvSpPr/>
          <p:nvPr/>
        </p:nvSpPr>
        <p:spPr bwMode="auto">
          <a:xfrm>
            <a:off x="5763365"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15" name="Picture 14"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6" name="TextBox 15"/>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320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95 Million</a:t>
            </a:r>
          </a:p>
          <a:p>
            <a:r>
              <a:rPr lang="en-US" sz="1100" dirty="0">
                <a:solidFill>
                  <a:srgbClr val="7F7F7F"/>
                </a:solidFill>
              </a:rPr>
              <a:t>Concurrent Sessions</a:t>
            </a:r>
          </a:p>
          <a:p>
            <a:endParaRPr lang="en-US" sz="1100" dirty="0">
              <a:solidFill>
                <a:srgbClr val="7F7F7F"/>
              </a:solidFill>
            </a:endParaRPr>
          </a:p>
          <a:p>
            <a:r>
              <a:rPr lang="en-US" sz="2400" b="1" dirty="0"/>
              <a:t>480,000</a:t>
            </a:r>
          </a:p>
          <a:p>
            <a:r>
              <a:rPr lang="en-US" sz="1100" dirty="0">
                <a:solidFill>
                  <a:srgbClr val="7F7F7F"/>
                </a:solidFill>
              </a:rPr>
              <a:t>New Sessions/Sec</a:t>
            </a:r>
          </a:p>
        </p:txBody>
      </p:sp>
      <p:cxnSp>
        <p:nvCxnSpPr>
          <p:cNvPr id="17" name="Straight Connector 16"/>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364154" y="4194998"/>
            <a:ext cx="3816010" cy="820737"/>
          </a:xfrm>
          <a:prstGeom prst="rect">
            <a:avLst/>
          </a:prstGeom>
          <a:noFill/>
        </p:spPr>
        <p:txBody>
          <a:bodyPr wrap="square" lIns="121893" tIns="60947" rIns="121893" bIns="60947" rtlCol="0">
            <a:spAutoFit/>
          </a:bodyPr>
          <a:lstStyle/>
          <a:p>
            <a:r>
              <a:rPr lang="en-US" sz="1600" b="1" dirty="0"/>
              <a:t>Large Enterprise / Data Center / Service Provider</a:t>
            </a:r>
          </a:p>
          <a:p>
            <a:r>
              <a:rPr lang="en-US" sz="1300" dirty="0">
                <a:solidFill>
                  <a:schemeClr val="bg1">
                    <a:lumMod val="50000"/>
                  </a:schemeClr>
                </a:solidFill>
              </a:rPr>
              <a:t>NGFW / ISFW / DCFW /CCFW</a:t>
            </a:r>
          </a:p>
        </p:txBody>
      </p:sp>
      <p:pic>
        <p:nvPicPr>
          <p:cNvPr id="21" name="Picture 20"/>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22" name="Picture 21"/>
          <p:cNvPicPr>
            <a:picLocks noChangeAspect="1"/>
          </p:cNvPicPr>
          <p:nvPr/>
        </p:nvPicPr>
        <p:blipFill>
          <a:blip r:embed="rId12"/>
          <a:stretch>
            <a:fillRect/>
          </a:stretch>
        </p:blipFill>
        <p:spPr>
          <a:xfrm>
            <a:off x="9859823" y="5417255"/>
            <a:ext cx="674314" cy="671119"/>
          </a:xfrm>
          <a:prstGeom prst="rect">
            <a:avLst/>
          </a:prstGeom>
        </p:spPr>
      </p:pic>
      <p:pic>
        <p:nvPicPr>
          <p:cNvPr id="23" name="Picture 22"/>
          <p:cNvPicPr>
            <a:picLocks noChangeAspect="1"/>
          </p:cNvPicPr>
          <p:nvPr/>
        </p:nvPicPr>
        <p:blipFill>
          <a:blip r:embed="rId13"/>
          <a:stretch>
            <a:fillRect/>
          </a:stretch>
        </p:blipFill>
        <p:spPr>
          <a:xfrm>
            <a:off x="8935284" y="5472802"/>
            <a:ext cx="624060" cy="584711"/>
          </a:xfrm>
          <a:prstGeom prst="rect">
            <a:avLst/>
          </a:prstGeom>
        </p:spPr>
      </p:pic>
      <p:pic>
        <p:nvPicPr>
          <p:cNvPr id="24" name="Picture 23"/>
          <p:cNvPicPr>
            <a:picLocks noChangeAspect="1"/>
          </p:cNvPicPr>
          <p:nvPr/>
        </p:nvPicPr>
        <p:blipFill>
          <a:blip r:embed="rId14"/>
          <a:stretch>
            <a:fillRect/>
          </a:stretch>
        </p:blipFill>
        <p:spPr>
          <a:xfrm>
            <a:off x="10793734" y="5482460"/>
            <a:ext cx="817408" cy="569685"/>
          </a:xfrm>
          <a:prstGeom prst="rect">
            <a:avLst/>
          </a:prstGeom>
        </p:spPr>
      </p:pic>
      <p:grpSp>
        <p:nvGrpSpPr>
          <p:cNvPr id="25" name="Group 24"/>
          <p:cNvGrpSpPr/>
          <p:nvPr/>
        </p:nvGrpSpPr>
        <p:grpSpPr>
          <a:xfrm>
            <a:off x="7977837" y="5455084"/>
            <a:ext cx="642610" cy="612273"/>
            <a:chOff x="5818638" y="4203821"/>
            <a:chExt cx="467667" cy="445474"/>
          </a:xfrm>
        </p:grpSpPr>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7" name="Picture 26"/>
            <p:cNvPicPr>
              <a:picLocks noChangeAspect="1"/>
            </p:cNvPicPr>
            <p:nvPr/>
          </p:nvPicPr>
          <p:blipFill>
            <a:blip r:embed="rId16"/>
            <a:stretch>
              <a:fillRect/>
            </a:stretch>
          </p:blipFill>
          <p:spPr>
            <a:xfrm flipH="1">
              <a:off x="5869115" y="4203821"/>
              <a:ext cx="417190" cy="445474"/>
            </a:xfrm>
            <a:prstGeom prst="rect">
              <a:avLst/>
            </a:prstGeom>
          </p:spPr>
        </p:pic>
      </p:grpSp>
      <p:sp>
        <p:nvSpPr>
          <p:cNvPr id="28" name="Rounded Rectangle 27"/>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9" name="Rounded Rectangle 28"/>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30" name="Rounded Rectangle 29"/>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31" name="Straight Connector 30"/>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2" name="Picture 31"/>
          <p:cNvPicPr>
            <a:picLocks noChangeAspect="1"/>
          </p:cNvPicPr>
          <p:nvPr/>
        </p:nvPicPr>
        <p:blipFill rotWithShape="1">
          <a:blip r:embed="rId17" cstate="print">
            <a:extLst>
              <a:ext uri="{28A0092B-C50C-407E-A947-70E740481C1C}">
                <a14:useLocalDpi xmlns:a14="http://schemas.microsoft.com/office/drawing/2010/main"/>
              </a:ext>
            </a:extLst>
          </a:blip>
          <a:srcRect t="-1"/>
          <a:stretch/>
        </p:blipFill>
        <p:spPr>
          <a:xfrm>
            <a:off x="10679174" y="3063595"/>
            <a:ext cx="466442" cy="729600"/>
          </a:xfrm>
          <a:prstGeom prst="rect">
            <a:avLst/>
          </a:prstGeom>
        </p:spPr>
      </p:pic>
      <p:sp>
        <p:nvSpPr>
          <p:cNvPr id="33" name="Rounded Rectangle 32"/>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pic>
        <p:nvPicPr>
          <p:cNvPr id="34" name="Picture 33"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sp>
        <p:nvSpPr>
          <p:cNvPr id="35" name="TextBox 34"/>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21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17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12 Gbps</a:t>
            </a:r>
          </a:p>
          <a:p>
            <a:r>
              <a:rPr lang="en-US" sz="1100" dirty="0">
                <a:solidFill>
                  <a:srgbClr val="7F7F7F"/>
                </a:solidFill>
              </a:rPr>
              <a:t>Threat Protection Throughput</a:t>
            </a:r>
          </a:p>
          <a:p>
            <a:endParaRPr lang="en-US" sz="1100" dirty="0">
              <a:solidFill>
                <a:srgbClr val="7F7F7F"/>
              </a:solidFill>
            </a:endParaRPr>
          </a:p>
        </p:txBody>
      </p:sp>
      <p:pic>
        <p:nvPicPr>
          <p:cNvPr id="36" name="Picture 35" descr="Threat Protection icon.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7" name="Picture 36" descr="NEBS.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608627" y="3060296"/>
            <a:ext cx="495375" cy="729600"/>
          </a:xfrm>
          <a:prstGeom prst="rect">
            <a:avLst/>
          </a:prstGeom>
        </p:spPr>
      </p:pic>
      <p:pic>
        <p:nvPicPr>
          <p:cNvPr id="38" name="Picture 37" descr="UTM_sy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pic>
        <p:nvPicPr>
          <p:cNvPr id="39" name="Picture 38" descr="FortiASIC-NP6.png"/>
          <p:cNvPicPr>
            <a:picLocks noChangeAspect="1"/>
          </p:cNvPicPr>
          <p:nvPr/>
        </p:nvPicPr>
        <p:blipFill>
          <a:blip r:embed="rId23"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Tree>
    <p:extLst>
      <p:ext uri="{BB962C8B-B14F-4D97-AF65-F5344CB8AC3E}">
        <p14:creationId xmlns:p14="http://schemas.microsoft.com/office/powerpoint/2010/main" val="236048746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 5000 Series</a:t>
            </a:r>
          </a:p>
        </p:txBody>
      </p:sp>
      <p:sp>
        <p:nvSpPr>
          <p:cNvPr id="4" name="Content Placeholder 9"/>
          <p:cNvSpPr txBox="1">
            <a:spLocks/>
          </p:cNvSpPr>
          <p:nvPr/>
        </p:nvSpPr>
        <p:spPr>
          <a:xfrm>
            <a:off x="5114954" y="2306517"/>
            <a:ext cx="6521457" cy="2397187"/>
          </a:xfrm>
          <a:prstGeom prst="rect">
            <a:avLst/>
          </a:prstGeom>
        </p:spPr>
        <p:txBody>
          <a:bodyPr vert="horz" wrap="square" lIns="121893" tIns="60947" rIns="121893" bIns="60947"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9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900" b="1" dirty="0">
                <a:latin typeface="Arial"/>
                <a:cs typeface="Arial"/>
              </a:rPr>
              <a:t>Flexibility enables protection of complex, multi-tenant cloud-based security-as-a-service and infrastructure-as-a-service environments. </a:t>
            </a:r>
            <a:endParaRPr lang="en-US" sz="1900" b="1" dirty="0">
              <a:latin typeface="Arial"/>
              <a:ea typeface="ＭＳ Ｐゴシック" pitchFamily="34" charset="-128"/>
              <a:cs typeface="Arial"/>
            </a:endParaRPr>
          </a:p>
        </p:txBody>
      </p:sp>
      <p:sp>
        <p:nvSpPr>
          <p:cNvPr id="5" name="Rectangle 4"/>
          <p:cNvSpPr/>
          <p:nvPr/>
        </p:nvSpPr>
        <p:spPr>
          <a:xfrm>
            <a:off x="736472" y="5315435"/>
            <a:ext cx="3453500" cy="697621"/>
          </a:xfrm>
          <a:prstGeom prst="rect">
            <a:avLst/>
          </a:prstGeom>
        </p:spPr>
        <p:txBody>
          <a:bodyPr wrap="square" lIns="121893" tIns="60947" rIns="121893" bIns="60947">
            <a:spAutoFit/>
          </a:bodyPr>
          <a:lstStyle/>
          <a:p>
            <a:pPr marL="380917" indent="-380917">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15735" y="2527904"/>
            <a:ext cx="2740801" cy="2744333"/>
          </a:xfrm>
          <a:prstGeom prst="rect">
            <a:avLst/>
          </a:prstGeom>
        </p:spPr>
      </p:pic>
      <p:grpSp>
        <p:nvGrpSpPr>
          <p:cNvPr id="7" name="Group 6"/>
          <p:cNvGrpSpPr/>
          <p:nvPr/>
        </p:nvGrpSpPr>
        <p:grpSpPr>
          <a:xfrm>
            <a:off x="597515" y="1200000"/>
            <a:ext cx="11038895" cy="846744"/>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700" b="1" dirty="0">
                  <a:solidFill>
                    <a:schemeClr val="bg1"/>
                  </a:solidFill>
                  <a:cs typeface="Arial Narrow"/>
                </a:rPr>
                <a:t>Security Appliances For Very Large Enterprises &amp; Service Providers</a:t>
              </a:r>
            </a:p>
          </p:txBody>
        </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1892310022"/>
              </p:ext>
            </p:extLst>
          </p:nvPr>
        </p:nvGraphicFramePr>
        <p:xfrm>
          <a:off x="5114951" y="4315429"/>
          <a:ext cx="6521459" cy="1844708"/>
        </p:xfrm>
        <a:graphic>
          <a:graphicData uri="http://schemas.openxmlformats.org/drawingml/2006/table">
            <a:tbl>
              <a:tblPr firstRow="1" bandRow="1">
                <a:tableStyleId>{2D5ABB26-0587-4C30-8999-92F81FD0307C}</a:tableStyleId>
              </a:tblPr>
              <a:tblGrid>
                <a:gridCol w="744421">
                  <a:extLst>
                    <a:ext uri="{9D8B030D-6E8A-4147-A177-3AD203B41FA5}">
                      <a16:colId xmlns:a16="http://schemas.microsoft.com/office/drawing/2014/main" val="20000"/>
                    </a:ext>
                  </a:extLst>
                </a:gridCol>
                <a:gridCol w="5777038">
                  <a:extLst>
                    <a:ext uri="{9D8B030D-6E8A-4147-A177-3AD203B41FA5}">
                      <a16:colId xmlns:a16="http://schemas.microsoft.com/office/drawing/2014/main" val="20001"/>
                    </a:ext>
                  </a:extLst>
                </a:gridCol>
              </a:tblGrid>
              <a:tr h="381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a:solidFill>
                            <a:schemeClr val="accent6"/>
                          </a:solidFill>
                        </a:rPr>
                        <a:t>Primary Benefits:</a:t>
                      </a:r>
                    </a:p>
                  </a:txBody>
                  <a:tcPr marL="121888" marR="121888"/>
                </a:tc>
                <a:tc hMerge="1">
                  <a:txBody>
                    <a:bodyPr/>
                    <a:lstStyle/>
                    <a:p>
                      <a:endParaRPr lang="en-US" dirty="0"/>
                    </a:p>
                  </a:txBody>
                  <a:tcPr/>
                </a:tc>
                <a:extLst>
                  <a:ext uri="{0D108BD9-81ED-4DB2-BD59-A6C34878D82A}">
                    <a16:rowId xmlns:a16="http://schemas.microsoft.com/office/drawing/2014/main" val="10000"/>
                  </a:ext>
                </a:extLst>
              </a:tr>
              <a:tr h="468028">
                <a:tc>
                  <a:txBody>
                    <a:bodyPr/>
                    <a:lstStyle/>
                    <a:p>
                      <a:pPr algn="ct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Native 10GE support for high speed requirements</a:t>
                      </a:r>
                    </a:p>
                  </a:txBody>
                  <a:tcPr marL="121888" marR="121888" anchor="ctr"/>
                </a:tc>
                <a:extLst>
                  <a:ext uri="{0D108BD9-81ED-4DB2-BD59-A6C34878D82A}">
                    <a16:rowId xmlns:a16="http://schemas.microsoft.com/office/drawing/2014/main" val="10001"/>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ATCA-compliant architecture delivers carrier-grade performance, reliability, availability and serviceability</a:t>
                      </a:r>
                    </a:p>
                  </a:txBody>
                  <a:tcPr marL="121888" marR="121888" anchor="ctr"/>
                </a:tc>
                <a:extLst>
                  <a:ext uri="{0D108BD9-81ED-4DB2-BD59-A6C34878D82A}">
                    <a16:rowId xmlns:a16="http://schemas.microsoft.com/office/drawing/2014/main" val="10002"/>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Chassis support two, six, or fourteen FortiGate-5000 series blades, allowing customization and scaling</a:t>
                      </a:r>
                    </a:p>
                  </a:txBody>
                  <a:tcPr marL="121888" marR="121888"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07295353"/>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5000-Series Bundles</a:t>
            </a:r>
          </a:p>
        </p:txBody>
      </p:sp>
      <p:pic>
        <p:nvPicPr>
          <p:cNvPr id="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90615" y="2562223"/>
            <a:ext cx="1929897" cy="685800"/>
          </a:xfrm>
          <a:prstGeom prst="rect">
            <a:avLst/>
          </a:prstGeom>
          <a:noFill/>
          <a:ln w="9525">
            <a:noFill/>
            <a:miter lim="800000"/>
            <a:headEnd/>
            <a:tailEnd/>
          </a:ln>
        </p:spPr>
      </p:pic>
      <p:sp>
        <p:nvSpPr>
          <p:cNvPr id="4" name="TextBox 3"/>
          <p:cNvSpPr txBox="1"/>
          <p:nvPr/>
        </p:nvSpPr>
        <p:spPr>
          <a:xfrm>
            <a:off x="711014" y="1471613"/>
            <a:ext cx="4561136" cy="1508079"/>
          </a:xfrm>
          <a:prstGeom prst="rect">
            <a:avLst/>
          </a:prstGeom>
          <a:noFill/>
        </p:spPr>
        <p:txBody>
          <a:bodyPr wrap="square" lIns="121893" tIns="60947" rIns="121893" bIns="60947">
            <a:prstTxWarp prst="textNoShape">
              <a:avLst/>
            </a:prstTxWarp>
            <a:spAutoFit/>
          </a:bodyPr>
          <a:lstStyle/>
          <a:p>
            <a:pPr marL="380917" indent="-380917">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380917" indent="-380917">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380917" indent="-380917"/>
            <a:r>
              <a:rPr lang="en-US" dirty="0">
                <a:solidFill>
                  <a:srgbClr val="000000"/>
                </a:solidFill>
                <a:ea typeface="Arial Narrow" charset="0"/>
                <a:cs typeface="Arial Narrow" charset="0"/>
              </a:rPr>
              <a:t> </a:t>
            </a:r>
          </a:p>
        </p:txBody>
      </p:sp>
      <p:sp>
        <p:nvSpPr>
          <p:cNvPr id="5" name="TextBox 4"/>
          <p:cNvSpPr txBox="1"/>
          <p:nvPr/>
        </p:nvSpPr>
        <p:spPr>
          <a:xfrm>
            <a:off x="4009488" y="5832400"/>
            <a:ext cx="7639593" cy="307776"/>
          </a:xfrm>
          <a:prstGeom prst="rect">
            <a:avLst/>
          </a:prstGeom>
          <a:noFill/>
        </p:spPr>
        <p:txBody>
          <a:bodyPr wrap="square" lIns="121893" tIns="60947" rIns="121893" bIns="60947" rtlCol="0">
            <a:spAutoFit/>
          </a:bodyPr>
          <a:lstStyle/>
          <a:p>
            <a:pPr algn="r"/>
            <a:r>
              <a:rPr lang="en-US" sz="1200" dirty="0"/>
              <a:t>* Based on sum of individual Security Blades, not as a controller-based system. </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43192" y="1447802"/>
            <a:ext cx="1826759" cy="1829113"/>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458654263"/>
              </p:ext>
            </p:extLst>
          </p:nvPr>
        </p:nvGraphicFramePr>
        <p:xfrm>
          <a:off x="410202" y="3493513"/>
          <a:ext cx="11238880" cy="1868378"/>
        </p:xfrm>
        <a:graphic>
          <a:graphicData uri="http://schemas.openxmlformats.org/drawingml/2006/table">
            <a:tbl>
              <a:tblPr firstRow="1" bandRow="1">
                <a:tableStyleId>{5202B0CA-FC54-4496-8BCA-5EF66A818D29}</a:tableStyleId>
              </a:tblPr>
              <a:tblGrid>
                <a:gridCol w="2744100">
                  <a:extLst>
                    <a:ext uri="{9D8B030D-6E8A-4147-A177-3AD203B41FA5}">
                      <a16:colId xmlns:a16="http://schemas.microsoft.com/office/drawing/2014/main" val="20000"/>
                    </a:ext>
                  </a:extLst>
                </a:gridCol>
                <a:gridCol w="2123695">
                  <a:extLst>
                    <a:ext uri="{9D8B030D-6E8A-4147-A177-3AD203B41FA5}">
                      <a16:colId xmlns:a16="http://schemas.microsoft.com/office/drawing/2014/main" val="20001"/>
                    </a:ext>
                  </a:extLst>
                </a:gridCol>
                <a:gridCol w="2123695">
                  <a:extLst>
                    <a:ext uri="{9D8B030D-6E8A-4147-A177-3AD203B41FA5}">
                      <a16:colId xmlns:a16="http://schemas.microsoft.com/office/drawing/2014/main" val="20002"/>
                    </a:ext>
                  </a:extLst>
                </a:gridCol>
                <a:gridCol w="2123695">
                  <a:extLst>
                    <a:ext uri="{9D8B030D-6E8A-4147-A177-3AD203B41FA5}">
                      <a16:colId xmlns:a16="http://schemas.microsoft.com/office/drawing/2014/main" val="20003"/>
                    </a:ext>
                  </a:extLst>
                </a:gridCol>
                <a:gridCol w="2123695">
                  <a:extLst>
                    <a:ext uri="{9D8B030D-6E8A-4147-A177-3AD203B41FA5}">
                      <a16:colId xmlns:a16="http://schemas.microsoft.com/office/drawing/2014/main" val="20004"/>
                    </a:ext>
                  </a:extLst>
                </a:gridCol>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A12D2D"/>
                    </a:solidFill>
                  </a:tcPr>
                </a:tc>
                <a:tc>
                  <a:txBody>
                    <a:bodyPr/>
                    <a:lstStyle/>
                    <a:p>
                      <a:pPr algn="ctr"/>
                      <a:r>
                        <a:rPr lang="en-US" sz="1200" kern="1200" dirty="0">
                          <a:effectLst/>
                        </a:rPr>
                        <a:t>FG-5060-Base</a:t>
                      </a:r>
                      <a:endParaRPr lang="en-US" sz="1200" dirty="0"/>
                    </a:p>
                  </a:txBody>
                  <a:tcPr marL="121888" marR="121888" anchor="ctr">
                    <a:solidFill>
                      <a:srgbClr val="A12D2D"/>
                    </a:solidFill>
                  </a:tcPr>
                </a:tc>
                <a:tc>
                  <a:txBody>
                    <a:bodyPr/>
                    <a:lstStyle/>
                    <a:p>
                      <a:pPr algn="ctr"/>
                      <a:r>
                        <a:rPr lang="sv-SE" sz="1200" kern="1200" dirty="0">
                          <a:effectLst/>
                        </a:rPr>
                        <a:t>FG-5060-Full</a:t>
                      </a:r>
                      <a:endParaRPr lang="sv-SE" sz="1200" dirty="0"/>
                    </a:p>
                  </a:txBody>
                  <a:tcPr marL="121888" marR="121888" anchor="ctr">
                    <a:solidFill>
                      <a:srgbClr val="A12D2D"/>
                    </a:solidFill>
                  </a:tcPr>
                </a:tc>
                <a:tc>
                  <a:txBody>
                    <a:bodyPr/>
                    <a:lstStyle/>
                    <a:p>
                      <a:pPr algn="ctr"/>
                      <a:r>
                        <a:rPr lang="en-US" sz="1200" kern="1200" dirty="0">
                          <a:effectLst/>
                        </a:rPr>
                        <a:t>FG 5144C-Base</a:t>
                      </a:r>
                      <a:endParaRPr lang="en-US" sz="1200" dirty="0"/>
                    </a:p>
                  </a:txBody>
                  <a:tcPr marL="121888" marR="121888" anchor="ctr">
                    <a:solidFill>
                      <a:srgbClr val="A12D2D"/>
                    </a:solidFill>
                  </a:tcPr>
                </a:tc>
                <a:tc>
                  <a:txBody>
                    <a:bodyPr/>
                    <a:lstStyle/>
                    <a:p>
                      <a:pPr algn="ctr"/>
                      <a:r>
                        <a:rPr lang="sv-SE" sz="1200" kern="1200" dirty="0">
                          <a:effectLst/>
                        </a:rPr>
                        <a:t>FG 5144C-Full</a:t>
                      </a:r>
                      <a:endParaRPr lang="sv-SE" sz="1200" dirty="0"/>
                    </a:p>
                  </a:txBody>
                  <a:tcPr marL="121888" marR="121888" anchor="ctr">
                    <a:solidFill>
                      <a:srgbClr val="A12D2D"/>
                    </a:solidFill>
                  </a:tcPr>
                </a:tc>
                <a:extLst>
                  <a:ext uri="{0D108BD9-81ED-4DB2-BD59-A6C34878D82A}">
                    <a16:rowId xmlns:a16="http://schemas.microsoft.com/office/drawing/2014/main" val="10000"/>
                  </a:ext>
                </a:extLst>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Firewall Throughput</a:t>
                      </a:r>
                      <a:endParaRPr lang="en-US" sz="1200" b="1" dirty="0">
                        <a:solidFill>
                          <a:srgbClr val="FFFFFF"/>
                        </a:solidFill>
                      </a:endParaRPr>
                    </a:p>
                  </a:txBody>
                  <a:tcPr marL="121888" marR="121888" anchor="ctr"/>
                </a:tc>
                <a:tc>
                  <a:txBody>
                    <a:bodyPr/>
                    <a:lstStyle/>
                    <a:p>
                      <a:pPr algn="ctr"/>
                      <a:r>
                        <a:rPr lang="en-US" sz="1200" dirty="0"/>
                        <a:t>160 Gbps</a:t>
                      </a:r>
                      <a:endParaRPr lang="en-US" sz="1200" dirty="0">
                        <a:latin typeface="+mn-lt"/>
                        <a:cs typeface="Arial Narrow"/>
                      </a:endParaRPr>
                    </a:p>
                  </a:txBody>
                  <a:tcPr marL="121888" marR="121888" anchor="ctr"/>
                </a:tc>
                <a:tc>
                  <a:txBody>
                    <a:bodyPr/>
                    <a:lstStyle/>
                    <a:p>
                      <a:pPr algn="ctr"/>
                      <a:r>
                        <a:rPr lang="en-US" sz="1200" dirty="0"/>
                        <a:t>400 Gbps</a:t>
                      </a:r>
                    </a:p>
                  </a:txBody>
                  <a:tcPr marL="121888" marR="121888" anchor="ctr" horzOverflow="overflow"/>
                </a:tc>
                <a:tc>
                  <a:txBody>
                    <a:bodyPr/>
                    <a:lstStyle/>
                    <a:p>
                      <a:pPr algn="ctr"/>
                      <a:r>
                        <a:rPr lang="en-US" sz="1200" dirty="0"/>
                        <a:t>160 Gbps</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960 Gbps</a:t>
                      </a:r>
                      <a:endParaRPr lang="en-US" sz="1200" baseline="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1"/>
                  </a:ext>
                </a:extLst>
              </a:tr>
              <a:tr h="365661">
                <a:tc>
                  <a:txBody>
                    <a:bodyPr/>
                    <a:lstStyle/>
                    <a:p>
                      <a:r>
                        <a:rPr lang="en-US" sz="1200" b="1" dirty="0"/>
                        <a:t>Concurrent Sessions</a:t>
                      </a:r>
                      <a:endParaRPr lang="en-US" sz="1200" b="1" dirty="0">
                        <a:solidFill>
                          <a:srgbClr val="FFFFFF"/>
                        </a:solidFill>
                      </a:endParaRPr>
                    </a:p>
                  </a:txBody>
                  <a:tcPr marL="121888" marR="121888" anchor="ctr"/>
                </a:tc>
                <a:tc>
                  <a:txBody>
                    <a:bodyPr/>
                    <a:lstStyle/>
                    <a:p>
                      <a:pPr algn="ctr"/>
                      <a:r>
                        <a:rPr lang="en-US" sz="1200" dirty="0"/>
                        <a:t>46 </a:t>
                      </a:r>
                      <a:r>
                        <a:rPr lang="en-US" sz="1200" baseline="0" dirty="0"/>
                        <a:t>Million</a:t>
                      </a:r>
                      <a:endParaRPr lang="en-US" sz="1200" dirty="0">
                        <a:latin typeface="+mn-lt"/>
                        <a:cs typeface="Arial Narrow"/>
                      </a:endParaRPr>
                    </a:p>
                  </a:txBody>
                  <a:tcPr marL="121888" marR="121888" anchor="ctr"/>
                </a:tc>
                <a:tc>
                  <a:txBody>
                    <a:bodyPr/>
                    <a:lstStyle/>
                    <a:p>
                      <a:pPr algn="ctr"/>
                      <a:r>
                        <a:rPr lang="en-US" sz="1200" dirty="0"/>
                        <a:t>115</a:t>
                      </a:r>
                      <a:r>
                        <a:rPr lang="en-US" sz="1200" baseline="0" dirty="0"/>
                        <a:t> Million</a:t>
                      </a:r>
                      <a:endParaRPr lang="en-US" sz="1200" dirty="0"/>
                    </a:p>
                  </a:txBody>
                  <a:tcPr marL="121888" marR="121888" anchor="ctr"/>
                </a:tc>
                <a:tc>
                  <a:txBody>
                    <a:bodyPr/>
                    <a:lstStyle/>
                    <a:p>
                      <a:pPr algn="ctr"/>
                      <a:r>
                        <a:rPr lang="en-US" sz="1200" dirty="0"/>
                        <a:t>46 </a:t>
                      </a:r>
                      <a:r>
                        <a:rPr lang="en-US" sz="1200" baseline="0" dirty="0"/>
                        <a:t>Million</a:t>
                      </a:r>
                      <a:endParaRPr lang="en-US" sz="1200" dirty="0"/>
                    </a:p>
                  </a:txBody>
                  <a:tcPr marL="121888" marR="121888" anchor="ctr"/>
                </a:tc>
                <a:tc>
                  <a:txBody>
                    <a:bodyPr/>
                    <a:lstStyle/>
                    <a:p>
                      <a:pPr algn="ctr"/>
                      <a:r>
                        <a:rPr lang="en-US" sz="1200" dirty="0"/>
                        <a:t>276 </a:t>
                      </a:r>
                      <a:r>
                        <a:rPr lang="en-US" sz="1200" baseline="0" dirty="0"/>
                        <a:t>Million</a:t>
                      </a:r>
                      <a:endParaRPr lang="en-US" sz="120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2"/>
                  </a:ext>
                </a:extLst>
              </a:tr>
              <a:tr h="350635">
                <a:tc>
                  <a:txBody>
                    <a:bodyPr/>
                    <a:lstStyle/>
                    <a:p>
                      <a:r>
                        <a:rPr lang="en-US" sz="1200" b="1" dirty="0"/>
                        <a:t>New Sessions/Sec</a:t>
                      </a:r>
                      <a:endParaRPr lang="en-US" sz="1200" b="1" dirty="0">
                        <a:solidFill>
                          <a:srgbClr val="FFFFFF"/>
                        </a:solidFill>
                      </a:endParaRPr>
                    </a:p>
                  </a:txBody>
                  <a:tcPr marL="121888" marR="121888" anchor="ctr"/>
                </a:tc>
                <a:tc>
                  <a:txBody>
                    <a:bodyPr/>
                    <a:lstStyle/>
                    <a:p>
                      <a:pPr algn="ctr"/>
                      <a:r>
                        <a:rPr lang="en-US" sz="1200" dirty="0"/>
                        <a:t>1.13</a:t>
                      </a:r>
                      <a:r>
                        <a:rPr lang="en-US" sz="1200" baseline="0" dirty="0"/>
                        <a:t> Million</a:t>
                      </a:r>
                      <a:endParaRPr lang="en-US" sz="1200" dirty="0">
                        <a:latin typeface="+mn-lt"/>
                        <a:cs typeface="Arial Narrow"/>
                      </a:endParaRPr>
                    </a:p>
                  </a:txBody>
                  <a:tcPr marL="121888" marR="121888" anchor="ctr"/>
                </a:tc>
                <a:tc>
                  <a:txBody>
                    <a:bodyPr/>
                    <a:lstStyle/>
                    <a:p>
                      <a:pPr algn="ctr"/>
                      <a:r>
                        <a:rPr lang="en-US" sz="1200" baseline="0" dirty="0"/>
                        <a:t>2.82 Million</a:t>
                      </a:r>
                      <a:endParaRPr lang="en-US" sz="1200" dirty="0">
                        <a:latin typeface="+mn-lt"/>
                        <a:cs typeface="Arial Narrow"/>
                      </a:endParaRPr>
                    </a:p>
                  </a:txBody>
                  <a:tcPr marL="121888" marR="121888" anchor="ctr"/>
                </a:tc>
                <a:tc>
                  <a:txBody>
                    <a:bodyPr/>
                    <a:lstStyle/>
                    <a:p>
                      <a:pPr algn="ctr"/>
                      <a:r>
                        <a:rPr lang="en-US" sz="1200" dirty="0"/>
                        <a:t>1.13</a:t>
                      </a:r>
                      <a:r>
                        <a:rPr lang="en-US" sz="1200" baseline="0" dirty="0"/>
                        <a:t> Million</a:t>
                      </a:r>
                      <a:endParaRPr lang="en-US" sz="1200" dirty="0">
                        <a:latin typeface="+mn-lt"/>
                        <a:cs typeface="Arial Narrow"/>
                      </a:endParaRPr>
                    </a:p>
                  </a:txBody>
                  <a:tcPr marL="121888" marR="121888" anchor="ctr"/>
                </a:tc>
                <a:tc>
                  <a:txBody>
                    <a:bodyPr/>
                    <a:lstStyle/>
                    <a:p>
                      <a:pPr algn="ctr"/>
                      <a:r>
                        <a:rPr lang="en-US" sz="1200" dirty="0"/>
                        <a:t>6.78</a:t>
                      </a:r>
                      <a:r>
                        <a:rPr lang="en-US" sz="1200" baseline="0" dirty="0"/>
                        <a:t> Million</a:t>
                      </a:r>
                      <a:endParaRPr lang="en-US" sz="1200" dirty="0">
                        <a:latin typeface="+mn-lt"/>
                        <a:cs typeface="Arial Narrow"/>
                      </a:endParaRPr>
                    </a:p>
                  </a:txBody>
                  <a:tcPr marL="121888" marR="121888" anchor="ctr" horzOverflow="overflow"/>
                </a:tc>
                <a:extLst>
                  <a:ext uri="{0D108BD9-81ED-4DB2-BD59-A6C34878D82A}">
                    <a16:rowId xmlns:a16="http://schemas.microsoft.com/office/drawing/2014/main" val="10003"/>
                  </a:ext>
                </a:extLst>
              </a:tr>
              <a:tr h="365661">
                <a:tc>
                  <a:txBody>
                    <a:bodyPr/>
                    <a:lstStyle/>
                    <a:p>
                      <a:r>
                        <a:rPr lang="en-US" sz="1200" b="1" dirty="0"/>
                        <a:t>IPS (HTTP)</a:t>
                      </a:r>
                      <a:endParaRPr lang="en-US" sz="1200" b="1" dirty="0">
                        <a:solidFill>
                          <a:srgbClr val="FFFFFF"/>
                        </a:solidFill>
                      </a:endParaRPr>
                    </a:p>
                  </a:txBody>
                  <a:tcPr marL="121888" marR="121888" anchor="ctr"/>
                </a:tc>
                <a:tc>
                  <a:txBody>
                    <a:bodyPr/>
                    <a:lstStyle/>
                    <a:p>
                      <a:pPr algn="ctr"/>
                      <a:r>
                        <a:rPr lang="en-US" sz="1200" dirty="0"/>
                        <a:t>36 Gbps</a:t>
                      </a:r>
                      <a:endParaRPr lang="en-US" sz="1200" dirty="0">
                        <a:latin typeface="+mn-lt"/>
                        <a:cs typeface="Arial Narrow"/>
                      </a:endParaRPr>
                    </a:p>
                  </a:txBody>
                  <a:tcPr marL="121888" marR="121888" anchor="ctr"/>
                </a:tc>
                <a:tc>
                  <a:txBody>
                    <a:bodyPr/>
                    <a:lstStyle/>
                    <a:p>
                      <a:pPr algn="ctr"/>
                      <a:r>
                        <a:rPr lang="en-US" sz="1200" dirty="0"/>
                        <a:t>90 Gbps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36 Gbps</a:t>
                      </a:r>
                    </a:p>
                  </a:txBody>
                  <a:tcPr marL="121888" marR="121888" anchor="ctr"/>
                </a:tc>
                <a:tc>
                  <a:txBody>
                    <a:bodyPr/>
                    <a:lstStyle/>
                    <a:p>
                      <a:pPr algn="ctr"/>
                      <a:r>
                        <a:rPr lang="en-US" sz="1200" dirty="0"/>
                        <a:t>216 Gbps</a:t>
                      </a:r>
                      <a:endParaRPr lang="en-US" sz="120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86047752"/>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 Distribution &amp; Virtualization</a:t>
            </a:r>
          </a:p>
        </p:txBody>
      </p:sp>
      <p:sp>
        <p:nvSpPr>
          <p:cNvPr id="3" name="Rounded Rectangle 2"/>
          <p:cNvSpPr/>
          <p:nvPr/>
        </p:nvSpPr>
        <p:spPr bwMode="auto">
          <a:xfrm>
            <a:off x="4917853" y="1257302"/>
            <a:ext cx="6481662"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121893" tIns="60947" rIns="121893" bIns="60947">
            <a:prstTxWarp prst="textNoShape">
              <a:avLst/>
            </a:prstTxWarp>
          </a:bodyPr>
          <a:lstStyle/>
          <a:p>
            <a:endParaRPr lang="it-IT">
              <a:solidFill>
                <a:schemeClr val="tx1"/>
              </a:solidFill>
              <a:ea typeface="ＭＳ Ｐゴシック" charset="-128"/>
              <a:cs typeface="ＭＳ Ｐゴシック" charset="-128"/>
            </a:endParaRPr>
          </a:p>
        </p:txBody>
      </p:sp>
      <p:pic>
        <p:nvPicPr>
          <p:cNvPr id="4" name="Picture 14" descr="FG-5140_Lt-s.png"/>
          <p:cNvPicPr>
            <a:picLocks noChangeAspect="1"/>
          </p:cNvPicPr>
          <p:nvPr/>
        </p:nvPicPr>
        <p:blipFill>
          <a:blip r:embed="rId2"/>
          <a:srcRect/>
          <a:stretch>
            <a:fillRect/>
          </a:stretch>
        </p:blipFill>
        <p:spPr bwMode="auto">
          <a:xfrm>
            <a:off x="4196257" y="2565402"/>
            <a:ext cx="1498210" cy="1368425"/>
          </a:xfrm>
          <a:prstGeom prst="rect">
            <a:avLst/>
          </a:prstGeom>
          <a:noFill/>
          <a:ln w="9525">
            <a:noFill/>
            <a:miter lim="800000"/>
            <a:headEnd/>
            <a:tailEnd/>
          </a:ln>
        </p:spPr>
      </p:pic>
      <p:sp>
        <p:nvSpPr>
          <p:cNvPr id="5" name="TextBox 4"/>
          <p:cNvSpPr txBox="1"/>
          <p:nvPr/>
        </p:nvSpPr>
        <p:spPr>
          <a:xfrm rot="5400000">
            <a:off x="7148703" y="2977043"/>
            <a:ext cx="930169" cy="943602"/>
          </a:xfrm>
          <a:prstGeom prst="rect">
            <a:avLst/>
          </a:prstGeom>
          <a:noFill/>
        </p:spPr>
        <p:txBody>
          <a:bodyPr wrap="none" lIns="121893" tIns="60947" rIns="121893" bIns="60947">
            <a:prstTxWarp prst="textNoShape">
              <a:avLst/>
            </a:prstTxWarp>
            <a:spAutoFit/>
          </a:bodyPr>
          <a:lstStyle/>
          <a:p>
            <a:r>
              <a:rPr lang="en-US" sz="5300" b="1">
                <a:solidFill>
                  <a:srgbClr val="637F7F"/>
                </a:solidFill>
                <a:latin typeface="Helvetica 55 Roman" charset="0"/>
                <a:ea typeface="Helvetica 55 Roman" charset="0"/>
                <a:cs typeface="Helvetica 55 Roman" charset="0"/>
              </a:rPr>
              <a:t>… </a:t>
            </a:r>
          </a:p>
        </p:txBody>
      </p:sp>
      <p:cxnSp>
        <p:nvCxnSpPr>
          <p:cNvPr id="6" name="Straight Connector 5"/>
          <p:cNvCxnSpPr/>
          <p:nvPr/>
        </p:nvCxnSpPr>
        <p:spPr bwMode="auto">
          <a:xfrm rot="5400000" flipH="1" flipV="1">
            <a:off x="6503617" y="1249721"/>
            <a:ext cx="4763" cy="721596"/>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7" name="Straight Connector 6"/>
          <p:cNvCxnSpPr/>
          <p:nvPr/>
        </p:nvCxnSpPr>
        <p:spPr bwMode="auto">
          <a:xfrm rot="5400000" flipH="1" flipV="1">
            <a:off x="6486954" y="1641038"/>
            <a:ext cx="6351" cy="689854"/>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8" name="Rounded Rectangle 7"/>
          <p:cNvSpPr/>
          <p:nvPr/>
        </p:nvSpPr>
        <p:spPr bwMode="auto">
          <a:xfrm rot="5400000">
            <a:off x="7154826" y="859236"/>
            <a:ext cx="2987708" cy="4012437"/>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700">
              <a:solidFill>
                <a:schemeClr val="accent2"/>
              </a:solidFill>
            </a:endParaRPr>
          </a:p>
        </p:txBody>
      </p:sp>
      <p:cxnSp>
        <p:nvCxnSpPr>
          <p:cNvPr id="9" name="Straight Connector 8"/>
          <p:cNvCxnSpPr/>
          <p:nvPr/>
        </p:nvCxnSpPr>
        <p:spPr bwMode="auto">
          <a:xfrm rot="5400000" flipH="1" flipV="1">
            <a:off x="6479548" y="2154857"/>
            <a:ext cx="6351" cy="675041"/>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10" name="Straight Connector 9"/>
          <p:cNvCxnSpPr/>
          <p:nvPr/>
        </p:nvCxnSpPr>
        <p:spPr bwMode="auto">
          <a:xfrm rot="5400000" flipH="1" flipV="1">
            <a:off x="6480606" y="2495640"/>
            <a:ext cx="6351" cy="6729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11" name="Straight Connector 10"/>
          <p:cNvCxnSpPr/>
          <p:nvPr/>
        </p:nvCxnSpPr>
        <p:spPr bwMode="auto">
          <a:xfrm rot="5400000" flipH="1" flipV="1">
            <a:off x="6503617" y="3683359"/>
            <a:ext cx="4763" cy="721596"/>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12" name="TextBox 11"/>
          <p:cNvSpPr txBox="1"/>
          <p:nvPr/>
        </p:nvSpPr>
        <p:spPr>
          <a:xfrm>
            <a:off x="527245" y="1439866"/>
            <a:ext cx="3330133" cy="2995692"/>
          </a:xfrm>
          <a:prstGeom prst="rect">
            <a:avLst/>
          </a:prstGeom>
          <a:noFill/>
        </p:spPr>
        <p:txBody>
          <a:bodyPr wrap="square" lIns="121893" tIns="60947" rIns="121893" bIns="60947">
            <a:prstTxWarp prst="textNoShape">
              <a:avLst/>
            </a:prstTxWarp>
            <a:spAutoFit/>
          </a:bodyPr>
          <a:lstStyle/>
          <a:p>
            <a:pPr>
              <a:spcBef>
                <a:spcPts val="1066"/>
              </a:spcBef>
              <a:buClr>
                <a:srgbClr val="446E60"/>
              </a:buClr>
            </a:pPr>
            <a:r>
              <a:rPr lang="en-US" sz="2100" b="1" dirty="0">
                <a:solidFill>
                  <a:schemeClr val="accent6"/>
                </a:solidFill>
                <a:latin typeface="Helvetica 55 Roman" charset="0"/>
                <a:ea typeface="Helvetica 55 Roman" charset="0"/>
                <a:cs typeface="Helvetica 55 Roman" charset="0"/>
              </a:rPr>
              <a:t>Most flexible chassis based solution in the market</a:t>
            </a:r>
          </a:p>
          <a:p>
            <a:pPr>
              <a:spcBef>
                <a:spcPts val="1066"/>
              </a:spcBef>
              <a:buClr>
                <a:srgbClr val="446E60"/>
              </a:buClr>
              <a:buFont typeface="Lucida Grande" charset="0"/>
              <a:buChar char="✔"/>
            </a:pPr>
            <a:r>
              <a:rPr lang="en-US" sz="1600" dirty="0">
                <a:solidFill>
                  <a:srgbClr val="404040"/>
                </a:solidFill>
                <a:latin typeface="Helvetica 55 Roman" charset="0"/>
                <a:ea typeface="Helvetica 55 Roman" charset="0"/>
                <a:cs typeface="Helvetica 55 Roman" charset="0"/>
              </a:rPr>
              <a:t> Ease of Maintenance – hot swappable components</a:t>
            </a:r>
          </a:p>
          <a:p>
            <a:pPr>
              <a:spcBef>
                <a:spcPts val="1066"/>
              </a:spcBef>
              <a:buClr>
                <a:srgbClr val="446E60"/>
              </a:buClr>
              <a:buFont typeface="Lucida Grande" charset="0"/>
              <a:buChar char="✔"/>
            </a:pPr>
            <a:r>
              <a:rPr lang="en-US" sz="1600" dirty="0">
                <a:solidFill>
                  <a:srgbClr val="404040"/>
                </a:solidFill>
                <a:latin typeface="Helvetica 55 Roman" charset="0"/>
                <a:ea typeface="Helvetica 55 Roman" charset="0"/>
                <a:cs typeface="Helvetica 55 Roman" charset="0"/>
              </a:rPr>
              <a:t> Supports full hardware redundancy</a:t>
            </a:r>
          </a:p>
          <a:p>
            <a:pPr>
              <a:spcBef>
                <a:spcPts val="1066"/>
              </a:spcBef>
              <a:buClr>
                <a:srgbClr val="446E60"/>
              </a:buClr>
              <a:buFont typeface="Lucida Grande" charset="0"/>
              <a:buChar char="✔"/>
            </a:pPr>
            <a:r>
              <a:rPr lang="en-US" sz="1600" dirty="0">
                <a:solidFill>
                  <a:srgbClr val="404040"/>
                </a:solidFill>
                <a:latin typeface="Helvetica 55 Roman" charset="0"/>
                <a:ea typeface="Helvetica 55 Roman" charset="0"/>
                <a:cs typeface="Helvetica 55 Roman" charset="0"/>
              </a:rPr>
              <a:t> Supports various Inter and Intra HA configurations</a:t>
            </a:r>
          </a:p>
        </p:txBody>
      </p:sp>
      <p:pic>
        <p:nvPicPr>
          <p:cNvPr id="13" name="Picture 1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4539309" y="2683883"/>
            <a:ext cx="2857467" cy="336084"/>
          </a:xfrm>
          <a:prstGeom prst="rect">
            <a:avLst/>
          </a:prstGeom>
        </p:spPr>
      </p:pic>
      <p:pic>
        <p:nvPicPr>
          <p:cNvPr id="14" name="Picture 1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58223" y="1483645"/>
            <a:ext cx="3612683" cy="239139"/>
          </a:xfrm>
          <a:prstGeom prst="rect">
            <a:avLst/>
          </a:prstGeom>
          <a:effectLst/>
        </p:spPr>
      </p:pic>
      <p:pic>
        <p:nvPicPr>
          <p:cNvPr id="15" name="Picture 1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58223" y="1856913"/>
            <a:ext cx="3612683" cy="239139"/>
          </a:xfrm>
          <a:prstGeom prst="rect">
            <a:avLst/>
          </a:prstGeom>
          <a:effectLst/>
        </p:spPr>
      </p:pic>
      <p:pic>
        <p:nvPicPr>
          <p:cNvPr id="16" name="Picture 15"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58223" y="2375957"/>
            <a:ext cx="3612683" cy="239139"/>
          </a:xfrm>
          <a:prstGeom prst="rect">
            <a:avLst/>
          </a:prstGeom>
          <a:effectLst/>
        </p:spPr>
      </p:pic>
      <p:pic>
        <p:nvPicPr>
          <p:cNvPr id="17" name="Picture 16"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58223" y="2685173"/>
            <a:ext cx="3612683" cy="239139"/>
          </a:xfrm>
          <a:prstGeom prst="rect">
            <a:avLst/>
          </a:prstGeom>
          <a:effectLst/>
        </p:spPr>
      </p:pic>
      <p:pic>
        <p:nvPicPr>
          <p:cNvPr id="18" name="Picture 1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58223" y="3888913"/>
            <a:ext cx="3612683" cy="239139"/>
          </a:xfrm>
          <a:prstGeom prst="rect">
            <a:avLst/>
          </a:prstGeom>
          <a:effectLst/>
        </p:spPr>
      </p:pic>
      <p:sp>
        <p:nvSpPr>
          <p:cNvPr id="19" name="Rounded Rectangle 18"/>
          <p:cNvSpPr/>
          <p:nvPr/>
        </p:nvSpPr>
        <p:spPr bwMode="auto">
          <a:xfrm rot="5400000">
            <a:off x="5908069" y="2292236"/>
            <a:ext cx="2986088" cy="114481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700">
              <a:solidFill>
                <a:schemeClr val="accent2"/>
              </a:solidFill>
            </a:endParaRPr>
          </a:p>
        </p:txBody>
      </p:sp>
      <p:sp>
        <p:nvSpPr>
          <p:cNvPr id="20" name="Rounded Rectangle 19"/>
          <p:cNvSpPr/>
          <p:nvPr/>
        </p:nvSpPr>
        <p:spPr bwMode="auto">
          <a:xfrm rot="5400000">
            <a:off x="7162930" y="2292237"/>
            <a:ext cx="2986087" cy="1144819"/>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700">
              <a:solidFill>
                <a:schemeClr val="accent2"/>
              </a:solidFill>
            </a:endParaRPr>
          </a:p>
        </p:txBody>
      </p:sp>
      <p:sp>
        <p:nvSpPr>
          <p:cNvPr id="21" name="Rounded Rectangle 20"/>
          <p:cNvSpPr/>
          <p:nvPr/>
        </p:nvSpPr>
        <p:spPr bwMode="auto">
          <a:xfrm rot="5400000">
            <a:off x="8417782" y="2292236"/>
            <a:ext cx="2986088" cy="114481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700">
              <a:solidFill>
                <a:schemeClr val="accent2"/>
              </a:solidFill>
            </a:endParaRPr>
          </a:p>
        </p:txBody>
      </p:sp>
      <p:graphicFrame>
        <p:nvGraphicFramePr>
          <p:cNvPr id="22" name="Content Placeholder 5"/>
          <p:cNvGraphicFramePr>
            <a:graphicFrameLocks/>
          </p:cNvGraphicFramePr>
          <p:nvPr>
            <p:extLst>
              <p:ext uri="{D42A27DB-BD31-4B8C-83A1-F6EECF244321}">
                <p14:modId xmlns:p14="http://schemas.microsoft.com/office/powerpoint/2010/main" val="192956423"/>
              </p:ext>
            </p:extLst>
          </p:nvPr>
        </p:nvGraphicFramePr>
        <p:xfrm>
          <a:off x="719215" y="4941168"/>
          <a:ext cx="10657022" cy="1049693"/>
        </p:xfrm>
        <a:graphic>
          <a:graphicData uri="http://schemas.openxmlformats.org/drawingml/2006/table">
            <a:tbl>
              <a:tblPr firstRow="1" bandRow="1">
                <a:tableStyleId>{5202B0CA-FC54-4496-8BCA-5EF66A818D29}</a:tableStyleId>
              </a:tblPr>
              <a:tblGrid>
                <a:gridCol w="5328511">
                  <a:extLst>
                    <a:ext uri="{9D8B030D-6E8A-4147-A177-3AD203B41FA5}">
                      <a16:colId xmlns:a16="http://schemas.microsoft.com/office/drawing/2014/main" val="20000"/>
                    </a:ext>
                  </a:extLst>
                </a:gridCol>
                <a:gridCol w="5328511">
                  <a:extLst>
                    <a:ext uri="{9D8B030D-6E8A-4147-A177-3AD203B41FA5}">
                      <a16:colId xmlns:a16="http://schemas.microsoft.com/office/drawing/2014/main" val="20001"/>
                    </a:ext>
                  </a:extLst>
                </a:gridCol>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Clustering</a:t>
                      </a:r>
                      <a:endParaRPr lang="en-US" sz="1600" b="1" dirty="0">
                        <a:solidFill>
                          <a:schemeClr val="bg1"/>
                        </a:solidFill>
                        <a:latin typeface="+mn-lt"/>
                        <a:cs typeface="Helvetica 55 Roman"/>
                      </a:endParaRPr>
                    </a:p>
                  </a:txBody>
                  <a:tcPr marL="121888" marR="121888" anchor="ctr">
                    <a:solidFill>
                      <a:srgbClr val="A12D2D"/>
                    </a:solidFill>
                  </a:tcPr>
                </a:tc>
                <a:tc>
                  <a:txBody>
                    <a:bodyPr/>
                    <a:lstStyle/>
                    <a:p>
                      <a:pPr algn="ctr"/>
                      <a:r>
                        <a:rPr lang="en-US" sz="1600" dirty="0"/>
                        <a:t>Virtualization</a:t>
                      </a:r>
                      <a:endParaRPr lang="en-US" sz="1600" b="1" dirty="0">
                        <a:solidFill>
                          <a:schemeClr val="bg1"/>
                        </a:solidFill>
                        <a:latin typeface="+mn-lt"/>
                      </a:endParaRPr>
                    </a:p>
                  </a:txBody>
                  <a:tcPr marL="121888" marR="121888" anchor="ctr">
                    <a:solidFill>
                      <a:srgbClr val="A12D2D"/>
                    </a:solidFill>
                  </a:tcPr>
                </a:tc>
                <a:extLst>
                  <a:ext uri="{0D108BD9-81ED-4DB2-BD59-A6C34878D82A}">
                    <a16:rowId xmlns:a16="http://schemas.microsoft.com/office/drawing/2014/main" val="10000"/>
                  </a:ext>
                </a:extLst>
              </a:tr>
              <a:tr h="640080">
                <a:tc>
                  <a:txBody>
                    <a:bodyPr/>
                    <a:lstStyle/>
                    <a:p>
                      <a:pPr algn="ctr"/>
                      <a:r>
                        <a:rPr lang="en-US" sz="1200" dirty="0"/>
                        <a:t>Scales Traffic processing</a:t>
                      </a:r>
                      <a:r>
                        <a:rPr lang="en-US" sz="1200" baseline="0" dirty="0"/>
                        <a:t> capacity linearly. Interoperates with external devices</a:t>
                      </a:r>
                      <a:endParaRPr lang="en-US" sz="12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Facilitates virtualized security components on FortiGate</a:t>
                      </a:r>
                      <a:r>
                        <a:rPr lang="en-US" sz="1200" baseline="0" dirty="0"/>
                        <a:t> blades</a:t>
                      </a:r>
                      <a:r>
                        <a:rPr lang="en-US" sz="1200" dirty="0"/>
                        <a:t> </a:t>
                      </a:r>
                      <a:endParaRPr lang="en-US" sz="1200" b="0" i="0" dirty="0">
                        <a:latin typeface="+mn-lt"/>
                      </a:endParaRPr>
                    </a:p>
                  </a:txBody>
                  <a:tcPr marL="121888" marR="121888" anchor="ctr" horzOverflow="overflow"/>
                </a:tc>
                <a:extLst>
                  <a:ext uri="{0D108BD9-81ED-4DB2-BD59-A6C34878D82A}">
                    <a16:rowId xmlns:a16="http://schemas.microsoft.com/office/drawing/2014/main" val="10001"/>
                  </a:ext>
                </a:extLst>
              </a:tr>
            </a:tbl>
          </a:graphicData>
        </a:graphic>
      </p:graphicFrame>
      <p:sp>
        <p:nvSpPr>
          <p:cNvPr id="23" name="Rounded Rectangle 22"/>
          <p:cNvSpPr/>
          <p:nvPr/>
        </p:nvSpPr>
        <p:spPr bwMode="auto">
          <a:xfrm>
            <a:off x="4084950" y="3460310"/>
            <a:ext cx="1553210" cy="267971"/>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24" name="Picture 23"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4742456" y="2836283"/>
            <a:ext cx="2857467" cy="336084"/>
          </a:xfrm>
          <a:prstGeom prst="rect">
            <a:avLst/>
          </a:prstGeom>
        </p:spPr>
      </p:pic>
      <p:sp>
        <p:nvSpPr>
          <p:cNvPr id="25" name="Rounded Rectangle 24"/>
          <p:cNvSpPr/>
          <p:nvPr/>
        </p:nvSpPr>
        <p:spPr bwMode="auto">
          <a:xfrm>
            <a:off x="4007285" y="3927286"/>
            <a:ext cx="2376413"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26" name="Rounded Rectangle 25"/>
          <p:cNvSpPr/>
          <p:nvPr/>
        </p:nvSpPr>
        <p:spPr bwMode="auto">
          <a:xfrm>
            <a:off x="7618017" y="3276602"/>
            <a:ext cx="2376413"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27" name="Straight Connector 26"/>
          <p:cNvCxnSpPr/>
          <p:nvPr/>
        </p:nvCxnSpPr>
        <p:spPr bwMode="auto">
          <a:xfrm>
            <a:off x="7313295" y="4495802"/>
            <a:ext cx="2844059"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28" name="Straight Connector 27"/>
          <p:cNvCxnSpPr/>
          <p:nvPr/>
        </p:nvCxnSpPr>
        <p:spPr bwMode="auto">
          <a:xfrm>
            <a:off x="8633751"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29" name="Straight Connector 28"/>
          <p:cNvCxnSpPr/>
          <p:nvPr/>
        </p:nvCxnSpPr>
        <p:spPr bwMode="auto">
          <a:xfrm>
            <a:off x="10157354"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30" name="Straight Connector 29"/>
          <p:cNvCxnSpPr/>
          <p:nvPr/>
        </p:nvCxnSpPr>
        <p:spPr bwMode="auto">
          <a:xfrm>
            <a:off x="7313295"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31" name="TextBox 30"/>
          <p:cNvSpPr txBox="1"/>
          <p:nvPr/>
        </p:nvSpPr>
        <p:spPr>
          <a:xfrm>
            <a:off x="8227457" y="4583194"/>
            <a:ext cx="914162" cy="328295"/>
          </a:xfrm>
          <a:prstGeom prst="rect">
            <a:avLst/>
          </a:prstGeom>
          <a:noFill/>
        </p:spPr>
        <p:txBody>
          <a:bodyPr wrap="square" lIns="121893" tIns="60947" rIns="121893" bIns="60947" rtlCol="0">
            <a:spAutoFit/>
          </a:bodyPr>
          <a:lstStyle/>
          <a:p>
            <a:r>
              <a:rPr lang="en-US" sz="13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020176244"/>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5000 Series: Comparison</a:t>
            </a:r>
          </a:p>
        </p:txBody>
      </p:sp>
      <p:graphicFrame>
        <p:nvGraphicFramePr>
          <p:cNvPr id="3" name="Table 2"/>
          <p:cNvGraphicFramePr>
            <a:graphicFrameLocks noGrp="1"/>
          </p:cNvGraphicFramePr>
          <p:nvPr>
            <p:extLst>
              <p:ext uri="{D42A27DB-BD31-4B8C-83A1-F6EECF244321}">
                <p14:modId xmlns:p14="http://schemas.microsoft.com/office/powerpoint/2010/main" val="3845571973"/>
              </p:ext>
            </p:extLst>
          </p:nvPr>
        </p:nvGraphicFramePr>
        <p:xfrm>
          <a:off x="335914" y="1200002"/>
          <a:ext cx="11516998" cy="4033792"/>
        </p:xfrm>
        <a:graphic>
          <a:graphicData uri="http://schemas.openxmlformats.org/drawingml/2006/table">
            <a:tbl>
              <a:tblPr firstRow="1" bandRow="1">
                <a:tableStyleId>{5202B0CA-FC54-4496-8BCA-5EF66A818D29}</a:tableStyleId>
              </a:tblPr>
              <a:tblGrid>
                <a:gridCol w="2812006">
                  <a:extLst>
                    <a:ext uri="{9D8B030D-6E8A-4147-A177-3AD203B41FA5}">
                      <a16:colId xmlns:a16="http://schemas.microsoft.com/office/drawing/2014/main" val="20000"/>
                    </a:ext>
                  </a:extLst>
                </a:gridCol>
                <a:gridCol w="2176248">
                  <a:extLst>
                    <a:ext uri="{9D8B030D-6E8A-4147-A177-3AD203B41FA5}">
                      <a16:colId xmlns:a16="http://schemas.microsoft.com/office/drawing/2014/main" val="20001"/>
                    </a:ext>
                  </a:extLst>
                </a:gridCol>
                <a:gridCol w="2176248">
                  <a:extLst>
                    <a:ext uri="{9D8B030D-6E8A-4147-A177-3AD203B41FA5}">
                      <a16:colId xmlns:a16="http://schemas.microsoft.com/office/drawing/2014/main" val="20002"/>
                    </a:ext>
                  </a:extLst>
                </a:gridCol>
                <a:gridCol w="2176248">
                  <a:extLst>
                    <a:ext uri="{9D8B030D-6E8A-4147-A177-3AD203B41FA5}">
                      <a16:colId xmlns:a16="http://schemas.microsoft.com/office/drawing/2014/main" val="20003"/>
                    </a:ext>
                  </a:extLst>
                </a:gridCol>
                <a:gridCol w="2176248">
                  <a:extLst>
                    <a:ext uri="{9D8B030D-6E8A-4147-A177-3AD203B41FA5}">
                      <a16:colId xmlns:a16="http://schemas.microsoft.com/office/drawing/2014/main" val="20004"/>
                    </a:ext>
                  </a:extLst>
                </a:gridCol>
              </a:tblGrid>
              <a:tr h="420849">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A12D2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kern="1200" cap="none" spc="0" normalizeH="0" baseline="0" noProof="0" dirty="0">
                          <a:ln>
                            <a:noFill/>
                          </a:ln>
                          <a:effectLst/>
                          <a:uLnTx/>
                          <a:uFillTx/>
                        </a:rPr>
                        <a:t>FG-5001B</a:t>
                      </a:r>
                      <a:endParaRPr kumimoji="0" lang="en-US" sz="1300" b="1" i="0" u="none" strike="noStrike" kern="1200" cap="none" spc="0" normalizeH="0" baseline="0" noProof="0" dirty="0">
                        <a:ln>
                          <a:noFill/>
                        </a:ln>
                        <a:solidFill>
                          <a:srgbClr val="FFFFFF"/>
                        </a:solidFill>
                        <a:effectLst/>
                        <a:uLnTx/>
                        <a:uFillTx/>
                        <a:latin typeface="+mn-lt"/>
                        <a:ea typeface="+mn-ea"/>
                        <a:cs typeface="+mn-cs"/>
                      </a:endParaRP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FG-5001C</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FG-5101C</a:t>
                      </a:r>
                    </a:p>
                  </a:txBody>
                  <a:tcPr marL="121888" marR="121888" anchor="ctr">
                    <a:solidFill>
                      <a:srgbClr val="A12D2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FG-5001D</a:t>
                      </a:r>
                    </a:p>
                  </a:txBody>
                  <a:tcPr marL="121888" marR="121888" anchor="ctr">
                    <a:solidFill>
                      <a:srgbClr val="A12D2D"/>
                    </a:solidFill>
                  </a:tcPr>
                </a:tc>
                <a:extLst>
                  <a:ext uri="{0D108BD9-81ED-4DB2-BD59-A6C34878D82A}">
                    <a16:rowId xmlns:a16="http://schemas.microsoft.com/office/drawing/2014/main" val="10000"/>
                  </a:ext>
                </a:extLst>
              </a:tr>
              <a:tr h="5262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(1518/512/64 byte</a:t>
                      </a:r>
                      <a:r>
                        <a:rPr lang="en-US" sz="1200" b="1" baseline="0" dirty="0"/>
                        <a:t> </a:t>
                      </a:r>
                      <a:r>
                        <a:rPr lang="en-US" sz="1200" b="1" dirty="0"/>
                        <a:t>UDP)</a:t>
                      </a:r>
                      <a:endParaRPr lang="en-US" sz="1200" b="1" dirty="0">
                        <a:solidFill>
                          <a:srgbClr val="FFFFFF"/>
                        </a:solidFill>
                      </a:endParaRPr>
                    </a:p>
                  </a:txBody>
                  <a:tcPr marL="121888" marR="121888" anchor="ctr"/>
                </a:tc>
                <a:tc>
                  <a:txBody>
                    <a:bodyPr/>
                    <a:lstStyle/>
                    <a:p>
                      <a:pPr algn="ctr"/>
                      <a:r>
                        <a:rPr lang="en-US" sz="1200" dirty="0"/>
                        <a:t>20 / 20 / 20</a:t>
                      </a:r>
                    </a:p>
                    <a:p>
                      <a:pPr algn="ctr"/>
                      <a:r>
                        <a:rPr lang="en-US" sz="1200" dirty="0"/>
                        <a:t>Gbps</a:t>
                      </a:r>
                      <a:endParaRPr lang="en-US" sz="1200" dirty="0">
                        <a:latin typeface="+mn-lt"/>
                        <a:cs typeface="Arial Narrow"/>
                      </a:endParaRPr>
                    </a:p>
                  </a:txBody>
                  <a:tcPr marL="121888" marR="121888" anchor="ctr"/>
                </a:tc>
                <a:tc>
                  <a:txBody>
                    <a:bodyPr/>
                    <a:lstStyle/>
                    <a:p>
                      <a:pPr algn="ctr"/>
                      <a:r>
                        <a:rPr lang="en-US" sz="1200" dirty="0"/>
                        <a:t>40 / 40 / 40</a:t>
                      </a:r>
                      <a:endParaRPr lang="en-US" sz="1200" baseline="0" dirty="0"/>
                    </a:p>
                    <a:p>
                      <a:pPr algn="ctr"/>
                      <a:r>
                        <a:rPr lang="en-US" sz="1200" dirty="0"/>
                        <a:t>Gbps</a:t>
                      </a:r>
                    </a:p>
                  </a:txBody>
                  <a:tcPr marL="121888" marR="121888" anchor="ctr" horzOverflow="overflow"/>
                </a:tc>
                <a:tc>
                  <a:txBody>
                    <a:bodyPr/>
                    <a:lstStyle/>
                    <a:p>
                      <a:pPr algn="ctr"/>
                      <a:r>
                        <a:rPr lang="en-US" sz="1200" dirty="0"/>
                        <a:t>40 </a:t>
                      </a:r>
                      <a:r>
                        <a:rPr lang="en-US" sz="1200" baseline="0" dirty="0"/>
                        <a:t>/ 40 / 10</a:t>
                      </a:r>
                    </a:p>
                    <a:p>
                      <a:pPr algn="ctr"/>
                      <a:r>
                        <a:rPr lang="en-US" sz="1200" baseline="0" dirty="0"/>
                        <a:t>Gbps</a:t>
                      </a:r>
                      <a:endParaRPr lang="en-US" sz="1200" dirty="0"/>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Gbps</a:t>
                      </a:r>
                      <a:endParaRPr lang="en-US" sz="1200" baseline="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1"/>
                  </a:ext>
                </a:extLst>
              </a:tr>
              <a:tr h="420849">
                <a:tc>
                  <a:txBody>
                    <a:bodyPr/>
                    <a:lstStyle/>
                    <a:p>
                      <a:r>
                        <a:rPr lang="en-US" sz="1200" b="1" dirty="0"/>
                        <a:t>Concurrent Sessions</a:t>
                      </a:r>
                      <a:endParaRPr lang="en-US" sz="1200" b="1" dirty="0">
                        <a:solidFill>
                          <a:srgbClr val="FFFFFF"/>
                        </a:solidFill>
                      </a:endParaRPr>
                    </a:p>
                  </a:txBody>
                  <a:tcPr marL="121888" marR="121888" anchor="ctr"/>
                </a:tc>
                <a:tc>
                  <a:txBody>
                    <a:bodyPr/>
                    <a:lstStyle/>
                    <a:p>
                      <a:pPr algn="ctr"/>
                      <a:r>
                        <a:rPr lang="en-US" sz="1200" dirty="0"/>
                        <a:t>11 Mil</a:t>
                      </a:r>
                      <a:endParaRPr lang="en-US" sz="1200" dirty="0">
                        <a:latin typeface="+mn-lt"/>
                        <a:cs typeface="Arial Narrow"/>
                      </a:endParaRPr>
                    </a:p>
                  </a:txBody>
                  <a:tcPr marL="121888" marR="121888" anchor="ctr"/>
                </a:tc>
                <a:tc>
                  <a:txBody>
                    <a:bodyPr/>
                    <a:lstStyle/>
                    <a:p>
                      <a:pPr algn="ctr"/>
                      <a:r>
                        <a:rPr lang="en-US" sz="1200" dirty="0"/>
                        <a:t>29.5</a:t>
                      </a:r>
                      <a:r>
                        <a:rPr lang="en-US" sz="1200" baseline="0" dirty="0"/>
                        <a:t> </a:t>
                      </a:r>
                      <a:r>
                        <a:rPr lang="en-US" sz="1200" dirty="0"/>
                        <a:t>Mil</a:t>
                      </a:r>
                    </a:p>
                  </a:txBody>
                  <a:tcPr marL="121888" marR="121888" anchor="ctr"/>
                </a:tc>
                <a:tc>
                  <a:txBody>
                    <a:bodyPr/>
                    <a:lstStyle/>
                    <a:p>
                      <a:pPr algn="ctr"/>
                      <a:r>
                        <a:rPr lang="en-US" sz="1200" dirty="0"/>
                        <a:t>10 Mil</a:t>
                      </a:r>
                    </a:p>
                  </a:txBody>
                  <a:tcPr marL="121888" marR="121888" anchor="ctr"/>
                </a:tc>
                <a:tc>
                  <a:txBody>
                    <a:bodyPr/>
                    <a:lstStyle/>
                    <a:p>
                      <a:pPr algn="ctr"/>
                      <a:r>
                        <a:rPr lang="en-US" sz="1200" dirty="0"/>
                        <a:t>23 Mil</a:t>
                      </a:r>
                      <a:endParaRPr lang="en-US" sz="120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2"/>
                  </a:ext>
                </a:extLst>
              </a:tr>
              <a:tr h="403556">
                <a:tc>
                  <a:txBody>
                    <a:bodyPr/>
                    <a:lstStyle/>
                    <a:p>
                      <a:r>
                        <a:rPr lang="en-US" sz="1200" b="1" dirty="0"/>
                        <a:t>New Sessions/Sec</a:t>
                      </a:r>
                      <a:endParaRPr lang="en-US" sz="1200" b="1" dirty="0">
                        <a:solidFill>
                          <a:srgbClr val="FFFFFF"/>
                        </a:solidFill>
                      </a:endParaRPr>
                    </a:p>
                  </a:txBody>
                  <a:tcPr marL="121888" marR="121888" anchor="ctr"/>
                </a:tc>
                <a:tc>
                  <a:txBody>
                    <a:bodyPr/>
                    <a:lstStyle/>
                    <a:p>
                      <a:pPr algn="ctr"/>
                      <a:r>
                        <a:rPr lang="en-US" sz="1200" dirty="0"/>
                        <a:t>170,000</a:t>
                      </a:r>
                      <a:endParaRPr lang="en-US" sz="1200" dirty="0">
                        <a:latin typeface="+mn-lt"/>
                        <a:cs typeface="Arial Narrow"/>
                      </a:endParaRPr>
                    </a:p>
                  </a:txBody>
                  <a:tcPr marL="121888" marR="121888" anchor="ctr"/>
                </a:tc>
                <a:tc>
                  <a:txBody>
                    <a:bodyPr/>
                    <a:lstStyle/>
                    <a:p>
                      <a:pPr algn="ctr"/>
                      <a:r>
                        <a:rPr lang="en-US" sz="1200" dirty="0"/>
                        <a:t>210,000</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235,000</a:t>
                      </a:r>
                    </a:p>
                  </a:txBody>
                  <a:tcPr marL="121888" marR="121888" anchor="ctr"/>
                </a:tc>
                <a:tc>
                  <a:txBody>
                    <a:bodyPr/>
                    <a:lstStyle/>
                    <a:p>
                      <a:pPr algn="ctr"/>
                      <a:r>
                        <a:rPr lang="en-US" sz="1200" dirty="0"/>
                        <a:t>565,000</a:t>
                      </a:r>
                      <a:endParaRPr lang="en-US" sz="120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3"/>
                  </a:ext>
                </a:extLst>
              </a:tr>
              <a:tr h="420849">
                <a:tc>
                  <a:txBody>
                    <a:bodyPr/>
                    <a:lstStyle/>
                    <a:p>
                      <a:r>
                        <a:rPr lang="en-US" sz="1200" b="1" dirty="0"/>
                        <a:t>IPSec VPN</a:t>
                      </a:r>
                      <a:endParaRPr lang="en-US" sz="1200" b="1" dirty="0">
                        <a:solidFill>
                          <a:srgbClr val="FFFFFF"/>
                        </a:solidFill>
                      </a:endParaRPr>
                    </a:p>
                  </a:txBody>
                  <a:tcPr marL="121888" marR="121888" anchor="ctr"/>
                </a:tc>
                <a:tc>
                  <a:txBody>
                    <a:bodyPr/>
                    <a:lstStyle/>
                    <a:p>
                      <a:pPr algn="ctr"/>
                      <a:r>
                        <a:rPr lang="en-US" sz="1200" dirty="0"/>
                        <a:t>17</a:t>
                      </a:r>
                      <a:r>
                        <a:rPr lang="en-US" sz="1200" baseline="0" dirty="0"/>
                        <a:t> </a:t>
                      </a:r>
                      <a:r>
                        <a:rPr lang="en-US" sz="1200" dirty="0"/>
                        <a:t>Gbps</a:t>
                      </a:r>
                      <a:endParaRPr lang="en-US" sz="1200" dirty="0">
                        <a:latin typeface="+mn-lt"/>
                        <a:cs typeface="Arial Narrow"/>
                      </a:endParaRPr>
                    </a:p>
                  </a:txBody>
                  <a:tcPr marL="121888" marR="121888" anchor="ctr"/>
                </a:tc>
                <a:tc>
                  <a:txBody>
                    <a:bodyPr/>
                    <a:lstStyle/>
                    <a:p>
                      <a:pPr algn="ctr"/>
                      <a:r>
                        <a:rPr lang="en-US" sz="1200" dirty="0"/>
                        <a:t>17 Gbps</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22</a:t>
                      </a:r>
                      <a:r>
                        <a:rPr lang="en-US" sz="1200" baseline="0" dirty="0"/>
                        <a:t> </a:t>
                      </a:r>
                      <a:r>
                        <a:rPr lang="en-US" sz="1200" dirty="0"/>
                        <a:t>Gbps</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25 Gbps</a:t>
                      </a:r>
                      <a:endParaRPr lang="en-US" sz="1200" baseline="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4"/>
                  </a:ext>
                </a:extLst>
              </a:tr>
              <a:tr h="420849">
                <a:tc>
                  <a:txBody>
                    <a:bodyPr/>
                    <a:lstStyle/>
                    <a:p>
                      <a:r>
                        <a:rPr lang="en-US" sz="1200" b="1" dirty="0"/>
                        <a:t>IPS (HTTP)</a:t>
                      </a:r>
                      <a:endParaRPr lang="en-US" sz="1200" b="1" dirty="0">
                        <a:solidFill>
                          <a:srgbClr val="FFFFFF"/>
                        </a:solidFill>
                      </a:endParaRPr>
                    </a:p>
                  </a:txBody>
                  <a:tcPr marL="121888" marR="121888" anchor="ctr"/>
                </a:tc>
                <a:tc>
                  <a:txBody>
                    <a:bodyPr/>
                    <a:lstStyle/>
                    <a:p>
                      <a:pPr algn="ctr"/>
                      <a:r>
                        <a:rPr lang="en-US" sz="1200" dirty="0"/>
                        <a:t>7.8 Gbps</a:t>
                      </a:r>
                      <a:endParaRPr lang="en-US" sz="1200" dirty="0">
                        <a:latin typeface="+mn-lt"/>
                        <a:cs typeface="Arial Narrow"/>
                      </a:endParaRPr>
                    </a:p>
                  </a:txBody>
                  <a:tcPr marL="121888" marR="121888" anchor="ctr"/>
                </a:tc>
                <a:tc>
                  <a:txBody>
                    <a:bodyPr/>
                    <a:lstStyle/>
                    <a:p>
                      <a:pPr algn="ctr"/>
                      <a:r>
                        <a:rPr lang="en-US" sz="1200" dirty="0"/>
                        <a:t>9.8 Gbps</a:t>
                      </a: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9.4 Gbps</a:t>
                      </a:r>
                    </a:p>
                  </a:txBody>
                  <a:tcPr marL="121888" marR="121888" anchor="ctr"/>
                </a:tc>
                <a:tc>
                  <a:txBody>
                    <a:bodyPr/>
                    <a:lstStyle/>
                    <a:p>
                      <a:pPr algn="ctr"/>
                      <a:r>
                        <a:rPr lang="en-US" sz="1200" dirty="0"/>
                        <a:t>18 Gbps</a:t>
                      </a:r>
                      <a:endParaRPr lang="en-US" sz="1200" dirty="0">
                        <a:solidFill>
                          <a:srgbClr val="36424A"/>
                        </a:solidFill>
                        <a:latin typeface="+mn-lt"/>
                        <a:cs typeface="Arial Narrow"/>
                      </a:endParaRPr>
                    </a:p>
                  </a:txBody>
                  <a:tcPr marL="121888" marR="121888" anchor="ctr" horzOverflow="overflow"/>
                </a:tc>
                <a:extLst>
                  <a:ext uri="{0D108BD9-81ED-4DB2-BD59-A6C34878D82A}">
                    <a16:rowId xmlns:a16="http://schemas.microsoft.com/office/drawing/2014/main" val="10005"/>
                  </a:ext>
                </a:extLst>
              </a:tr>
              <a:tr h="684064">
                <a:tc>
                  <a:txBody>
                    <a:bodyPr/>
                    <a:lstStyle/>
                    <a:p>
                      <a:r>
                        <a:rPr lang="en-US" sz="1200" b="1" dirty="0"/>
                        <a:t>Interfaces</a:t>
                      </a:r>
                      <a:endParaRPr lang="en-US" sz="1200" b="1" dirty="0">
                        <a:solidFill>
                          <a:srgbClr val="FFFFFF"/>
                        </a:solidFill>
                      </a:endParaRPr>
                    </a:p>
                  </a:txBody>
                  <a:tcPr marL="121888" marR="121888" anchor="ctr"/>
                </a:tc>
                <a:tc>
                  <a:txBody>
                    <a:bodyPr/>
                    <a:lstStyle/>
                    <a:p>
                      <a:pPr algn="ctr"/>
                      <a:r>
                        <a:rPr lang="en-US" sz="1200" dirty="0"/>
                        <a:t>8x 10GE SFP+, 2x GE RJ45</a:t>
                      </a:r>
                      <a:endParaRPr lang="en-US" sz="1200" dirty="0">
                        <a:solidFill>
                          <a:schemeClr val="tx1"/>
                        </a:solidFill>
                        <a:latin typeface="+mn-lt"/>
                        <a:cs typeface="Arial Narrow"/>
                      </a:endParaRPr>
                    </a:p>
                  </a:txBody>
                  <a:tcPr marL="121888" marR="121888" anchor="ctr"/>
                </a:tc>
                <a:tc>
                  <a:txBody>
                    <a:bodyPr/>
                    <a:lstStyle/>
                    <a:p>
                      <a:pPr algn="ctr"/>
                      <a:r>
                        <a:rPr lang="en-US" sz="1200" dirty="0"/>
                        <a:t>2x 10GE SFP+, 2x GE RJ45</a:t>
                      </a:r>
                    </a:p>
                  </a:txBody>
                  <a:tcPr marL="121888" marR="121888" anchor="ctr"/>
                </a:tc>
                <a:tc>
                  <a:txBody>
                    <a:bodyPr/>
                    <a:lstStyle/>
                    <a:p>
                      <a:pPr algn="ctr"/>
                      <a:r>
                        <a:rPr lang="en-US" sz="1200" dirty="0"/>
                        <a:t>4x</a:t>
                      </a:r>
                      <a:r>
                        <a:rPr lang="en-US" sz="1200" baseline="0" dirty="0"/>
                        <a:t> 10GE SFP+, 2x GE RJ45</a:t>
                      </a:r>
                      <a:endParaRPr lang="en-US" sz="12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2x 40GE QSFP+, 2x 10GE SFP+, 2x GE RJ45</a:t>
                      </a:r>
                      <a:endParaRPr lang="en-US" sz="1200" dirty="0">
                        <a:solidFill>
                          <a:srgbClr val="36424A"/>
                        </a:solidFill>
                      </a:endParaRPr>
                    </a:p>
                  </a:txBody>
                  <a:tcPr marL="121888" marR="121888" anchor="ctr"/>
                </a:tc>
                <a:extLst>
                  <a:ext uri="{0D108BD9-81ED-4DB2-BD59-A6C34878D82A}">
                    <a16:rowId xmlns:a16="http://schemas.microsoft.com/office/drawing/2014/main" val="10006"/>
                  </a:ext>
                </a:extLst>
              </a:tr>
              <a:tr h="420849">
                <a:tc>
                  <a:txBody>
                    <a:bodyPr/>
                    <a:lstStyle/>
                    <a:p>
                      <a:r>
                        <a:rPr lang="en-US" sz="1200" b="1" dirty="0"/>
                        <a:t>Storage</a:t>
                      </a:r>
                      <a:endParaRPr lang="en-US" sz="1200" b="1" dirty="0">
                        <a:solidFill>
                          <a:srgbClr val="FFFFFF"/>
                        </a:solidFill>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64 GB</a:t>
                      </a:r>
                      <a:endParaRPr lang="en-US" sz="1200" dirty="0">
                        <a:latin typeface="+mn-lt"/>
                        <a:cs typeface="Arial Narrow"/>
                      </a:endParaRPr>
                    </a:p>
                  </a:txBody>
                  <a:tcPr marL="121888" marR="121888" anchor="ctr"/>
                </a:tc>
                <a:tc>
                  <a:txBody>
                    <a:bodyPr/>
                    <a:lstStyle/>
                    <a:p>
                      <a:pPr algn="ctr"/>
                      <a:r>
                        <a:rPr lang="en-US" sz="1200" dirty="0"/>
                        <a:t>128 GB</a:t>
                      </a:r>
                      <a:endParaRPr lang="en-US" sz="1200" dirty="0">
                        <a:latin typeface="+mn-lt"/>
                        <a:cs typeface="Arial Narrow"/>
                      </a:endParaRPr>
                    </a:p>
                  </a:txBody>
                  <a:tcPr marL="121888" marR="121888" anchor="ctr"/>
                </a:tc>
                <a:tc>
                  <a:txBody>
                    <a:bodyPr/>
                    <a:lstStyle/>
                    <a:p>
                      <a:pPr algn="ctr"/>
                      <a:r>
                        <a:rPr lang="en-US" sz="1200" dirty="0"/>
                        <a:t>64 GB</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200 </a:t>
                      </a:r>
                      <a:r>
                        <a:rPr lang="en-US" sz="1200" baseline="0" dirty="0"/>
                        <a:t>GB</a:t>
                      </a:r>
                      <a:endParaRPr lang="en-US" sz="1200" dirty="0">
                        <a:solidFill>
                          <a:srgbClr val="36424A"/>
                        </a:solidFill>
                        <a:latin typeface="+mn-lt"/>
                        <a:cs typeface="Arial Narrow"/>
                      </a:endParaRPr>
                    </a:p>
                  </a:txBody>
                  <a:tcPr marL="121888" marR="121888" anchor="ctr"/>
                </a:tc>
                <a:extLst>
                  <a:ext uri="{0D108BD9-81ED-4DB2-BD59-A6C34878D82A}">
                    <a16:rowId xmlns:a16="http://schemas.microsoft.com/office/drawing/2014/main" val="10007"/>
                  </a:ext>
                </a:extLst>
              </a:tr>
              <a:tr h="315723">
                <a:tc>
                  <a:txBody>
                    <a:bodyPr/>
                    <a:lstStyle/>
                    <a:p>
                      <a:r>
                        <a:rPr lang="en-US" sz="1200" b="1" dirty="0"/>
                        <a:t>Variants</a:t>
                      </a:r>
                      <a:endParaRPr lang="en-US" sz="1200" b="1" dirty="0">
                        <a:solidFill>
                          <a:srgbClr val="FFFFFF"/>
                        </a:solidFill>
                      </a:endParaRPr>
                    </a:p>
                  </a:txBody>
                  <a:tcPr marL="121888" marR="121888" anchor="ctr"/>
                </a:tc>
                <a:tc>
                  <a:txBody>
                    <a:bodyPr/>
                    <a:lstStyle/>
                    <a:p>
                      <a:pPr algn="ctr"/>
                      <a:r>
                        <a:rPr lang="en-US" sz="1200" dirty="0"/>
                        <a:t>-</a:t>
                      </a:r>
                      <a:endParaRPr lang="en-US" sz="1200" dirty="0">
                        <a:latin typeface="+mn-lt"/>
                        <a:cs typeface="Arial Narrow"/>
                      </a:endParaRPr>
                    </a:p>
                  </a:txBody>
                  <a:tcPr marL="121888" marR="121888" anchor="ctr"/>
                </a:tc>
                <a:tc>
                  <a:txBody>
                    <a:bodyPr/>
                    <a:lstStyle/>
                    <a:p>
                      <a:pPr algn="ctr"/>
                      <a:r>
                        <a:rPr lang="en-US" sz="1200" dirty="0"/>
                        <a:t>-</a:t>
                      </a:r>
                      <a:endParaRPr lang="en-US" sz="1200" dirty="0">
                        <a:latin typeface="+mn-lt"/>
                        <a:cs typeface="Arial Narrow"/>
                      </a:endParaRPr>
                    </a:p>
                  </a:txBody>
                  <a:tcPr marL="121888" marR="121888" anchor="ctr"/>
                </a:tc>
                <a:tc>
                  <a:txBody>
                    <a:bodyPr/>
                    <a:lstStyle/>
                    <a:p>
                      <a:pPr algn="ctr"/>
                      <a:r>
                        <a:rPr lang="en-US" sz="1200" dirty="0"/>
                        <a:t>-</a:t>
                      </a:r>
                      <a:endParaRPr lang="en-US" sz="1200" dirty="0">
                        <a:latin typeface="+mn-lt"/>
                        <a:cs typeface="Arial Narrow"/>
                      </a:endParaRPr>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a:t>
                      </a:r>
                      <a:endParaRPr lang="en-US" sz="1200" dirty="0">
                        <a:latin typeface="+mn-lt"/>
                        <a:cs typeface="Arial Narrow"/>
                      </a:endParaRPr>
                    </a:p>
                  </a:txBody>
                  <a:tcPr marL="121888" marR="121888"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2270566"/>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 5001D</a:t>
            </a:r>
          </a:p>
        </p:txBody>
      </p:sp>
      <p:sp>
        <p:nvSpPr>
          <p:cNvPr id="3" name="Rectangle 3"/>
          <p:cNvSpPr>
            <a:spLocks noChangeArrowheads="1"/>
          </p:cNvSpPr>
          <p:nvPr/>
        </p:nvSpPr>
        <p:spPr bwMode="auto">
          <a:xfrm>
            <a:off x="5134842" y="2446276"/>
            <a:ext cx="616866" cy="347057"/>
          </a:xfrm>
          <a:prstGeom prst="rect">
            <a:avLst/>
          </a:prstGeom>
          <a:solidFill>
            <a:schemeClr val="bg1"/>
          </a:solidFill>
          <a:ln w="9525">
            <a:noFill/>
            <a:miter lim="800000"/>
            <a:headEnd/>
            <a:tailEnd/>
          </a:ln>
        </p:spPr>
        <p:txBody>
          <a:bodyPr wrap="none" lIns="86361" tIns="43182" rIns="86361" bIns="43182" anchor="ctr">
            <a:prstTxWarp prst="textNoShape">
              <a:avLst/>
            </a:prstTxWarp>
          </a:bodyPr>
          <a:lstStyle/>
          <a:p>
            <a:endParaRPr lang="en-US"/>
          </a:p>
        </p:txBody>
      </p:sp>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2x 40GE slots</a:t>
            </a:r>
          </a:p>
          <a:p>
            <a:pPr marL="457297" indent="-457297" defTabSz="1218959">
              <a:spcBef>
                <a:spcPct val="20000"/>
              </a:spcBef>
              <a:buClr>
                <a:schemeClr val="accent6"/>
              </a:buClr>
              <a:buFont typeface="+mj-ea"/>
              <a:buAutoNum type="circleNumDbPlain"/>
            </a:pPr>
            <a:r>
              <a:rPr lang="en-US" sz="1300" b="1" dirty="0"/>
              <a:t>2x 10GE slots</a:t>
            </a:r>
          </a:p>
          <a:p>
            <a:pPr marL="457297" indent="-457297" defTabSz="1218959">
              <a:spcBef>
                <a:spcPct val="20000"/>
              </a:spcBef>
              <a:buClr>
                <a:schemeClr val="accent6"/>
              </a:buClr>
              <a:buFont typeface="+mj-ea"/>
              <a:buAutoNum type="circleNumDbPlain"/>
            </a:pPr>
            <a:r>
              <a:rPr lang="en-US" sz="1300" b="1" dirty="0"/>
              <a:t>2x GE RJ45 MGMT ports</a:t>
            </a:r>
          </a:p>
          <a:p>
            <a:pPr marL="457297" indent="-457297" defTabSz="1218959">
              <a:spcBef>
                <a:spcPct val="20000"/>
              </a:spcBef>
              <a:buClr>
                <a:schemeClr val="accent6"/>
              </a:buClr>
              <a:buFont typeface="+mj-ea"/>
              <a:buAutoNum type="circleNumDbPlain"/>
            </a:pPr>
            <a:r>
              <a:rPr lang="en-US" sz="1300" b="1" dirty="0"/>
              <a:t>Back plane connectivity : 2x base backplane 1Gbps, 4x fabric backplane 10/40Gbps</a:t>
            </a:r>
          </a:p>
        </p:txBody>
      </p:sp>
      <p:pic>
        <p:nvPicPr>
          <p:cNvPr id="5" name="Picture 4"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78429" y="1357109"/>
            <a:ext cx="5758500" cy="2178328"/>
          </a:xfrm>
          <a:prstGeom prst="rect">
            <a:avLst/>
          </a:prstGeom>
        </p:spPr>
      </p:pic>
      <p:pic>
        <p:nvPicPr>
          <p:cNvPr id="6" name="Picture 5"/>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248650" y="3063595"/>
            <a:ext cx="496215" cy="729600"/>
          </a:xfrm>
          <a:prstGeom prst="rect">
            <a:avLst/>
          </a:prstGeom>
        </p:spPr>
      </p:pic>
      <p:pic>
        <p:nvPicPr>
          <p:cNvPr id="7" name="Picture 6" descr="FortiASIC-NP6.png"/>
          <p:cNvPicPr>
            <a:picLocks noChangeAspect="1"/>
          </p:cNvPicPr>
          <p:nvPr/>
        </p:nvPicPr>
        <p:blipFill>
          <a:blip r:embed="rId4"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736481" y="3084040"/>
            <a:ext cx="465479" cy="80216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46222" y="3061999"/>
            <a:ext cx="494860" cy="729600"/>
          </a:xfrm>
          <a:prstGeom prst="rect">
            <a:avLst/>
          </a:prstGeom>
        </p:spPr>
      </p:pic>
      <p:pic>
        <p:nvPicPr>
          <p:cNvPr id="10" name="Picture 9" descr="Storage-200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241082" y="3061999"/>
            <a:ext cx="495399" cy="729600"/>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09443" y="1363948"/>
            <a:ext cx="1230961" cy="368485"/>
          </a:xfrm>
          <a:prstGeom prst="rect">
            <a:avLst/>
          </a:prstGeom>
        </p:spPr>
      </p:pic>
      <p:pic>
        <p:nvPicPr>
          <p:cNvPr id="12" name="Picture 11"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3" name="TextBox 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23 Million</a:t>
            </a:r>
          </a:p>
          <a:p>
            <a:r>
              <a:rPr lang="en-US" sz="1100" dirty="0">
                <a:solidFill>
                  <a:srgbClr val="7F7F7F"/>
                </a:solidFill>
              </a:rPr>
              <a:t>Concurrent Sessions</a:t>
            </a:r>
          </a:p>
          <a:p>
            <a:endParaRPr lang="en-US" sz="1100" dirty="0">
              <a:solidFill>
                <a:srgbClr val="7F7F7F"/>
              </a:solidFill>
            </a:endParaRPr>
          </a:p>
          <a:p>
            <a:r>
              <a:rPr lang="en-US" sz="2400" b="1" dirty="0"/>
              <a:t>565,000</a:t>
            </a:r>
          </a:p>
          <a:p>
            <a:r>
              <a:rPr lang="en-US" sz="1100" dirty="0">
                <a:solidFill>
                  <a:srgbClr val="7F7F7F"/>
                </a:solidFill>
              </a:rPr>
              <a:t>New Sessions/Sec</a:t>
            </a:r>
          </a:p>
        </p:txBody>
      </p:sp>
      <p:cxnSp>
        <p:nvCxnSpPr>
          <p:cNvPr id="14" name="Straight Connector 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364154" y="4194998"/>
            <a:ext cx="3816010" cy="574516"/>
          </a:xfrm>
          <a:prstGeom prst="rect">
            <a:avLst/>
          </a:prstGeom>
          <a:noFill/>
        </p:spPr>
        <p:txBody>
          <a:bodyPr wrap="square" lIns="121893" tIns="60947" rIns="121893" bIns="60947" rtlCol="0">
            <a:spAutoFit/>
          </a:bodyPr>
          <a:lstStyle/>
          <a:p>
            <a:r>
              <a:rPr lang="en-US" sz="1600" b="1" dirty="0"/>
              <a:t>Data Center / Service Provider</a:t>
            </a:r>
          </a:p>
          <a:p>
            <a:r>
              <a:rPr lang="en-US" sz="1300" dirty="0">
                <a:solidFill>
                  <a:schemeClr val="bg1">
                    <a:lumMod val="50000"/>
                  </a:schemeClr>
                </a:solidFill>
              </a:rPr>
              <a:t>DCFW /CCFW</a:t>
            </a:r>
          </a:p>
        </p:txBody>
      </p:sp>
      <p:pic>
        <p:nvPicPr>
          <p:cNvPr id="18" name="Picture 17"/>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9" name="Picture 18"/>
          <p:cNvPicPr>
            <a:picLocks noChangeAspect="1"/>
          </p:cNvPicPr>
          <p:nvPr/>
        </p:nvPicPr>
        <p:blipFill>
          <a:blip r:embed="rId12"/>
          <a:stretch>
            <a:fillRect/>
          </a:stretch>
        </p:blipFill>
        <p:spPr>
          <a:xfrm>
            <a:off x="9859823" y="5417255"/>
            <a:ext cx="674314" cy="671119"/>
          </a:xfrm>
          <a:prstGeom prst="rect">
            <a:avLst/>
          </a:prstGeom>
        </p:spPr>
      </p:pic>
      <p:pic>
        <p:nvPicPr>
          <p:cNvPr id="20" name="Picture 19"/>
          <p:cNvPicPr>
            <a:picLocks noChangeAspect="1"/>
          </p:cNvPicPr>
          <p:nvPr/>
        </p:nvPicPr>
        <p:blipFill>
          <a:blip r:embed="rId13"/>
          <a:stretch>
            <a:fillRect/>
          </a:stretch>
        </p:blipFill>
        <p:spPr>
          <a:xfrm>
            <a:off x="8935284" y="5472802"/>
            <a:ext cx="624060" cy="584711"/>
          </a:xfrm>
          <a:prstGeom prst="rect">
            <a:avLst/>
          </a:prstGeom>
        </p:spPr>
      </p:pic>
      <p:pic>
        <p:nvPicPr>
          <p:cNvPr id="21" name="Picture 20"/>
          <p:cNvPicPr>
            <a:picLocks noChangeAspect="1"/>
          </p:cNvPicPr>
          <p:nvPr/>
        </p:nvPicPr>
        <p:blipFill>
          <a:blip r:embed="rId14"/>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6"/>
            <a:stretch>
              <a:fillRect/>
            </a:stretch>
          </p:blipFill>
          <p:spPr>
            <a:xfrm flipH="1">
              <a:off x="5869115" y="4203821"/>
              <a:ext cx="417190" cy="445474"/>
            </a:xfrm>
            <a:prstGeom prst="rect">
              <a:avLst/>
            </a:prstGeom>
          </p:spPr>
        </p:pic>
      </p:grpSp>
      <p:sp>
        <p:nvSpPr>
          <p:cNvPr id="25" name="Rounded Rectangle 24"/>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6" name="Rounded Rectangle 25"/>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27" name="Rounded Rectangle 26"/>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cxnSp>
        <p:nvCxnSpPr>
          <p:cNvPr id="28" name="Straight Connector 27"/>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Rounded Rectangle 28"/>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Yes</a:t>
            </a:r>
          </a:p>
        </p:txBody>
      </p:sp>
      <p:pic>
        <p:nvPicPr>
          <p:cNvPr id="30" name="Picture 29"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sp>
        <p:nvSpPr>
          <p:cNvPr id="31" name="TextBox 30"/>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13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10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7.7 Gbps</a:t>
            </a:r>
          </a:p>
          <a:p>
            <a:r>
              <a:rPr lang="en-US" sz="1100" dirty="0">
                <a:solidFill>
                  <a:srgbClr val="7F7F7F"/>
                </a:solidFill>
              </a:rPr>
              <a:t>Threat Protection Throughput</a:t>
            </a:r>
          </a:p>
          <a:p>
            <a:endParaRPr lang="en-US" sz="1100" dirty="0">
              <a:solidFill>
                <a:srgbClr val="7F7F7F"/>
              </a:solidFill>
            </a:endParaRPr>
          </a:p>
        </p:txBody>
      </p:sp>
      <p:pic>
        <p:nvPicPr>
          <p:cNvPr id="32" name="Picture 31" descr="Threat Protection icon.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3" name="Picture 32" descr="UTM_sy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3468667854"/>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FortiController 5902D</a:t>
            </a:r>
          </a:p>
        </p:txBody>
      </p:sp>
      <p:pic>
        <p:nvPicPr>
          <p:cNvPr id="3" name="Picture 2"/>
          <p:cNvPicPr>
            <a:picLocks noChangeAspect="1"/>
          </p:cNvPicPr>
          <p:nvPr/>
        </p:nvPicPr>
        <p:blipFill>
          <a:blip r:embed="rId2"/>
          <a:stretch>
            <a:fillRect/>
          </a:stretch>
        </p:blipFill>
        <p:spPr>
          <a:xfrm>
            <a:off x="978429" y="1723275"/>
            <a:ext cx="5758500" cy="204631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1436" y="3084040"/>
            <a:ext cx="465479" cy="802160"/>
          </a:xfrm>
          <a:prstGeom prst="rect">
            <a:avLst/>
          </a:prstGeom>
        </p:spPr>
      </p:pic>
      <p:sp>
        <p:nvSpPr>
          <p:cNvPr id="5"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de-DE" sz="1300" b="1" dirty="0"/>
              <a:t>4x 40 GE QSFP+ </a:t>
            </a:r>
          </a:p>
          <a:p>
            <a:pPr marL="457297" indent="-457297" defTabSz="1218959">
              <a:spcBef>
                <a:spcPct val="20000"/>
              </a:spcBef>
              <a:buClr>
                <a:schemeClr val="accent6"/>
              </a:buClr>
              <a:buFont typeface="+mj-ea"/>
              <a:buAutoNum type="circleNumDbPlain"/>
            </a:pPr>
            <a:r>
              <a:rPr lang="en-US" sz="1300" b="1" dirty="0"/>
              <a:t>2 x 10GE SFP+</a:t>
            </a:r>
          </a:p>
          <a:p>
            <a:pPr marL="457297" indent="-457297" defTabSz="1218959">
              <a:spcBef>
                <a:spcPct val="20000"/>
              </a:spcBef>
              <a:buClr>
                <a:schemeClr val="accent6"/>
              </a:buClr>
              <a:buFont typeface="+mj-ea"/>
              <a:buAutoNum type="circleNumDbPlain"/>
            </a:pPr>
            <a:r>
              <a:rPr lang="en-US" sz="1300" b="1" dirty="0"/>
              <a:t>1x GE RJ45 Ports</a:t>
            </a:r>
          </a:p>
        </p:txBody>
      </p:sp>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443" y="1363948"/>
            <a:ext cx="1230961" cy="36848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38346" y="3063595"/>
            <a:ext cx="494860" cy="729600"/>
          </a:xfrm>
          <a:prstGeom prst="rect">
            <a:avLst/>
          </a:prstGeom>
        </p:spPr>
      </p:pic>
      <p:pic>
        <p:nvPicPr>
          <p:cNvPr id="9" name="Picture 8" descr="FortiASIC-NP6.png"/>
          <p:cNvPicPr>
            <a:picLocks noChangeAspect="1"/>
          </p:cNvPicPr>
          <p:nvPr/>
        </p:nvPicPr>
        <p:blipFill>
          <a:blip r:embed="rId6"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pic>
        <p:nvPicPr>
          <p:cNvPr id="10" name="Picture 9"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1" name="TextBox 10"/>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80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50 Million</a:t>
            </a:r>
          </a:p>
          <a:p>
            <a:r>
              <a:rPr lang="en-US" sz="1100" dirty="0">
                <a:solidFill>
                  <a:srgbClr val="7F7F7F"/>
                </a:solidFill>
              </a:rPr>
              <a:t>Concurrent Sessions</a:t>
            </a:r>
          </a:p>
          <a:p>
            <a:endParaRPr lang="en-US" sz="1100" dirty="0">
              <a:solidFill>
                <a:srgbClr val="7F7F7F"/>
              </a:solidFill>
            </a:endParaRPr>
          </a:p>
          <a:p>
            <a:r>
              <a:rPr lang="en-US" sz="2400" b="1" dirty="0"/>
              <a:t>155,000</a:t>
            </a:r>
          </a:p>
          <a:p>
            <a:r>
              <a:rPr lang="en-US" sz="1100" dirty="0">
                <a:solidFill>
                  <a:srgbClr val="7F7F7F"/>
                </a:solidFill>
              </a:rPr>
              <a:t>New Sessions/Sec</a:t>
            </a:r>
          </a:p>
        </p:txBody>
      </p:sp>
      <p:cxnSp>
        <p:nvCxnSpPr>
          <p:cNvPr id="12" name="Straight Connector 11"/>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8364154" y="4194998"/>
            <a:ext cx="3816010" cy="574516"/>
          </a:xfrm>
          <a:prstGeom prst="rect">
            <a:avLst/>
          </a:prstGeom>
          <a:noFill/>
        </p:spPr>
        <p:txBody>
          <a:bodyPr wrap="square" lIns="121893" tIns="60947" rIns="121893" bIns="60947" rtlCol="0">
            <a:spAutoFit/>
          </a:bodyPr>
          <a:lstStyle/>
          <a:p>
            <a:r>
              <a:rPr lang="en-US" sz="1600" b="1" dirty="0"/>
              <a:t>Data Center / Service Provider</a:t>
            </a:r>
          </a:p>
          <a:p>
            <a:r>
              <a:rPr lang="en-US" sz="1300" dirty="0">
                <a:solidFill>
                  <a:schemeClr val="bg1">
                    <a:lumMod val="50000"/>
                  </a:schemeClr>
                </a:solidFill>
              </a:rPr>
              <a:t>DCFW /CCFW</a:t>
            </a:r>
          </a:p>
        </p:txBody>
      </p:sp>
      <p:pic>
        <p:nvPicPr>
          <p:cNvPr id="15" name="Picture 14"/>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6" name="Picture 15"/>
          <p:cNvPicPr>
            <a:picLocks noChangeAspect="1"/>
          </p:cNvPicPr>
          <p:nvPr/>
        </p:nvPicPr>
        <p:blipFill>
          <a:blip r:embed="rId10"/>
          <a:stretch>
            <a:fillRect/>
          </a:stretch>
        </p:blipFill>
        <p:spPr>
          <a:xfrm>
            <a:off x="9859823" y="5417255"/>
            <a:ext cx="674314" cy="671119"/>
          </a:xfrm>
          <a:prstGeom prst="rect">
            <a:avLst/>
          </a:prstGeom>
        </p:spPr>
      </p:pic>
      <p:pic>
        <p:nvPicPr>
          <p:cNvPr id="17" name="Picture 16"/>
          <p:cNvPicPr>
            <a:picLocks noChangeAspect="1"/>
          </p:cNvPicPr>
          <p:nvPr/>
        </p:nvPicPr>
        <p:blipFill>
          <a:blip r:embed="rId11"/>
          <a:stretch>
            <a:fillRect/>
          </a:stretch>
        </p:blipFill>
        <p:spPr>
          <a:xfrm>
            <a:off x="8935284" y="5472802"/>
            <a:ext cx="624060" cy="584711"/>
          </a:xfrm>
          <a:prstGeom prst="rect">
            <a:avLst/>
          </a:prstGeom>
        </p:spPr>
      </p:pic>
      <p:pic>
        <p:nvPicPr>
          <p:cNvPr id="18" name="Picture 17"/>
          <p:cNvPicPr>
            <a:picLocks noChangeAspect="1"/>
          </p:cNvPicPr>
          <p:nvPr/>
        </p:nvPicPr>
        <p:blipFill>
          <a:blip r:embed="rId12"/>
          <a:stretch>
            <a:fillRect/>
          </a:stretch>
        </p:blipFill>
        <p:spPr>
          <a:xfrm>
            <a:off x="10793734" y="5482460"/>
            <a:ext cx="817408" cy="569685"/>
          </a:xfrm>
          <a:prstGeom prst="rect">
            <a:avLst/>
          </a:prstGeom>
        </p:spPr>
      </p:pic>
      <p:grpSp>
        <p:nvGrpSpPr>
          <p:cNvPr id="19" name="Group 18"/>
          <p:cNvGrpSpPr/>
          <p:nvPr/>
        </p:nvGrpSpPr>
        <p:grpSpPr>
          <a:xfrm>
            <a:off x="7977837" y="5455084"/>
            <a:ext cx="642610" cy="612273"/>
            <a:chOff x="5818638" y="4203821"/>
            <a:chExt cx="467667" cy="445474"/>
          </a:xfrm>
        </p:grpSpPr>
        <p:pic>
          <p:nvPicPr>
            <p:cNvPr id="20"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1" name="Picture 20"/>
            <p:cNvPicPr>
              <a:picLocks noChangeAspect="1"/>
            </p:cNvPicPr>
            <p:nvPr/>
          </p:nvPicPr>
          <p:blipFill>
            <a:blip r:embed="rId14"/>
            <a:stretch>
              <a:fillRect/>
            </a:stretch>
          </p:blipFill>
          <p:spPr>
            <a:xfrm flipH="1">
              <a:off x="5869115" y="4203821"/>
              <a:ext cx="417190" cy="445474"/>
            </a:xfrm>
            <a:prstGeom prst="rect">
              <a:avLst/>
            </a:prstGeom>
          </p:spPr>
        </p:pic>
      </p:grpSp>
      <p:sp>
        <p:nvSpPr>
          <p:cNvPr id="22" name="Rounded Rectangle 21"/>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3" name="Rounded Rectangle 22"/>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sp>
        <p:nvSpPr>
          <p:cNvPr id="24" name="Rounded Rectangle 23"/>
          <p:cNvSpPr/>
          <p:nvPr/>
        </p:nvSpPr>
        <p:spPr bwMode="invGray">
          <a:xfrm>
            <a:off x="10230891" y="5832924"/>
            <a:ext cx="562843"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4,096</a:t>
            </a:r>
          </a:p>
        </p:txBody>
      </p:sp>
      <p:sp>
        <p:nvSpPr>
          <p:cNvPr id="25" name="Rounded Rectangle 24"/>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N/A</a:t>
            </a:r>
          </a:p>
        </p:txBody>
      </p:sp>
      <p:cxnSp>
        <p:nvCxnSpPr>
          <p:cNvPr id="26" name="Straight Connector 2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11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10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6.1 Gbps</a:t>
            </a:r>
          </a:p>
          <a:p>
            <a:r>
              <a:rPr lang="en-US" sz="1100" dirty="0">
                <a:solidFill>
                  <a:srgbClr val="7F7F7F"/>
                </a:solidFill>
              </a:rPr>
              <a:t>Threat Protection Throughput</a:t>
            </a:r>
          </a:p>
          <a:p>
            <a:endParaRPr lang="en-US" sz="1100" dirty="0">
              <a:solidFill>
                <a:srgbClr val="7F7F7F"/>
              </a:solidFill>
            </a:endParaRPr>
          </a:p>
        </p:txBody>
      </p:sp>
      <p:pic>
        <p:nvPicPr>
          <p:cNvPr id="28" name="Picture 27" descr="NGFW_sym.png"/>
          <p:cNvPicPr>
            <a:picLocks noChangeAspect="1"/>
          </p:cNvPicPr>
          <p:nvPr/>
        </p:nvPicPr>
        <p:blipFill>
          <a:blip r:embed="rId15">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pic>
        <p:nvPicPr>
          <p:cNvPr id="29" name="Picture 28" descr="Threat Protection icon.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0" name="Picture 29" descr="UTM_sy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spTree>
    <p:extLst>
      <p:ext uri="{BB962C8B-B14F-4D97-AF65-F5344CB8AC3E}">
        <p14:creationId xmlns:p14="http://schemas.microsoft.com/office/powerpoint/2010/main" val="2007295353"/>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FortiController 5903C/5913C</a:t>
            </a:r>
          </a:p>
        </p:txBody>
      </p:sp>
      <p:graphicFrame>
        <p:nvGraphicFramePr>
          <p:cNvPr id="4" name="Content Placeholder 4"/>
          <p:cNvGraphicFramePr>
            <a:graphicFrameLocks/>
          </p:cNvGraphicFramePr>
          <p:nvPr>
            <p:extLst>
              <p:ext uri="{D42A27DB-BD31-4B8C-83A1-F6EECF244321}">
                <p14:modId xmlns:p14="http://schemas.microsoft.com/office/powerpoint/2010/main" val="1835421243"/>
              </p:ext>
            </p:extLst>
          </p:nvPr>
        </p:nvGraphicFramePr>
        <p:xfrm>
          <a:off x="609441" y="1311491"/>
          <a:ext cx="11071516" cy="4166397"/>
        </p:xfrm>
        <a:graphic>
          <a:graphicData uri="http://schemas.openxmlformats.org/drawingml/2006/table">
            <a:tbl>
              <a:tblPr firstRow="1" bandRow="1">
                <a:tableStyleId>{5202B0CA-FC54-4496-8BCA-5EF66A818D29}</a:tableStyleId>
              </a:tblPr>
              <a:tblGrid>
                <a:gridCol w="1813512">
                  <a:extLst>
                    <a:ext uri="{9D8B030D-6E8A-4147-A177-3AD203B41FA5}">
                      <a16:colId xmlns:a16="http://schemas.microsoft.com/office/drawing/2014/main" val="20000"/>
                    </a:ext>
                  </a:extLst>
                </a:gridCol>
                <a:gridCol w="4629002">
                  <a:extLst>
                    <a:ext uri="{9D8B030D-6E8A-4147-A177-3AD203B41FA5}">
                      <a16:colId xmlns:a16="http://schemas.microsoft.com/office/drawing/2014/main" val="20001"/>
                    </a:ext>
                  </a:extLst>
                </a:gridCol>
                <a:gridCol w="4629002">
                  <a:extLst>
                    <a:ext uri="{9D8B030D-6E8A-4147-A177-3AD203B41FA5}">
                      <a16:colId xmlns:a16="http://schemas.microsoft.com/office/drawing/2014/main" val="20002"/>
                    </a:ext>
                  </a:extLst>
                </a:gridCol>
              </a:tblGrid>
              <a:tr h="2730497">
                <a:tc>
                  <a:txBody>
                    <a:bodyPr/>
                    <a:lstStyle/>
                    <a:p>
                      <a:endParaRPr lang="en-US" sz="1900" dirty="0"/>
                    </a:p>
                  </a:txBody>
                  <a:tcPr marL="82249" marR="82249" marT="34707" marB="34707" horzOverflow="overflow">
                    <a:lnR w="6350" cap="flat" cmpd="sng" algn="ctr">
                      <a:solidFill>
                        <a:srgbClr val="FFFFFF">
                          <a:lumMod val="50000"/>
                        </a:srgbClr>
                      </a:solidFill>
                      <a:prstDash val="dash"/>
                      <a:round/>
                      <a:headEnd type="none" w="med" len="med"/>
                      <a:tailEnd type="none" w="med" len="med"/>
                    </a:ln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a:ln>
                            <a:noFill/>
                          </a:ln>
                          <a:effectLst/>
                        </a:rPr>
                        <a:t> </a:t>
                      </a: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6350" cap="flat" cmpd="sng" algn="ctr">
                      <a:solidFill>
                        <a:srgbClr val="FFFFFF">
                          <a:lumMod val="50000"/>
                        </a:srgbClr>
                      </a:solidFill>
                      <a:prstDash val="dash"/>
                      <a:round/>
                      <a:headEnd type="none" w="med" len="med"/>
                      <a:tailEnd type="none" w="med" len="med"/>
                    </a:lnL>
                    <a:lnR w="6350" cap="flat" cmpd="sng" algn="ctr">
                      <a:solidFill>
                        <a:srgbClr val="FFFFFF">
                          <a:lumMod val="50000"/>
                        </a:srgbClr>
                      </a:solidFill>
                      <a:prstDash val="dash"/>
                      <a:round/>
                      <a:headEnd type="none" w="med" len="med"/>
                      <a:tailEnd type="none" w="med" len="med"/>
                    </a:ln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6350" cap="flat" cmpd="sng" algn="ctr">
                      <a:solidFill>
                        <a:srgbClr val="FFFFFF">
                          <a:lumMod val="50000"/>
                        </a:srgbClr>
                      </a:solidFill>
                      <a:prstDash val="dash"/>
                      <a:round/>
                      <a:headEnd type="none" w="med" len="med"/>
                      <a:tailEnd type="none" w="med" len="med"/>
                    </a:lnL>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R w="6350" cap="flat" cmpd="sng" algn="ctr">
                      <a:solidFill>
                        <a:srgbClr val="FFFFFF"/>
                      </a:solidFill>
                      <a:prstDash val="dash"/>
                      <a:round/>
                      <a:headEnd type="none" w="med" len="med"/>
                      <a:tailEnd type="none" w="med" len="med"/>
                    </a:lnR>
                    <a:solidFill>
                      <a:schemeClr val="accent3"/>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600" b="1" dirty="0">
                          <a:solidFill>
                            <a:schemeClr val="bg1"/>
                          </a:solidFill>
                        </a:rPr>
                        <a:t>FCTRL-5903C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6350" cap="flat" cmpd="sng" algn="ctr">
                      <a:solidFill>
                        <a:srgbClr val="FFFFFF"/>
                      </a:solidFill>
                      <a:prstDash val="dash"/>
                      <a:round/>
                      <a:headEnd type="none" w="med" len="med"/>
                      <a:tailEnd type="none" w="med" len="med"/>
                    </a:lnL>
                    <a:lnR w="6350" cap="flat" cmpd="sng" algn="ctr">
                      <a:solidFill>
                        <a:srgbClr val="FFFFFF"/>
                      </a:solidFill>
                      <a:prstDash val="dash"/>
                      <a:round/>
                      <a:headEnd type="none" w="med" len="med"/>
                      <a:tailEnd type="none" w="med" len="med"/>
                    </a:lnR>
                    <a:solidFill>
                      <a:schemeClr val="accent3"/>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600" b="1" dirty="0">
                          <a:solidFill>
                            <a:schemeClr val="bg1"/>
                          </a:solidFill>
                        </a:rPr>
                        <a:t>FCTRL-5913C</a:t>
                      </a: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6350" cap="flat" cmpd="sng" algn="ctr">
                      <a:solidFill>
                        <a:srgbClr val="FFFFFF"/>
                      </a:solidFill>
                      <a:prstDash val="dash"/>
                      <a:round/>
                      <a:headEnd type="none" w="med" len="med"/>
                      <a:tailEnd type="none" w="med" len="med"/>
                    </a:lnL>
                    <a:solidFill>
                      <a:schemeClr val="accent3"/>
                    </a:solidFill>
                  </a:tcPr>
                </a:tc>
                <a:extLst>
                  <a:ext uri="{0D108BD9-81ED-4DB2-BD59-A6C34878D82A}">
                    <a16:rowId xmlns:a16="http://schemas.microsoft.com/office/drawing/2014/main" val="10001"/>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a:ln>
                            <a:noFill/>
                          </a:ln>
                          <a:effectLst/>
                        </a:rPr>
                        <a:t>Maximum Traffic Throughput </a:t>
                      </a:r>
                      <a:endParaRPr kumimoji="0" lang="en-US" sz="1200" b="1" u="none" strike="noStrike" cap="none" normalizeH="0" baseline="0" dirty="0">
                        <a:ln>
                          <a:noFill/>
                        </a:ln>
                        <a:solidFill>
                          <a:srgbClr val="000000"/>
                        </a:solidFill>
                        <a:effectLst/>
                      </a:endParaRPr>
                    </a:p>
                  </a:txBody>
                  <a:tcPr marL="82249" marR="82249" marT="34707" marB="34707" anchor="ctr" horzOverflow="overflow">
                    <a:lnR w="6350" cap="flat" cmpd="sng" algn="ctr">
                      <a:solidFill>
                        <a:srgbClr val="FFFFFF"/>
                      </a:solidFill>
                      <a:prstDash val="dash"/>
                      <a:round/>
                      <a:headEnd type="none" w="med" len="med"/>
                      <a:tailEnd type="none" w="med" len="med"/>
                    </a:lnR>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1200" u="none" strike="noStrike" cap="none" normalizeH="0" baseline="0" dirty="0">
                          <a:ln>
                            <a:noFill/>
                          </a:ln>
                          <a:effectLst/>
                        </a:rPr>
                        <a:t>120 Gbps</a:t>
                      </a:r>
                      <a:endParaRPr kumimoji="0" lang="is-IS" sz="1200" u="none" strike="noStrike" cap="none" normalizeH="0" baseline="0" dirty="0">
                        <a:ln>
                          <a:noFill/>
                        </a:ln>
                        <a:solidFill>
                          <a:srgbClr val="000000"/>
                        </a:solidFill>
                        <a:effectLst/>
                      </a:endParaRPr>
                    </a:p>
                  </a:txBody>
                  <a:tcPr marL="82249" marR="82249" marT="34707" marB="34707" anchor="ctr" horzOverflow="overflow">
                    <a:lnL w="6350" cap="flat" cmpd="sng" algn="ctr">
                      <a:solidFill>
                        <a:srgbClr val="FFFFFF"/>
                      </a:solidFill>
                      <a:prstDash val="dash"/>
                      <a:round/>
                      <a:headEnd type="none" w="med" len="med"/>
                      <a:tailEnd type="none" w="med" len="med"/>
                    </a:lnL>
                    <a:lnR w="6350" cap="flat" cmpd="sng" algn="ctr">
                      <a:solidFill>
                        <a:srgbClr val="FFFFFF"/>
                      </a:solidFill>
                      <a:prstDash val="dash"/>
                      <a:round/>
                      <a:headEnd type="none" w="med" len="med"/>
                      <a:tailEnd type="none" w="med" len="med"/>
                    </a:lnR>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200 Gbps</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6350" cap="flat" cmpd="sng" algn="ctr">
                      <a:solidFill>
                        <a:srgbClr val="FFFFFF"/>
                      </a:solidFill>
                      <a:prstDash val="dash"/>
                      <a:round/>
                      <a:headEnd type="none" w="med" len="med"/>
                      <a:tailEnd type="none" w="med" len="med"/>
                    </a:lnL>
                  </a:tcPr>
                </a:tc>
                <a:extLst>
                  <a:ext uri="{0D108BD9-81ED-4DB2-BD59-A6C34878D82A}">
                    <a16:rowId xmlns:a16="http://schemas.microsoft.com/office/drawing/2014/main" val="10002"/>
                  </a:ext>
                </a:extLst>
              </a:tr>
              <a:tr h="25229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dirty="0">
                          <a:ln>
                            <a:noFill/>
                          </a:ln>
                          <a:effectLst/>
                          <a:uLnTx/>
                          <a:uFillTx/>
                        </a:rPr>
                        <a:t>Concurrent Sessions </a:t>
                      </a:r>
                      <a:endParaRPr kumimoji="0" lang="en-US" sz="1200" b="1" u="none" strike="noStrike" kern="1200" cap="none" spc="0" normalizeH="0" baseline="0" noProof="0" dirty="0">
                        <a:ln>
                          <a:noFill/>
                        </a:ln>
                        <a:solidFill>
                          <a:srgbClr val="000000"/>
                        </a:solidFill>
                        <a:effectLst/>
                        <a:uLnTx/>
                        <a:uFillTx/>
                      </a:endParaRPr>
                    </a:p>
                  </a:txBody>
                  <a:tcPr marL="82249" marR="82249" marT="34707" marB="34707" anchor="ctr" horzOverflow="overflow">
                    <a:lnR w="6350" cap="flat" cmpd="sng" algn="ctr">
                      <a:solidFill>
                        <a:srgbClr val="FFFFFF"/>
                      </a:solidFill>
                      <a:prstDash val="dash"/>
                      <a:round/>
                      <a:headEnd type="none" w="med" len="med"/>
                      <a:tailEnd type="none" w="med" len="med"/>
                    </a:lnR>
                  </a:tcPr>
                </a:tc>
                <a:tc>
                  <a:txBody>
                    <a:bodyPr/>
                    <a:lstStyle/>
                    <a:p>
                      <a:pPr algn="ctr"/>
                      <a:r>
                        <a:rPr lang="en-US" sz="1200" dirty="0"/>
                        <a:t>135 Million</a:t>
                      </a:r>
                      <a:endParaRPr lang="en-US" sz="1200" b="0" i="0" dirty="0">
                        <a:solidFill>
                          <a:srgbClr val="000000"/>
                        </a:solidFill>
                        <a:latin typeface="+mn-lt"/>
                      </a:endParaRPr>
                    </a:p>
                  </a:txBody>
                  <a:tcPr marL="82249" marR="82249" marT="34707" marB="34707" anchor="ctr" horzOverflow="overflow">
                    <a:lnL w="6350" cap="flat" cmpd="sng" algn="ctr">
                      <a:solidFill>
                        <a:srgbClr val="FFFFFF"/>
                      </a:solidFill>
                      <a:prstDash val="dash"/>
                      <a:round/>
                      <a:headEnd type="none" w="med" len="med"/>
                      <a:tailEnd type="none" w="med" len="med"/>
                    </a:lnL>
                    <a:lnR w="6350" cap="flat" cmpd="sng" algn="ctr">
                      <a:solidFill>
                        <a:srgbClr val="FFFFFF"/>
                      </a:solidFill>
                      <a:prstDash val="dash"/>
                      <a:round/>
                      <a:headEnd type="none" w="med" len="med"/>
                      <a:tailEnd type="none" w="med" len="med"/>
                    </a:lnR>
                  </a:tcPr>
                </a:tc>
                <a:tc>
                  <a:txBody>
                    <a:bodyPr/>
                    <a:lstStyle/>
                    <a:p>
                      <a:pPr algn="ctr"/>
                      <a:r>
                        <a:rPr lang="en-US" sz="1200" dirty="0"/>
                        <a:t>135 Million</a:t>
                      </a:r>
                      <a:endParaRPr lang="en-US" sz="1200" b="0" i="0" dirty="0">
                        <a:solidFill>
                          <a:srgbClr val="000000"/>
                        </a:solidFill>
                        <a:latin typeface="+mn-lt"/>
                      </a:endParaRPr>
                    </a:p>
                  </a:txBody>
                  <a:tcPr marL="82249" marR="82249" marT="34707" marB="34707" anchor="ctr" horzOverflow="overflow">
                    <a:lnL w="6350" cap="flat" cmpd="sng" algn="ctr">
                      <a:solidFill>
                        <a:srgbClr val="FFFFFF"/>
                      </a:solidFill>
                      <a:prstDash val="dash"/>
                      <a:round/>
                      <a:headEnd type="none" w="med" len="med"/>
                      <a:tailEnd type="none" w="med" len="med"/>
                    </a:lnL>
                  </a:tcPr>
                </a:tc>
                <a:extLst>
                  <a:ext uri="{0D108BD9-81ED-4DB2-BD59-A6C34878D82A}">
                    <a16:rowId xmlns:a16="http://schemas.microsoft.com/office/drawing/2014/main" val="10003"/>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a:ln>
                            <a:noFill/>
                          </a:ln>
                          <a:effectLst/>
                        </a:rPr>
                        <a:t>New Sessions/Second (TCP) </a:t>
                      </a:r>
                      <a:endParaRPr kumimoji="0" lang="en-US" sz="1200" b="1" u="none" strike="noStrike" cap="none" normalizeH="0" baseline="0" dirty="0">
                        <a:ln>
                          <a:noFill/>
                        </a:ln>
                        <a:solidFill>
                          <a:srgbClr val="000000"/>
                        </a:solidFill>
                        <a:effectLst/>
                      </a:endParaRPr>
                    </a:p>
                  </a:txBody>
                  <a:tcPr marL="82249" marR="82249" marT="34707" marB="34707" anchor="ctr" horzOverflow="overflow">
                    <a:lnR w="6350" cap="flat" cmpd="sng" algn="ctr">
                      <a:solidFill>
                        <a:srgbClr val="FFFFFF"/>
                      </a:solidFill>
                      <a:prstDash val="dash"/>
                      <a:round/>
                      <a:headEnd type="none" w="med" len="med"/>
                      <a:tailEnd type="none" w="med" len="med"/>
                    </a:lnR>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3.2 Million</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6350" cap="flat" cmpd="sng" algn="ctr">
                      <a:solidFill>
                        <a:srgbClr val="FFFFFF"/>
                      </a:solidFill>
                      <a:prstDash val="dash"/>
                      <a:round/>
                      <a:headEnd type="none" w="med" len="med"/>
                      <a:tailEnd type="none" w="med" len="med"/>
                    </a:lnL>
                    <a:lnR w="6350" cap="flat" cmpd="sng" algn="ctr">
                      <a:solidFill>
                        <a:srgbClr val="FFFFFF"/>
                      </a:solidFill>
                      <a:prstDash val="dash"/>
                      <a:round/>
                      <a:headEnd type="none" w="med" len="med"/>
                      <a:tailEnd type="none" w="med" len="med"/>
                    </a:lnR>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3.6 Million</a:t>
                      </a:r>
                      <a:endParaRPr kumimoji="0" lang="en-US" sz="1200" b="0" i="0" u="none" strike="noStrike" cap="none" normalizeH="0" baseline="0" dirty="0">
                        <a:ln>
                          <a:noFill/>
                        </a:ln>
                        <a:solidFill>
                          <a:srgbClr val="000000"/>
                        </a:solidFill>
                        <a:effectLst/>
                        <a:latin typeface="+mn-lt"/>
                      </a:endParaRPr>
                    </a:p>
                  </a:txBody>
                  <a:tcPr marL="82249" marR="82249" marT="34707" marB="34707" anchor="ctr" horzOverflow="overflow">
                    <a:lnL w="6350" cap="flat" cmpd="sng" algn="ctr">
                      <a:solidFill>
                        <a:srgbClr val="FFFFFF"/>
                      </a:solidFill>
                      <a:prstDash val="dash"/>
                      <a:round/>
                      <a:headEnd type="none" w="med" len="med"/>
                      <a:tailEnd type="none" w="med" len="med"/>
                    </a:lnL>
                  </a:tcPr>
                </a:tc>
                <a:extLst>
                  <a:ext uri="{0D108BD9-81ED-4DB2-BD59-A6C34878D82A}">
                    <a16:rowId xmlns:a16="http://schemas.microsoft.com/office/drawing/2014/main" val="10004"/>
                  </a:ext>
                </a:extLst>
              </a:tr>
            </a:tbl>
          </a:graphicData>
        </a:graphic>
      </p:graphicFrame>
      <p:sp>
        <p:nvSpPr>
          <p:cNvPr id="5" name="Rectangle 47"/>
          <p:cNvSpPr>
            <a:spLocks noChangeArrowheads="1"/>
          </p:cNvSpPr>
          <p:nvPr/>
        </p:nvSpPr>
        <p:spPr bwMode="auto">
          <a:xfrm>
            <a:off x="2667908" y="2436286"/>
            <a:ext cx="4142680"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de-DE" sz="1300" dirty="0"/>
              <a:t>4x 40 GE QSFP+ </a:t>
            </a:r>
          </a:p>
          <a:p>
            <a:pPr marL="457297" indent="-457297" defTabSz="1218959">
              <a:spcBef>
                <a:spcPct val="20000"/>
              </a:spcBef>
              <a:buClr>
                <a:schemeClr val="accent6"/>
              </a:buClr>
              <a:buFont typeface="+mj-ea"/>
              <a:buAutoNum type="circleNumDbPlain"/>
            </a:pPr>
            <a:r>
              <a:rPr lang="de-DE" sz="1300" dirty="0"/>
              <a:t>2x 10 GE SFP+</a:t>
            </a:r>
          </a:p>
          <a:p>
            <a:pPr marL="457297" indent="-457297" defTabSz="1218959">
              <a:spcBef>
                <a:spcPct val="20000"/>
              </a:spcBef>
              <a:buClr>
                <a:schemeClr val="accent6"/>
              </a:buClr>
              <a:buFont typeface="+mj-ea"/>
              <a:buAutoNum type="circleNumDbPlain"/>
            </a:pPr>
            <a:r>
              <a:rPr lang="de-DE" sz="1300" dirty="0"/>
              <a:t>1x GE RJ45</a:t>
            </a:r>
          </a:p>
        </p:txBody>
      </p:sp>
      <p:sp>
        <p:nvSpPr>
          <p:cNvPr id="6" name="Rectangle 47"/>
          <p:cNvSpPr>
            <a:spLocks noChangeArrowheads="1"/>
          </p:cNvSpPr>
          <p:nvPr/>
        </p:nvSpPr>
        <p:spPr bwMode="auto">
          <a:xfrm>
            <a:off x="7501617" y="2436283"/>
            <a:ext cx="3957136" cy="949476"/>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de-DE" sz="1300" dirty="0"/>
              <a:t>2x 100 GE CFP2 </a:t>
            </a:r>
          </a:p>
          <a:p>
            <a:pPr marL="457297" indent="-457297" defTabSz="1218959">
              <a:spcBef>
                <a:spcPct val="20000"/>
              </a:spcBef>
              <a:buClr>
                <a:schemeClr val="accent6"/>
              </a:buClr>
              <a:buFont typeface="+mj-ea"/>
              <a:buAutoNum type="circleNumDbPlain"/>
            </a:pPr>
            <a:r>
              <a:rPr lang="de-DE" sz="1300" dirty="0"/>
              <a:t>2x 10 GE SFP+ </a:t>
            </a:r>
          </a:p>
          <a:p>
            <a:pPr marL="457297" indent="-457297" defTabSz="1218959">
              <a:spcBef>
                <a:spcPct val="20000"/>
              </a:spcBef>
              <a:buClr>
                <a:schemeClr val="accent6"/>
              </a:buClr>
              <a:buFont typeface="+mj-ea"/>
              <a:buAutoNum type="circleNumDbPlain"/>
            </a:pPr>
            <a:r>
              <a:rPr lang="de-DE" sz="1300" dirty="0"/>
              <a:t>1x GE RJ45 </a:t>
            </a:r>
          </a:p>
          <a:p>
            <a:pPr defTabSz="1218959">
              <a:spcBef>
                <a:spcPct val="20000"/>
              </a:spcBef>
              <a:buClr>
                <a:schemeClr val="accent6"/>
              </a:buClr>
            </a:pPr>
            <a:endParaRPr lang="de-DE" sz="1300" dirty="0"/>
          </a:p>
          <a:p>
            <a:pPr marL="457297" indent="-457297" defTabSz="1218959">
              <a:spcBef>
                <a:spcPct val="20000"/>
              </a:spcBef>
              <a:buClr>
                <a:schemeClr val="accent6"/>
              </a:buClr>
              <a:buFont typeface="+mj-ea"/>
              <a:buAutoNum type="circleNumDbPlain"/>
            </a:pPr>
            <a:endParaRPr lang="de-DE" sz="1300" dirty="0"/>
          </a:p>
        </p:txBody>
      </p:sp>
      <p:pic>
        <p:nvPicPr>
          <p:cNvPr id="7" name="Picture 6"/>
          <p:cNvPicPr>
            <a:picLocks noChangeAspect="1"/>
          </p:cNvPicPr>
          <p:nvPr/>
        </p:nvPicPr>
        <p:blipFill>
          <a:blip r:embed="rId2"/>
          <a:stretch>
            <a:fillRect/>
          </a:stretch>
        </p:blipFill>
        <p:spPr>
          <a:xfrm>
            <a:off x="8006491" y="1311489"/>
            <a:ext cx="3125142" cy="1087072"/>
          </a:xfrm>
          <a:prstGeom prst="rect">
            <a:avLst/>
          </a:prstGeom>
        </p:spPr>
      </p:pic>
      <p:pic>
        <p:nvPicPr>
          <p:cNvPr id="8" name="Picture 7"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84296" y="1294914"/>
            <a:ext cx="3054678" cy="1103649"/>
          </a:xfrm>
          <a:prstGeom prst="rect">
            <a:avLst/>
          </a:prstGeom>
        </p:spPr>
      </p:pic>
    </p:spTree>
    <p:extLst>
      <p:ext uri="{BB962C8B-B14F-4D97-AF65-F5344CB8AC3E}">
        <p14:creationId xmlns:p14="http://schemas.microsoft.com/office/powerpoint/2010/main" val="3512133857"/>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 7040E</a:t>
            </a:r>
          </a:p>
        </p:txBody>
      </p:sp>
      <p:pic>
        <p:nvPicPr>
          <p:cNvPr id="4" name="Picture 3"/>
          <p:cNvPicPr>
            <a:picLocks noChangeAspect="1"/>
          </p:cNvPicPr>
          <p:nvPr/>
        </p:nvPicPr>
        <p:blipFill>
          <a:blip r:embed="rId2"/>
          <a:stretch>
            <a:fillRect/>
          </a:stretch>
        </p:blipFill>
        <p:spPr>
          <a:xfrm>
            <a:off x="3912441" y="134096"/>
            <a:ext cx="711015" cy="711200"/>
          </a:xfrm>
          <a:prstGeom prst="rect">
            <a:avLst/>
          </a:prstGeom>
        </p:spPr>
      </p:pic>
      <p:pic>
        <p:nvPicPr>
          <p:cNvPr id="5" name="Picture 4" descr="7040e-diagr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5570" y="1308186"/>
            <a:ext cx="4038941" cy="2406860"/>
          </a:xfrm>
          <a:prstGeom prst="rect">
            <a:avLst/>
          </a:prstGeom>
        </p:spPr>
      </p:pic>
      <p:sp>
        <p:nvSpPr>
          <p:cNvPr id="6"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I/O Module Slots</a:t>
            </a:r>
          </a:p>
          <a:p>
            <a:pPr marL="457297" indent="-457297" defTabSz="1218959">
              <a:spcBef>
                <a:spcPct val="20000"/>
              </a:spcBef>
              <a:buClr>
                <a:schemeClr val="accent6"/>
              </a:buClr>
              <a:buFont typeface="+mj-ea"/>
              <a:buAutoNum type="circleNumDbPlain"/>
            </a:pPr>
            <a:r>
              <a:rPr lang="en-US" sz="1300" b="1" dirty="0"/>
              <a:t>2 x Processing Module Slots</a:t>
            </a:r>
          </a:p>
          <a:p>
            <a:pPr marL="457297" indent="-457297" defTabSz="1218959">
              <a:spcBef>
                <a:spcPct val="20000"/>
              </a:spcBef>
              <a:buClr>
                <a:schemeClr val="accent6"/>
              </a:buClr>
              <a:buFont typeface="+mj-ea"/>
              <a:buAutoNum type="circleNumDbPlain"/>
            </a:pPr>
            <a:r>
              <a:rPr lang="en-US" sz="1300" b="1" dirty="0"/>
              <a:t>3 (+1 optional) Hot Swappable Redundant PS</a:t>
            </a:r>
          </a:p>
          <a:p>
            <a:pPr marL="457297" indent="-457297" defTabSz="1218959">
              <a:spcBef>
                <a:spcPct val="20000"/>
              </a:spcBef>
              <a:buClr>
                <a:schemeClr val="accent6"/>
              </a:buClr>
              <a:buFont typeface="+mj-ea"/>
              <a:buAutoNum type="circleNumDbPlain"/>
            </a:pPr>
            <a:endParaRPr lang="en-US" sz="1300"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1043" y="3060296"/>
            <a:ext cx="496216" cy="729600"/>
          </a:xfrm>
          <a:prstGeom prst="rect">
            <a:avLst/>
          </a:prstGeom>
        </p:spPr>
      </p:pic>
      <p:sp>
        <p:nvSpPr>
          <p:cNvPr id="9" name="Oval 8"/>
          <p:cNvSpPr/>
          <p:nvPr/>
        </p:nvSpPr>
        <p:spPr bwMode="auto">
          <a:xfrm>
            <a:off x="5868938" y="3060297"/>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2</a:t>
            </a:r>
          </a:p>
        </p:txBody>
      </p:sp>
      <p:sp>
        <p:nvSpPr>
          <p:cNvPr id="10" name="Oval 9"/>
          <p:cNvSpPr/>
          <p:nvPr/>
        </p:nvSpPr>
        <p:spPr bwMode="auto">
          <a:xfrm>
            <a:off x="5868938" y="2184965"/>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1</a:t>
            </a:r>
          </a:p>
        </p:txBody>
      </p:sp>
      <p:sp>
        <p:nvSpPr>
          <p:cNvPr id="11" name="Oval 10"/>
          <p:cNvSpPr/>
          <p:nvPr/>
        </p:nvSpPr>
        <p:spPr bwMode="auto">
          <a:xfrm>
            <a:off x="5868938" y="3370298"/>
            <a:ext cx="211145"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500" dirty="0">
                <a:solidFill>
                  <a:schemeClr val="bg1"/>
                </a:solidFill>
                <a:latin typeface="Arial" charset="0"/>
              </a:rPr>
              <a:t>3</a:t>
            </a:r>
          </a:p>
        </p:txBody>
      </p:sp>
      <p:pic>
        <p:nvPicPr>
          <p:cNvPr id="12" name="Picture 11" descr="Firewall-Sym-D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306" y="4308985"/>
            <a:ext cx="585196" cy="480000"/>
          </a:xfrm>
          <a:prstGeom prst="rect">
            <a:avLst/>
          </a:prstGeom>
        </p:spPr>
      </p:pic>
      <p:sp>
        <p:nvSpPr>
          <p:cNvPr id="13" name="TextBox 12"/>
          <p:cNvSpPr txBox="1"/>
          <p:nvPr/>
        </p:nvSpPr>
        <p:spPr>
          <a:xfrm>
            <a:off x="1289490" y="4162514"/>
            <a:ext cx="1926394" cy="2077469"/>
          </a:xfrm>
          <a:prstGeom prst="rect">
            <a:avLst/>
          </a:prstGeom>
          <a:noFill/>
        </p:spPr>
        <p:txBody>
          <a:bodyPr wrap="square" lIns="121893" tIns="60947" rIns="121893" bIns="60947" rtlCol="0">
            <a:spAutoFit/>
          </a:bodyPr>
          <a:lstStyle/>
          <a:p>
            <a:r>
              <a:rPr lang="en-US" sz="2400" b="1" dirty="0">
                <a:solidFill>
                  <a:srgbClr val="000000"/>
                </a:solidFill>
              </a:rPr>
              <a:t>315 Gbps</a:t>
            </a:r>
          </a:p>
          <a:p>
            <a:r>
              <a:rPr lang="en-US" sz="1100" dirty="0">
                <a:solidFill>
                  <a:schemeClr val="bg1">
                    <a:lumMod val="50000"/>
                  </a:schemeClr>
                </a:solidFill>
              </a:rPr>
              <a:t>Firewall throughput</a:t>
            </a:r>
          </a:p>
          <a:p>
            <a:endParaRPr lang="en-US" sz="1100" dirty="0">
              <a:solidFill>
                <a:schemeClr val="bg1">
                  <a:lumMod val="50000"/>
                </a:schemeClr>
              </a:solidFill>
            </a:endParaRPr>
          </a:p>
          <a:p>
            <a:r>
              <a:rPr lang="en-US" sz="2400" b="1" dirty="0"/>
              <a:t>160 Million</a:t>
            </a:r>
          </a:p>
          <a:p>
            <a:r>
              <a:rPr lang="en-US" sz="1100" dirty="0">
                <a:solidFill>
                  <a:srgbClr val="7F7F7F"/>
                </a:solidFill>
              </a:rPr>
              <a:t>Concurrent Sessions</a:t>
            </a:r>
          </a:p>
          <a:p>
            <a:endParaRPr lang="en-US" sz="1100" dirty="0">
              <a:solidFill>
                <a:srgbClr val="7F7F7F"/>
              </a:solidFill>
            </a:endParaRPr>
          </a:p>
          <a:p>
            <a:r>
              <a:rPr lang="en-US" sz="2400" b="1" dirty="0"/>
              <a:t>950,000</a:t>
            </a:r>
          </a:p>
          <a:p>
            <a:r>
              <a:rPr lang="en-US" sz="1100" dirty="0">
                <a:solidFill>
                  <a:srgbClr val="7F7F7F"/>
                </a:solidFill>
              </a:rPr>
              <a:t>New Sessions/Sec</a:t>
            </a:r>
          </a:p>
        </p:txBody>
      </p:sp>
      <p:cxnSp>
        <p:nvCxnSpPr>
          <p:cNvPr id="14" name="Straight Connector 13"/>
          <p:cNvCxnSpPr/>
          <p:nvPr/>
        </p:nvCxnSpPr>
        <p:spPr>
          <a:xfrm>
            <a:off x="3636190"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544885" y="4207044"/>
            <a:ext cx="0" cy="1992016"/>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7754453" y="5148531"/>
            <a:ext cx="4177055"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8364154" y="4194998"/>
            <a:ext cx="3816010" cy="574511"/>
          </a:xfrm>
          <a:prstGeom prst="rect">
            <a:avLst/>
          </a:prstGeom>
          <a:noFill/>
        </p:spPr>
        <p:txBody>
          <a:bodyPr wrap="square" lIns="121893" tIns="60947" rIns="121893" bIns="60947" rtlCol="0">
            <a:spAutoFit/>
          </a:bodyPr>
          <a:lstStyle/>
          <a:p>
            <a:r>
              <a:rPr lang="en-US" sz="1600" b="1" dirty="0"/>
              <a:t>Large Enterprise / Data Center</a:t>
            </a:r>
          </a:p>
          <a:p>
            <a:r>
              <a:rPr lang="en-US" sz="1300" dirty="0">
                <a:solidFill>
                  <a:schemeClr val="bg1">
                    <a:lumMod val="50000"/>
                  </a:schemeClr>
                </a:solidFill>
              </a:rPr>
              <a:t>NGFW / ISFW / DCFW</a:t>
            </a:r>
          </a:p>
        </p:txBody>
      </p:sp>
      <p:pic>
        <p:nvPicPr>
          <p:cNvPr id="18" name="Picture 17"/>
          <p:cNvPicPr>
            <a:picLocks noChangeAspect="1"/>
          </p:cNvPicPr>
          <p:nvPr/>
        </p:nvPicPr>
        <p:blipFill>
          <a:blip r:embed="rId6">
            <a:duotone>
              <a:schemeClr val="accent3">
                <a:shade val="45000"/>
                <a:satMod val="135000"/>
              </a:schemeClr>
              <a:prstClr val="white"/>
            </a:duotone>
            <a:extLst>
              <a:ext uri="{BEBA8EAE-BF5A-486C-A8C5-ECC9F3942E4B}">
                <a14:imgProps xmlns:a14="http://schemas.microsoft.com/office/drawing/2010/main">
                  <a14:imgLayer r:embed="rId7">
                    <a14:imgEffect>
                      <a14:saturation sat="200000"/>
                    </a14:imgEffect>
                    <a14:imgEffect>
                      <a14:brightnessContrast bright="90000" contrast="-60000"/>
                    </a14:imgEffect>
                  </a14:imgLayer>
                </a14:imgProps>
              </a:ext>
            </a:extLst>
          </a:blip>
          <a:stretch>
            <a:fillRect/>
          </a:stretch>
        </p:blipFill>
        <p:spPr>
          <a:xfrm>
            <a:off x="7754453" y="4162513"/>
            <a:ext cx="647513" cy="647681"/>
          </a:xfrm>
          <a:prstGeom prst="rect">
            <a:avLst/>
          </a:prstGeom>
        </p:spPr>
      </p:pic>
      <p:pic>
        <p:nvPicPr>
          <p:cNvPr id="19" name="Picture 18"/>
          <p:cNvPicPr>
            <a:picLocks noChangeAspect="1"/>
          </p:cNvPicPr>
          <p:nvPr/>
        </p:nvPicPr>
        <p:blipFill>
          <a:blip r:embed="rId8"/>
          <a:stretch>
            <a:fillRect/>
          </a:stretch>
        </p:blipFill>
        <p:spPr>
          <a:xfrm>
            <a:off x="9859823" y="5417255"/>
            <a:ext cx="674314" cy="671119"/>
          </a:xfrm>
          <a:prstGeom prst="rect">
            <a:avLst/>
          </a:prstGeom>
        </p:spPr>
      </p:pic>
      <p:pic>
        <p:nvPicPr>
          <p:cNvPr id="20" name="Picture 19"/>
          <p:cNvPicPr>
            <a:picLocks noChangeAspect="1"/>
          </p:cNvPicPr>
          <p:nvPr/>
        </p:nvPicPr>
        <p:blipFill>
          <a:blip r:embed="rId9"/>
          <a:stretch>
            <a:fillRect/>
          </a:stretch>
        </p:blipFill>
        <p:spPr>
          <a:xfrm>
            <a:off x="8935284" y="5472802"/>
            <a:ext cx="624060" cy="584711"/>
          </a:xfrm>
          <a:prstGeom prst="rect">
            <a:avLst/>
          </a:prstGeom>
        </p:spPr>
      </p:pic>
      <p:pic>
        <p:nvPicPr>
          <p:cNvPr id="21" name="Picture 20"/>
          <p:cNvPicPr>
            <a:picLocks noChangeAspect="1"/>
          </p:cNvPicPr>
          <p:nvPr/>
        </p:nvPicPr>
        <p:blipFill>
          <a:blip r:embed="rId10"/>
          <a:stretch>
            <a:fillRect/>
          </a:stretch>
        </p:blipFill>
        <p:spPr>
          <a:xfrm>
            <a:off x="10793734" y="5482460"/>
            <a:ext cx="817408" cy="569685"/>
          </a:xfrm>
          <a:prstGeom prst="rect">
            <a:avLst/>
          </a:prstGeom>
        </p:spPr>
      </p:pic>
      <p:grpSp>
        <p:nvGrpSpPr>
          <p:cNvPr id="22" name="Group 21"/>
          <p:cNvGrpSpPr/>
          <p:nvPr/>
        </p:nvGrpSpPr>
        <p:grpSpPr>
          <a:xfrm>
            <a:off x="7977837" y="5455084"/>
            <a:ext cx="642610" cy="612273"/>
            <a:chOff x="5818638" y="4203821"/>
            <a:chExt cx="467667" cy="445474"/>
          </a:xfrm>
        </p:grpSpPr>
        <p:pic>
          <p:nvPicPr>
            <p:cNvPr id="23" name="Picture 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4" name="Picture 23"/>
            <p:cNvPicPr>
              <a:picLocks noChangeAspect="1"/>
            </p:cNvPicPr>
            <p:nvPr/>
          </p:nvPicPr>
          <p:blipFill>
            <a:blip r:embed="rId12"/>
            <a:stretch>
              <a:fillRect/>
            </a:stretch>
          </p:blipFill>
          <p:spPr>
            <a:xfrm flipH="1">
              <a:off x="5869115" y="4203821"/>
              <a:ext cx="417190" cy="445474"/>
            </a:xfrm>
            <a:prstGeom prst="rect">
              <a:avLst/>
            </a:prstGeom>
          </p:spPr>
        </p:pic>
      </p:grpSp>
      <p:sp>
        <p:nvSpPr>
          <p:cNvPr id="25" name="Rounded Rectangle 24"/>
          <p:cNvSpPr/>
          <p:nvPr/>
        </p:nvSpPr>
        <p:spPr bwMode="invGray">
          <a:xfrm>
            <a:off x="8133824" y="5832924"/>
            <a:ext cx="703515"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20,000</a:t>
            </a:r>
          </a:p>
        </p:txBody>
      </p:sp>
      <p:sp>
        <p:nvSpPr>
          <p:cNvPr id="26" name="Rounded Rectangle 25"/>
          <p:cNvSpPr/>
          <p:nvPr/>
        </p:nvSpPr>
        <p:spPr bwMode="invGray">
          <a:xfrm>
            <a:off x="9128598" y="5832924"/>
            <a:ext cx="551654"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200" b="1" dirty="0">
                <a:solidFill>
                  <a:schemeClr val="bg1"/>
                </a:solidFill>
              </a:rPr>
              <a:t>5,000</a:t>
            </a:r>
          </a:p>
        </p:txBody>
      </p:sp>
      <p:cxnSp>
        <p:nvCxnSpPr>
          <p:cNvPr id="27" name="Straight Connector 26"/>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bwMode="invGray">
          <a:xfrm>
            <a:off x="11378868" y="583292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N.A</a:t>
            </a:r>
          </a:p>
        </p:txBody>
      </p:sp>
      <p:pic>
        <p:nvPicPr>
          <p:cNvPr id="29" name="Picture 28" descr="NGFW_sym.png"/>
          <p:cNvPicPr>
            <a:picLocks noChangeAspect="1"/>
          </p:cNvPicPr>
          <p:nvPr/>
        </p:nvPicPr>
        <p:blipFill>
          <a:blip r:embed="rId13">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4050482" y="4942581"/>
            <a:ext cx="588597" cy="480000"/>
          </a:xfrm>
          <a:prstGeom prst="rect">
            <a:avLst/>
          </a:prstGeom>
        </p:spPr>
      </p:pic>
      <p:sp>
        <p:nvSpPr>
          <p:cNvPr id="30" name="TextBox 29"/>
          <p:cNvSpPr txBox="1"/>
          <p:nvPr/>
        </p:nvSpPr>
        <p:spPr>
          <a:xfrm>
            <a:off x="4838538" y="4162513"/>
            <a:ext cx="2447670" cy="2246747"/>
          </a:xfrm>
          <a:prstGeom prst="rect">
            <a:avLst/>
          </a:prstGeom>
          <a:noFill/>
        </p:spPr>
        <p:txBody>
          <a:bodyPr wrap="square" lIns="121899" tIns="60949" rIns="121899" bIns="60949" rtlCol="0">
            <a:spAutoFit/>
          </a:bodyPr>
          <a:lstStyle/>
          <a:p>
            <a:r>
              <a:rPr lang="en-US" sz="2400" b="1" dirty="0">
                <a:solidFill>
                  <a:srgbClr val="000000"/>
                </a:solidFill>
              </a:rPr>
              <a:t>60 Gbps</a:t>
            </a:r>
          </a:p>
          <a:p>
            <a:r>
              <a:rPr lang="en-US" sz="1100" dirty="0">
                <a:solidFill>
                  <a:srgbClr val="7F7F7F"/>
                </a:solidFill>
              </a:rPr>
              <a:t>IPS Throughput</a:t>
            </a:r>
          </a:p>
          <a:p>
            <a:endParaRPr lang="en-US" sz="1100" dirty="0">
              <a:solidFill>
                <a:srgbClr val="7F7F7F"/>
              </a:solidFill>
            </a:endParaRPr>
          </a:p>
          <a:p>
            <a:r>
              <a:rPr lang="en-US" sz="2400" b="1" dirty="0">
                <a:solidFill>
                  <a:srgbClr val="000000"/>
                </a:solidFill>
              </a:rPr>
              <a:t>50 Gbps</a:t>
            </a:r>
          </a:p>
          <a:p>
            <a:r>
              <a:rPr lang="en-US" sz="1100" dirty="0">
                <a:solidFill>
                  <a:srgbClr val="7F7F7F"/>
                </a:solidFill>
              </a:rPr>
              <a:t>NGFW Throughput</a:t>
            </a:r>
          </a:p>
          <a:p>
            <a:endParaRPr lang="en-US" sz="1100" dirty="0">
              <a:solidFill>
                <a:srgbClr val="7F7F7F"/>
              </a:solidFill>
            </a:endParaRPr>
          </a:p>
          <a:p>
            <a:r>
              <a:rPr lang="en-US" sz="2400" b="1" dirty="0">
                <a:solidFill>
                  <a:srgbClr val="000000"/>
                </a:solidFill>
              </a:rPr>
              <a:t>40 Gbps</a:t>
            </a:r>
          </a:p>
          <a:p>
            <a:r>
              <a:rPr lang="en-US" sz="1100" dirty="0">
                <a:solidFill>
                  <a:srgbClr val="7F7F7F"/>
                </a:solidFill>
              </a:rPr>
              <a:t>Threat Protection Throughput</a:t>
            </a:r>
          </a:p>
          <a:p>
            <a:endParaRPr lang="en-US" sz="1100" dirty="0">
              <a:solidFill>
                <a:srgbClr val="7F7F7F"/>
              </a:solidFill>
            </a:endParaRPr>
          </a:p>
        </p:txBody>
      </p:sp>
      <p:pic>
        <p:nvPicPr>
          <p:cNvPr id="31" name="Picture 30" descr="Threat Protection icon.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58390" y="4272180"/>
            <a:ext cx="608158" cy="480000"/>
          </a:xfrm>
          <a:prstGeom prst="rect">
            <a:avLst/>
          </a:prstGeom>
        </p:spPr>
      </p:pic>
      <p:pic>
        <p:nvPicPr>
          <p:cNvPr id="32" name="Picture 31" descr="UTM_sym.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69015" y="5629088"/>
            <a:ext cx="554268" cy="460800"/>
          </a:xfrm>
          <a:prstGeom prst="rect">
            <a:avLst/>
          </a:prstGeom>
        </p:spPr>
      </p:pic>
      <p:pic>
        <p:nvPicPr>
          <p:cNvPr id="33" name="Picture 32" descr="cp9-icon.png"/>
          <p:cNvPicPr>
            <a:picLocks noChangeAspect="1"/>
          </p:cNvPicPr>
          <p:nvPr/>
        </p:nvPicPr>
        <p:blipFill>
          <a:blip r:embed="rId17">
            <a:alphaModFix/>
            <a:extLst>
              <a:ext uri="{28A0092B-C50C-407E-A947-70E740481C1C}">
                <a14:useLocalDpi xmlns:a14="http://schemas.microsoft.com/office/drawing/2010/main" val="0"/>
              </a:ext>
            </a:extLst>
          </a:blip>
          <a:stretch>
            <a:fillRect/>
          </a:stretch>
        </p:blipFill>
        <p:spPr>
          <a:xfrm>
            <a:off x="8265107" y="3061999"/>
            <a:ext cx="495375" cy="729600"/>
          </a:xfrm>
          <a:prstGeom prst="rect">
            <a:avLst/>
          </a:prstGeom>
        </p:spPr>
      </p:pic>
      <p:pic>
        <p:nvPicPr>
          <p:cNvPr id="34" name="Picture 33"/>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9755132" y="3056997"/>
            <a:ext cx="498635" cy="73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253769" y="3056998"/>
            <a:ext cx="497274" cy="73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P2-icon.png"/>
          <p:cNvPicPr>
            <a:picLocks noChangeAspect="1"/>
          </p:cNvPicPr>
          <p:nvPr/>
        </p:nvPicPr>
        <p:blipFill>
          <a:blip r:embed="rId20" cstate="print">
            <a:alphaModFix/>
            <a:extLst>
              <a:ext uri="{28A0092B-C50C-407E-A947-70E740481C1C}">
                <a14:useLocalDpi xmlns:a14="http://schemas.microsoft.com/office/drawing/2010/main" val="0"/>
              </a:ext>
            </a:extLst>
          </a:blip>
          <a:stretch>
            <a:fillRect/>
          </a:stretch>
        </p:blipFill>
        <p:spPr>
          <a:xfrm>
            <a:off x="8760483" y="3060296"/>
            <a:ext cx="497325" cy="729600"/>
          </a:xfrm>
          <a:prstGeom prst="rect">
            <a:avLst/>
          </a:prstGeom>
        </p:spPr>
      </p:pic>
      <p:pic>
        <p:nvPicPr>
          <p:cNvPr id="37" name="Picture 36" descr="6RU-icon.pn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257808" y="3060296"/>
            <a:ext cx="497325" cy="729600"/>
          </a:xfrm>
          <a:prstGeom prst="rect">
            <a:avLst/>
          </a:prstGeom>
        </p:spPr>
      </p:pic>
      <p:sp>
        <p:nvSpPr>
          <p:cNvPr id="38" name="Rounded Rectangle 37"/>
          <p:cNvSpPr/>
          <p:nvPr/>
        </p:nvSpPr>
        <p:spPr bwMode="invGray">
          <a:xfrm>
            <a:off x="10316465" y="5831384"/>
            <a:ext cx="408630" cy="202923"/>
          </a:xfrm>
          <a:prstGeom prst="roundRect">
            <a:avLst>
              <a:gd name="adj" fmla="val 50000"/>
            </a:avLst>
          </a:prstGeom>
          <a:solidFill>
            <a:schemeClr val="bg2">
              <a:lumMod val="25000"/>
            </a:schemeClr>
          </a:solidFill>
          <a:ln w="9525">
            <a:noFill/>
            <a:round/>
            <a:headEnd/>
            <a:tailEnd/>
          </a:ln>
          <a:extLst/>
        </p:spPr>
        <p:txBody>
          <a:bodyPr wrap="square" lIns="47990" tIns="60947" rIns="47990" bIns="60947" rtlCol="0" anchor="ctr"/>
          <a:lstStyle/>
          <a:p>
            <a:pPr algn="ctr" defTabSz="457073"/>
            <a:r>
              <a:rPr lang="en-US" sz="1100" b="1" dirty="0">
                <a:solidFill>
                  <a:schemeClr val="bg1"/>
                </a:solidFill>
              </a:rPr>
              <a:t>N.A</a:t>
            </a:r>
          </a:p>
        </p:txBody>
      </p:sp>
      <p:pic>
        <p:nvPicPr>
          <p:cNvPr id="39" name="Picture 38" descr="FortiASIC-NP6.png"/>
          <p:cNvPicPr>
            <a:picLocks noChangeAspect="1"/>
          </p:cNvPicPr>
          <p:nvPr/>
        </p:nvPicPr>
        <p:blipFill>
          <a:blip r:embed="rId22" cstate="print">
            <a:alphaModFix/>
            <a:extLst>
              <a:ext uri="{28A0092B-C50C-407E-A947-70E740481C1C}">
                <a14:useLocalDpi xmlns:a14="http://schemas.microsoft.com/office/drawing/2010/main"/>
              </a:ext>
            </a:extLst>
          </a:blip>
          <a:stretch>
            <a:fillRect/>
          </a:stretch>
        </p:blipFill>
        <p:spPr>
          <a:xfrm>
            <a:off x="7755268" y="3061999"/>
            <a:ext cx="495399" cy="729600"/>
          </a:xfrm>
          <a:prstGeom prst="rect">
            <a:avLst/>
          </a:prstGeom>
        </p:spPr>
      </p:pic>
    </p:spTree>
    <p:extLst>
      <p:ext uri="{BB962C8B-B14F-4D97-AF65-F5344CB8AC3E}">
        <p14:creationId xmlns:p14="http://schemas.microsoft.com/office/powerpoint/2010/main" val="2218928003"/>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FortiGate 7040E Bundle</a:t>
            </a:r>
          </a:p>
        </p:txBody>
      </p:sp>
      <p:graphicFrame>
        <p:nvGraphicFramePr>
          <p:cNvPr id="4" name="Table 3"/>
          <p:cNvGraphicFramePr>
            <a:graphicFrameLocks noGrp="1"/>
          </p:cNvGraphicFramePr>
          <p:nvPr>
            <p:extLst>
              <p:ext uri="{D42A27DB-BD31-4B8C-83A1-F6EECF244321}">
                <p14:modId xmlns:p14="http://schemas.microsoft.com/office/powerpoint/2010/main" val="1878293957"/>
              </p:ext>
            </p:extLst>
          </p:nvPr>
        </p:nvGraphicFramePr>
        <p:xfrm>
          <a:off x="335914" y="1440000"/>
          <a:ext cx="11517000" cy="3512640"/>
        </p:xfrm>
        <a:graphic>
          <a:graphicData uri="http://schemas.openxmlformats.org/drawingml/2006/table">
            <a:tbl>
              <a:tblPr firstRow="1" firstCol="1" bandRow="1">
                <a:tableStyleId>{5202B0CA-FC54-4496-8BCA-5EF66A818D29}</a:tableStyleId>
              </a:tblPr>
              <a:tblGrid>
                <a:gridCol w="2303400">
                  <a:extLst>
                    <a:ext uri="{9D8B030D-6E8A-4147-A177-3AD203B41FA5}">
                      <a16:colId xmlns:a16="http://schemas.microsoft.com/office/drawing/2014/main" val="20000"/>
                    </a:ext>
                  </a:extLst>
                </a:gridCol>
                <a:gridCol w="2303400">
                  <a:extLst>
                    <a:ext uri="{9D8B030D-6E8A-4147-A177-3AD203B41FA5}">
                      <a16:colId xmlns:a16="http://schemas.microsoft.com/office/drawing/2014/main" val="20001"/>
                    </a:ext>
                  </a:extLst>
                </a:gridCol>
                <a:gridCol w="2303400">
                  <a:extLst>
                    <a:ext uri="{9D8B030D-6E8A-4147-A177-3AD203B41FA5}">
                      <a16:colId xmlns:a16="http://schemas.microsoft.com/office/drawing/2014/main" val="20002"/>
                    </a:ext>
                  </a:extLst>
                </a:gridCol>
                <a:gridCol w="2303400">
                  <a:extLst>
                    <a:ext uri="{9D8B030D-6E8A-4147-A177-3AD203B41FA5}">
                      <a16:colId xmlns:a16="http://schemas.microsoft.com/office/drawing/2014/main" val="20003"/>
                    </a:ext>
                  </a:extLst>
                </a:gridCol>
                <a:gridCol w="2303400">
                  <a:extLst>
                    <a:ext uri="{9D8B030D-6E8A-4147-A177-3AD203B41FA5}">
                      <a16:colId xmlns:a16="http://schemas.microsoft.com/office/drawing/2014/main" val="20004"/>
                    </a:ext>
                  </a:extLst>
                </a:gridCol>
              </a:tblGrid>
              <a:tr h="387840">
                <a:tc>
                  <a:txBody>
                    <a:bodyPr/>
                    <a:lstStyle/>
                    <a:p>
                      <a:r>
                        <a:rPr lang="en-US" sz="1600" dirty="0"/>
                        <a:t>FG-7040E</a:t>
                      </a:r>
                    </a:p>
                  </a:txBody>
                  <a:tcPr marL="121888" marR="121888" marT="72000" marB="72000" anchor="ctr">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FPM-7620E</a:t>
                      </a:r>
                    </a:p>
                  </a:txBody>
                  <a:tcPr marL="121888" marR="121888" marT="72000" marB="72000"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FIM-7901E</a:t>
                      </a:r>
                    </a:p>
                  </a:txBody>
                  <a:tcPr marL="121888" marR="121888" marT="72000" marB="72000"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FIM-7904E</a:t>
                      </a:r>
                    </a:p>
                  </a:txBody>
                  <a:tcPr marL="121888" marR="121888" marT="72000" marB="72000"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FIM-7910E</a:t>
                      </a:r>
                    </a:p>
                  </a:txBody>
                  <a:tcPr marL="121888" marR="121888" marT="72000" marB="72000" anchor="ctr">
                    <a:solidFill>
                      <a:schemeClr val="accent6"/>
                    </a:solidFill>
                  </a:tcPr>
                </a:tc>
                <a:extLst>
                  <a:ext uri="{0D108BD9-81ED-4DB2-BD59-A6C34878D82A}">
                    <a16:rowId xmlns:a16="http://schemas.microsoft.com/office/drawing/2014/main" val="10000"/>
                  </a:ext>
                </a:extLst>
              </a:tr>
              <a:tr h="347200">
                <a:tc>
                  <a:txBody>
                    <a:bodyPr/>
                    <a:lstStyle/>
                    <a:p>
                      <a:r>
                        <a:rPr lang="en-US" sz="1300" dirty="0"/>
                        <a:t>Network Interfaces</a:t>
                      </a:r>
                      <a:endParaRPr lang="en-US" sz="1300" b="1" dirty="0">
                        <a:solidFill>
                          <a:srgbClr val="FFFFFF"/>
                        </a:solidFill>
                      </a:endParaRPr>
                    </a:p>
                  </a:txBody>
                  <a:tcPr marL="121888" marR="121888" marT="72000" marB="72000" anchor="ctr">
                    <a:solidFill>
                      <a:schemeClr val="accent6">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mr-IN" sz="1300" dirty="0"/>
                        <a:t>32x GE/10 GE SFP/+ </a:t>
                      </a:r>
                      <a:endParaRPr lang="mr-IN" sz="1300" b="0" i="0" dirty="0">
                        <a:solidFill>
                          <a:srgbClr val="000000"/>
                        </a:solidFill>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de-DE" sz="1300" kern="1200" dirty="0">
                          <a:effectLst/>
                        </a:rPr>
                        <a:t>8x 40 GE QSFP+ </a:t>
                      </a:r>
                      <a:endParaRPr lang="de-DE" sz="1300" dirty="0">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de-DE" sz="1300" kern="1200" dirty="0">
                          <a:effectLst/>
                        </a:rPr>
                        <a:t>4x 100 GE CFP2 </a:t>
                      </a:r>
                      <a:endParaRPr lang="de-DE" sz="1300" dirty="0">
                        <a:latin typeface="Arial"/>
                        <a:cs typeface="Arial"/>
                      </a:endParaRPr>
                    </a:p>
                  </a:txBody>
                  <a:tcPr marL="121888" marR="121888" marT="72000" marB="72000" anchor="ctr">
                    <a:solidFill>
                      <a:schemeClr val="accent6">
                        <a:lumMod val="40000"/>
                        <a:lumOff val="60000"/>
                      </a:schemeClr>
                    </a:solidFill>
                  </a:tcPr>
                </a:tc>
                <a:extLst>
                  <a:ext uri="{0D108BD9-81ED-4DB2-BD59-A6C34878D82A}">
                    <a16:rowId xmlns:a16="http://schemas.microsoft.com/office/drawing/2014/main" val="10001"/>
                  </a:ext>
                </a:extLst>
              </a:tr>
              <a:tr h="347200">
                <a:tc>
                  <a:txBody>
                    <a:bodyPr/>
                    <a:lstStyle/>
                    <a:p>
                      <a:r>
                        <a:rPr lang="en-US" sz="1300" dirty="0"/>
                        <a:t>Base Channel Interfaces</a:t>
                      </a:r>
                      <a:endParaRPr lang="en-US" sz="1300" b="1" dirty="0">
                        <a:solidFill>
                          <a:srgbClr val="FFFFFF"/>
                        </a:solidFill>
                      </a:endParaRPr>
                    </a:p>
                  </a:txBody>
                  <a:tcPr marL="121888" marR="121888" marT="72000" marB="72000" anchor="ctr">
                    <a:solidFill>
                      <a:schemeClr val="accent6">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2x 10 GE SFP+</a:t>
                      </a:r>
                      <a:endParaRPr lang="de-DE" sz="1300" dirty="0">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2x 10 GE SFP+</a:t>
                      </a:r>
                      <a:endParaRPr lang="de-DE" sz="1300" dirty="0">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2x 10 GE SFP+</a:t>
                      </a:r>
                      <a:endParaRPr lang="de-DE" sz="1300" dirty="0">
                        <a:latin typeface="Arial"/>
                        <a:cs typeface="Arial"/>
                      </a:endParaRPr>
                    </a:p>
                  </a:txBody>
                  <a:tcPr marL="121888" marR="121888" marT="72000" marB="72000" anchor="ctr">
                    <a:solidFill>
                      <a:schemeClr val="accent6">
                        <a:lumMod val="40000"/>
                        <a:lumOff val="60000"/>
                      </a:schemeClr>
                    </a:solidFill>
                  </a:tcPr>
                </a:tc>
                <a:extLst>
                  <a:ext uri="{0D108BD9-81ED-4DB2-BD59-A6C34878D82A}">
                    <a16:rowId xmlns:a16="http://schemas.microsoft.com/office/drawing/2014/main" val="10002"/>
                  </a:ext>
                </a:extLst>
              </a:tr>
              <a:tr h="347200">
                <a:tc>
                  <a:txBody>
                    <a:bodyPr/>
                    <a:lstStyle/>
                    <a:p>
                      <a:r>
                        <a:rPr lang="en-US" sz="1300" dirty="0"/>
                        <a:t>Management Interfaces</a:t>
                      </a:r>
                      <a:endParaRPr lang="en-US" sz="1300" b="1" dirty="0">
                        <a:solidFill>
                          <a:srgbClr val="FFFFFF"/>
                        </a:solidFill>
                      </a:endParaRPr>
                    </a:p>
                  </a:txBody>
                  <a:tcPr marL="121888" marR="121888" marT="72000" marB="72000" anchor="ctr">
                    <a:solidFill>
                      <a:schemeClr val="accent6">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4x GE RJ45</a:t>
                      </a:r>
                      <a:endParaRPr lang="de-DE" sz="1300" dirty="0">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4x GE RJ45</a:t>
                      </a:r>
                      <a:endParaRPr lang="de-DE" sz="1300" dirty="0">
                        <a:latin typeface="Arial"/>
                        <a:cs typeface="Arial"/>
                      </a:endParaRPr>
                    </a:p>
                  </a:txBody>
                  <a:tcPr marL="121888" marR="121888" marT="72000" marB="7200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300" kern="1200" dirty="0">
                          <a:effectLst/>
                        </a:rPr>
                        <a:t>4x GE RJ45</a:t>
                      </a:r>
                      <a:endParaRPr lang="de-DE" sz="1300" dirty="0">
                        <a:latin typeface="Arial"/>
                        <a:cs typeface="Arial"/>
                      </a:endParaRPr>
                    </a:p>
                  </a:txBody>
                  <a:tcPr marL="121888" marR="121888" marT="72000" marB="72000" anchor="ctr">
                    <a:solidFill>
                      <a:schemeClr val="accent6">
                        <a:lumMod val="40000"/>
                        <a:lumOff val="60000"/>
                      </a:schemeClr>
                    </a:solidFill>
                  </a:tcPr>
                </a:tc>
                <a:extLst>
                  <a:ext uri="{0D108BD9-81ED-4DB2-BD59-A6C34878D82A}">
                    <a16:rowId xmlns:a16="http://schemas.microsoft.com/office/drawing/2014/main" val="10003"/>
                  </a:ext>
                </a:extLst>
              </a:tr>
              <a:tr h="347200">
                <a:tc>
                  <a:txBody>
                    <a:bodyPr/>
                    <a:lstStyle/>
                    <a:p>
                      <a:r>
                        <a:rPr lang="en-US" sz="1300" dirty="0"/>
                        <a:t>FG-7040E-1</a:t>
                      </a:r>
                      <a:endParaRPr lang="en-US" sz="1300" b="1" dirty="0">
                        <a:solidFill>
                          <a:srgbClr val="FFFFFF"/>
                        </a:solidFill>
                      </a:endParaRPr>
                    </a:p>
                  </a:txBody>
                  <a:tcPr marL="121888" marR="121888"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2</a:t>
                      </a:r>
                      <a:endParaRPr lang="en-US" sz="1300" b="0" i="0" dirty="0">
                        <a:solidFill>
                          <a:srgbClr val="000000"/>
                        </a:solidFill>
                        <a:latin typeface="+mn-lt"/>
                      </a:endParaRPr>
                    </a:p>
                  </a:txBody>
                  <a:tcPr marL="121888" marR="121888" marT="72000" marB="72000" anchor="ctr"/>
                </a:tc>
                <a:tc>
                  <a:txBody>
                    <a:bodyPr/>
                    <a:lstStyle/>
                    <a:p>
                      <a:pPr algn="ctr"/>
                      <a:r>
                        <a:rPr lang="en-US" sz="1300" dirty="0"/>
                        <a:t>-</a:t>
                      </a:r>
                      <a:endParaRPr lang="en-US" sz="1300" b="0" i="0" dirty="0">
                        <a:solidFill>
                          <a:schemeClr val="tx1"/>
                        </a:solidFill>
                        <a:latin typeface="+mn-lt"/>
                      </a:endParaRPr>
                    </a:p>
                  </a:txBody>
                  <a:tcPr marL="121888" marR="121888" marT="72000" marB="72000" anchor="ctr"/>
                </a:tc>
                <a:tc>
                  <a:txBody>
                    <a:bodyPr/>
                    <a:lstStyle/>
                    <a:p>
                      <a:pPr algn="ctr"/>
                      <a:r>
                        <a:rPr lang="en-US" sz="1300" dirty="0"/>
                        <a:t>-</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4"/>
                  </a:ext>
                </a:extLst>
              </a:tr>
              <a:tr h="347200">
                <a:tc>
                  <a:txBody>
                    <a:bodyPr/>
                    <a:lstStyle/>
                    <a:p>
                      <a:r>
                        <a:rPr lang="en-US" sz="1300" dirty="0"/>
                        <a:t>FG-7040E-2</a:t>
                      </a:r>
                      <a:endParaRPr lang="en-US" sz="1300" b="1" dirty="0">
                        <a:solidFill>
                          <a:srgbClr val="FFFFFF"/>
                        </a:solidFill>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marT="72000" marB="72000" anchor="ctr"/>
                </a:tc>
                <a:tc>
                  <a:txBody>
                    <a:bodyPr/>
                    <a:lstStyle/>
                    <a:p>
                      <a:pPr algn="ctr"/>
                      <a:r>
                        <a:rPr lang="en-US" sz="1300" dirty="0"/>
                        <a:t>2</a:t>
                      </a:r>
                      <a:endParaRPr lang="en-US" sz="1300" b="0" i="0" dirty="0">
                        <a:solidFill>
                          <a:schemeClr val="tx1"/>
                        </a:solidFill>
                        <a:latin typeface="+mn-lt"/>
                      </a:endParaRPr>
                    </a:p>
                  </a:txBody>
                  <a:tcPr marL="121888" marR="121888" marT="72000" marB="72000" anchor="ctr"/>
                </a:tc>
                <a:tc>
                  <a:txBody>
                    <a:bodyPr/>
                    <a:lstStyle/>
                    <a:p>
                      <a:pPr algn="ctr"/>
                      <a:r>
                        <a:rPr lang="en-US" sz="1300" dirty="0"/>
                        <a:t>-</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5"/>
                  </a:ext>
                </a:extLst>
              </a:tr>
              <a:tr h="347200">
                <a:tc>
                  <a:txBody>
                    <a:bodyPr/>
                    <a:lstStyle/>
                    <a:p>
                      <a:r>
                        <a:rPr lang="en-US" sz="1300" dirty="0"/>
                        <a:t>FG-7040E-3</a:t>
                      </a:r>
                      <a:endParaRPr lang="en-US" sz="1300" b="1" dirty="0">
                        <a:solidFill>
                          <a:srgbClr val="FFFFFF"/>
                        </a:solidFill>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marT="72000" marB="72000" anchor="ctr"/>
                </a:tc>
                <a:tc>
                  <a:txBody>
                    <a:bodyPr/>
                    <a:lstStyle/>
                    <a:p>
                      <a:pPr algn="ctr"/>
                      <a:r>
                        <a:rPr lang="en-US" sz="1300" dirty="0"/>
                        <a:t>-</a:t>
                      </a:r>
                      <a:endParaRPr lang="en-US" sz="1300" b="0" i="0" dirty="0">
                        <a:solidFill>
                          <a:schemeClr val="tx1"/>
                        </a:solidFill>
                        <a:latin typeface="+mn-lt"/>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6"/>
                  </a:ext>
                </a:extLst>
              </a:tr>
              <a:tr h="347200">
                <a:tc>
                  <a:txBody>
                    <a:bodyPr/>
                    <a:lstStyle/>
                    <a:p>
                      <a:r>
                        <a:rPr lang="en-US" sz="1300" dirty="0"/>
                        <a:t>FG-7040E-4</a:t>
                      </a:r>
                      <a:endParaRPr lang="en-US" sz="1300" b="1" dirty="0">
                        <a:solidFill>
                          <a:srgbClr val="FFFFFF"/>
                        </a:solidFill>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a:t>
                      </a:r>
                      <a:endParaRPr lang="en-US" sz="1300" b="0" i="0" dirty="0">
                        <a:solidFill>
                          <a:srgbClr val="000000"/>
                        </a:solidFill>
                        <a:latin typeface="+mn-lt"/>
                      </a:endParaRPr>
                    </a:p>
                  </a:txBody>
                  <a:tcPr marL="121888" marR="121888" marT="72000" marB="72000" anchor="ctr"/>
                </a:tc>
                <a:tc>
                  <a:txBody>
                    <a:bodyPr/>
                    <a:lstStyle/>
                    <a:p>
                      <a:pPr algn="ctr"/>
                      <a:r>
                        <a:rPr lang="en-US" sz="1300" dirty="0"/>
                        <a:t>1</a:t>
                      </a:r>
                      <a:endParaRPr lang="en-US" sz="1300" b="0" i="0" dirty="0">
                        <a:solidFill>
                          <a:schemeClr val="tx1"/>
                        </a:solidFill>
                        <a:latin typeface="+mn-lt"/>
                      </a:endParaRPr>
                    </a:p>
                  </a:txBody>
                  <a:tcPr marL="121888" marR="121888" marT="72000" marB="72000" anchor="ctr"/>
                </a:tc>
                <a:tc>
                  <a:txBody>
                    <a:bodyPr/>
                    <a:lstStyle/>
                    <a:p>
                      <a:pPr algn="ctr"/>
                      <a:r>
                        <a:rPr lang="en-US" sz="1300" dirty="0"/>
                        <a:t>-</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7"/>
                  </a:ext>
                </a:extLst>
              </a:tr>
              <a:tr h="347200">
                <a:tc>
                  <a:txBody>
                    <a:bodyPr/>
                    <a:lstStyle/>
                    <a:p>
                      <a:r>
                        <a:rPr lang="en-US" sz="1300" dirty="0"/>
                        <a:t>FG-7040E-5</a:t>
                      </a:r>
                      <a:endParaRPr lang="en-US" sz="1300" b="1" dirty="0">
                        <a:solidFill>
                          <a:srgbClr val="FFFFFF"/>
                        </a:solidFill>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1</a:t>
                      </a:r>
                      <a:endParaRPr lang="en-US" sz="1300" b="0" i="0" dirty="0">
                        <a:solidFill>
                          <a:srgbClr val="000000"/>
                        </a:solidFill>
                        <a:latin typeface="+mn-lt"/>
                      </a:endParaRPr>
                    </a:p>
                  </a:txBody>
                  <a:tcPr marL="121888" marR="121888" marT="72000" marB="72000" anchor="ctr"/>
                </a:tc>
                <a:tc>
                  <a:txBody>
                    <a:bodyPr/>
                    <a:lstStyle/>
                    <a:p>
                      <a:pPr algn="ctr"/>
                      <a:r>
                        <a:rPr lang="en-US" sz="1300" dirty="0"/>
                        <a:t>-</a:t>
                      </a:r>
                      <a:endParaRPr lang="en-US" sz="1300" b="0" i="0" dirty="0">
                        <a:solidFill>
                          <a:schemeClr val="tx1"/>
                        </a:solidFill>
                        <a:latin typeface="+mn-lt"/>
                      </a:endParaRPr>
                    </a:p>
                  </a:txBody>
                  <a:tcPr marL="121888" marR="121888" marT="72000" marB="72000" anchor="ctr"/>
                </a:tc>
                <a:tc>
                  <a:txBody>
                    <a:bodyPr/>
                    <a:lstStyle/>
                    <a:p>
                      <a:pPr algn="ctr"/>
                      <a:r>
                        <a:rPr lang="en-US" sz="1300" dirty="0"/>
                        <a:t>1</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8"/>
                  </a:ext>
                </a:extLst>
              </a:tr>
              <a:tr h="347200">
                <a:tc>
                  <a:txBody>
                    <a:bodyPr/>
                    <a:lstStyle/>
                    <a:p>
                      <a:r>
                        <a:rPr lang="en-US" sz="1300" dirty="0"/>
                        <a:t>FG-7040E-6</a:t>
                      </a:r>
                      <a:endParaRPr lang="en-US" sz="1300" b="1" dirty="0">
                        <a:solidFill>
                          <a:srgbClr val="FFFFFF"/>
                        </a:solidFill>
                      </a:endParaRPr>
                    </a:p>
                  </a:txBody>
                  <a:tcPr marL="121888" marR="121888" marT="72000" marB="72000" anchor="ctr"/>
                </a:tc>
                <a:tc>
                  <a:txBody>
                    <a:bodyPr/>
                    <a:lstStyle/>
                    <a:p>
                      <a:pPr algn="ctr"/>
                      <a:r>
                        <a:rPr lang="en-US" sz="1300" dirty="0"/>
                        <a:t>2</a:t>
                      </a:r>
                      <a:endParaRPr lang="en-US" sz="1300" b="0" i="0" dirty="0">
                        <a:solidFill>
                          <a:srgbClr val="000000"/>
                        </a:solidFill>
                        <a:latin typeface="+mn-lt"/>
                      </a:endParaRPr>
                    </a:p>
                  </a:txBody>
                  <a:tcPr marL="121888" marR="121888"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a:t>
                      </a:r>
                      <a:endParaRPr lang="en-US" sz="1300" b="0" i="0" dirty="0">
                        <a:solidFill>
                          <a:srgbClr val="000000"/>
                        </a:solidFill>
                        <a:latin typeface="+mn-lt"/>
                      </a:endParaRPr>
                    </a:p>
                  </a:txBody>
                  <a:tcPr marL="121888" marR="121888" marT="72000" marB="72000" anchor="ctr"/>
                </a:tc>
                <a:tc>
                  <a:txBody>
                    <a:bodyPr/>
                    <a:lstStyle/>
                    <a:p>
                      <a:pPr algn="ctr"/>
                      <a:r>
                        <a:rPr lang="en-US" sz="1300" dirty="0"/>
                        <a:t>1</a:t>
                      </a:r>
                      <a:endParaRPr lang="en-US" sz="1300" b="0" i="0" dirty="0">
                        <a:solidFill>
                          <a:schemeClr val="tx1"/>
                        </a:solidFill>
                        <a:latin typeface="+mn-lt"/>
                      </a:endParaRPr>
                    </a:p>
                  </a:txBody>
                  <a:tcPr marL="121888" marR="121888" marT="72000" marB="72000" anchor="ctr"/>
                </a:tc>
                <a:tc>
                  <a:txBody>
                    <a:bodyPr/>
                    <a:lstStyle/>
                    <a:p>
                      <a:pPr algn="ctr"/>
                      <a:r>
                        <a:rPr lang="en-US" sz="1300" dirty="0"/>
                        <a:t>1</a:t>
                      </a:r>
                      <a:endParaRPr lang="en-US" sz="1300" b="0" i="0" dirty="0">
                        <a:solidFill>
                          <a:srgbClr val="000000"/>
                        </a:solidFill>
                        <a:latin typeface="+mn-lt"/>
                      </a:endParaRPr>
                    </a:p>
                  </a:txBody>
                  <a:tcPr marL="121888" marR="121888" marT="72000" marB="7200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21719984"/>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609441" y="26503"/>
            <a:ext cx="10522059" cy="864400"/>
          </a:xfrm>
          <a:prstGeom prst="rect">
            <a:avLst/>
          </a:prstGeom>
          <a:noFill/>
          <a:ln>
            <a:noFill/>
          </a:ln>
        </p:spPr>
        <p:txBody>
          <a:bodyPr lIns="121873" tIns="60920" rIns="121873" bIns="60920"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3578652723"/>
              </p:ext>
            </p:extLst>
          </p:nvPr>
        </p:nvGraphicFramePr>
        <p:xfrm>
          <a:off x="357843" y="1200002"/>
          <a:ext cx="11673959" cy="5013295"/>
        </p:xfrm>
        <a:graphic>
          <a:graphicData uri="http://schemas.openxmlformats.org/drawingml/2006/table">
            <a:tbl>
              <a:tblPr>
                <a:noFill/>
              </a:tblPr>
              <a:tblGrid>
                <a:gridCol w="1727550">
                  <a:extLst>
                    <a:ext uri="{9D8B030D-6E8A-4147-A177-3AD203B41FA5}">
                      <a16:colId xmlns:a16="http://schemas.microsoft.com/office/drawing/2014/main" val="20000"/>
                    </a:ext>
                  </a:extLst>
                </a:gridCol>
                <a:gridCol w="1230213">
                  <a:extLst>
                    <a:ext uri="{9D8B030D-6E8A-4147-A177-3AD203B41FA5}">
                      <a16:colId xmlns:a16="http://schemas.microsoft.com/office/drawing/2014/main" val="20001"/>
                    </a:ext>
                  </a:extLst>
                </a:gridCol>
                <a:gridCol w="575850">
                  <a:extLst>
                    <a:ext uri="{9D8B030D-6E8A-4147-A177-3AD203B41FA5}">
                      <a16:colId xmlns:a16="http://schemas.microsoft.com/office/drawing/2014/main" val="20002"/>
                    </a:ext>
                  </a:extLst>
                </a:gridCol>
                <a:gridCol w="1727550">
                  <a:extLst>
                    <a:ext uri="{9D8B030D-6E8A-4147-A177-3AD203B41FA5}">
                      <a16:colId xmlns:a16="http://schemas.microsoft.com/office/drawing/2014/main" val="20003"/>
                    </a:ext>
                  </a:extLst>
                </a:gridCol>
                <a:gridCol w="575850">
                  <a:extLst>
                    <a:ext uri="{9D8B030D-6E8A-4147-A177-3AD203B41FA5}">
                      <a16:colId xmlns:a16="http://schemas.microsoft.com/office/drawing/2014/main" val="20004"/>
                    </a:ext>
                  </a:extLst>
                </a:gridCol>
                <a:gridCol w="1230146">
                  <a:extLst>
                    <a:ext uri="{9D8B030D-6E8A-4147-A177-3AD203B41FA5}">
                      <a16:colId xmlns:a16="http://schemas.microsoft.com/office/drawing/2014/main" val="20005"/>
                    </a:ext>
                  </a:extLst>
                </a:gridCol>
                <a:gridCol w="1727550">
                  <a:extLst>
                    <a:ext uri="{9D8B030D-6E8A-4147-A177-3AD203B41FA5}">
                      <a16:colId xmlns:a16="http://schemas.microsoft.com/office/drawing/2014/main" val="20006"/>
                    </a:ext>
                  </a:extLst>
                </a:gridCol>
                <a:gridCol w="2879250">
                  <a:extLst>
                    <a:ext uri="{9D8B030D-6E8A-4147-A177-3AD203B41FA5}">
                      <a16:colId xmlns:a16="http://schemas.microsoft.com/office/drawing/2014/main" val="20007"/>
                    </a:ext>
                  </a:extLst>
                </a:gridCol>
              </a:tblGrid>
              <a:tr h="477400">
                <a:tc gridSpan="2">
                  <a:txBody>
                    <a:bodyPr/>
                    <a:lstStyle/>
                    <a:p>
                      <a:pPr lvl="0" algn="ctr" rtl="0">
                        <a:spcBef>
                          <a:spcPts val="0"/>
                        </a:spcBef>
                        <a:buNone/>
                      </a:pPr>
                      <a:r>
                        <a:rPr lang="en" sz="1200" dirty="0">
                          <a:solidFill>
                            <a:schemeClr val="lt1"/>
                          </a:solidFill>
                        </a:rPr>
                        <a:t>Systems Integration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1200" dirty="0">
                          <a:solidFill>
                            <a:schemeClr val="lt1"/>
                          </a:solidFill>
                        </a:rPr>
                        <a:t>Central Mgmt. and Provisioning</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1200" dirty="0">
                          <a:solidFill>
                            <a:schemeClr val="lt1"/>
                          </a:solidFill>
                        </a:rPr>
                        <a:t>Cloud &amp; SDN Integration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500" b="1">
                          <a:solidFill>
                            <a:schemeClr val="dk1"/>
                          </a:solidFill>
                        </a:rPr>
                        <a:t>Operation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0"/>
                  </a:ext>
                </a:extLst>
              </a:tr>
              <a:tr h="670900">
                <a:tc>
                  <a:txBody>
                    <a:bodyPr/>
                    <a:lstStyle/>
                    <a:p>
                      <a:pPr lvl="0" algn="ctr" rtl="0">
                        <a:spcBef>
                          <a:spcPts val="0"/>
                        </a:spcBef>
                        <a:buNone/>
                      </a:pPr>
                      <a:r>
                        <a:rPr lang="en" sz="1200" dirty="0">
                          <a:solidFill>
                            <a:srgbClr val="FFFFFF"/>
                          </a:solidFill>
                        </a:rPr>
                        <a:t>Configuration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1200" dirty="0">
                          <a:solidFill>
                            <a:schemeClr val="lt1"/>
                          </a:solidFill>
                        </a:rPr>
                        <a:t>Visibility</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1200" dirty="0">
                          <a:solidFill>
                            <a:schemeClr val="lt1"/>
                          </a:solidFill>
                        </a:rPr>
                        <a:t>Log &amp; Report</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1200" dirty="0">
                          <a:solidFill>
                            <a:schemeClr val="lt1"/>
                          </a:solidFill>
                        </a:rPr>
                        <a:t>Diagnostics</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1200" dirty="0">
                          <a:solidFill>
                            <a:schemeClr val="lt1"/>
                          </a:solidFill>
                        </a:rPr>
                        <a:t>Virtual System</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extLst>
                  <a:ext uri="{0D108BD9-81ED-4DB2-BD59-A6C34878D82A}">
                    <a16:rowId xmlns:a16="http://schemas.microsoft.com/office/drawing/2014/main" val="10001"/>
                  </a:ext>
                </a:extLst>
              </a:tr>
              <a:tr h="518067">
                <a:tc>
                  <a:txBody>
                    <a:bodyPr/>
                    <a:lstStyle/>
                    <a:p>
                      <a:pPr lvl="0" algn="ctr" rtl="0">
                        <a:spcBef>
                          <a:spcPts val="0"/>
                        </a:spcBef>
                        <a:buNone/>
                      </a:pPr>
                      <a:r>
                        <a:rPr lang="en" sz="1200" dirty="0">
                          <a:solidFill>
                            <a:schemeClr val="lt1"/>
                          </a:solidFill>
                        </a:rPr>
                        <a:t>Policy Objects</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1200" dirty="0">
                          <a:solidFill>
                            <a:schemeClr val="lt1"/>
                          </a:solidFill>
                        </a:rPr>
                        <a:t>User Authentication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1200" dirty="0">
                          <a:solidFill>
                            <a:schemeClr val="lt1"/>
                          </a:solidFill>
                        </a:rPr>
                        <a:t>Device Identification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1200" dirty="0">
                          <a:solidFill>
                            <a:schemeClr val="lt1"/>
                          </a:solidFill>
                        </a:rPr>
                        <a:t>SSL inspection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1200" dirty="0">
                          <a:solidFill>
                            <a:schemeClr val="lt1"/>
                          </a:solidFill>
                        </a:rPr>
                        <a:t>Actions</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500" b="1" dirty="0"/>
                        <a:t>Policy and Control</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2"/>
                  </a:ext>
                </a:extLst>
              </a:tr>
              <a:tr h="640107">
                <a:tc>
                  <a:txBody>
                    <a:bodyPr/>
                    <a:lstStyle/>
                    <a:p>
                      <a:pPr marL="0" marR="0" lvl="0" indent="0" algn="ctr" rtl="0">
                        <a:spcBef>
                          <a:spcPts val="0"/>
                        </a:spcBef>
                        <a:buSzPct val="25000"/>
                        <a:buNone/>
                      </a:pPr>
                      <a:r>
                        <a:rPr lang="en" sz="1200" u="none" strike="noStrike" cap="none" baseline="0" dirty="0">
                          <a:solidFill>
                            <a:srgbClr val="FFFFFF"/>
                          </a:solidFill>
                        </a:rPr>
                        <a:t>Anti-Malware / A</a:t>
                      </a:r>
                      <a:r>
                        <a:rPr lang="en" sz="1200" dirty="0">
                          <a:solidFill>
                            <a:srgbClr val="FFFFFF"/>
                          </a:solidFill>
                        </a:rPr>
                        <a:t>TP</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1200" u="none" strike="noStrike" cap="none" baseline="0" dirty="0">
                          <a:solidFill>
                            <a:srgbClr val="FFFFFF"/>
                          </a:solidFill>
                        </a:rPr>
                        <a:t>IPS</a:t>
                      </a:r>
                      <a:r>
                        <a:rPr lang="en" sz="1200" dirty="0">
                          <a:solidFill>
                            <a:srgbClr val="FFFFFF"/>
                          </a:solidFill>
                        </a:rPr>
                        <a:t> &amp; </a:t>
                      </a:r>
                      <a:r>
                        <a:rPr lang="en" sz="1200" u="none" strike="noStrike" cap="none" baseline="0" dirty="0">
                          <a:solidFill>
                            <a:srgbClr val="FFFFFF"/>
                          </a:solidFill>
                        </a:rPr>
                        <a:t>Do</a:t>
                      </a:r>
                      <a:r>
                        <a:rPr lang="en" sz="1200" dirty="0">
                          <a:solidFill>
                            <a:srgbClr val="FFFFFF"/>
                          </a:solidFill>
                        </a:rPr>
                        <a:t>S</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1200" u="none" strike="noStrike" cap="none" baseline="0" dirty="0">
                          <a:solidFill>
                            <a:srgbClr val="FFFFFF"/>
                          </a:solidFill>
                        </a:rPr>
                        <a:t>Application Control</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1200" u="none" strike="noStrike" cap="none" baseline="0" dirty="0">
                          <a:solidFill>
                            <a:srgbClr val="FFFFFF"/>
                          </a:solidFill>
                        </a:rPr>
                        <a:t>Cloud Access Security Inspection</a:t>
                      </a:r>
                      <a:endParaRPr lang="en" sz="1200" u="none" strike="noStrike" cap="none" baseline="0" dirty="0">
                        <a:solidFill>
                          <a:srgbClr val="FFFFFF"/>
                        </a:solidFill>
                      </a:endParaRP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1200" u="none" strike="noStrike" cap="none" baseline="0" dirty="0">
                          <a:solidFill>
                            <a:srgbClr val="FFFFFF"/>
                          </a:solidFill>
                        </a:rPr>
                        <a:t>Web</a:t>
                      </a:r>
                    </a:p>
                    <a:p>
                      <a:pPr marL="0" marR="0" lvl="0" indent="0" algn="ctr" rtl="0">
                        <a:spcBef>
                          <a:spcPts val="0"/>
                        </a:spcBef>
                        <a:buSzPct val="25000"/>
                        <a:buNone/>
                      </a:pPr>
                      <a:r>
                        <a:rPr lang="en" sz="1200" u="none" strike="noStrike" cap="none" baseline="0" dirty="0">
                          <a:solidFill>
                            <a:srgbClr val="FFFFFF"/>
                          </a:solidFill>
                        </a:rPr>
                        <a:t>Filtering</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500" b="1" dirty="0">
                          <a:solidFill>
                            <a:schemeClr val="dk1"/>
                          </a:solidFill>
                        </a:rPr>
                        <a:t>Security</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3"/>
                  </a:ext>
                </a:extLst>
              </a:tr>
              <a:tr h="543101">
                <a:tc>
                  <a:txBody>
                    <a:bodyPr/>
                    <a:lstStyle/>
                    <a:p>
                      <a:pPr marL="0" marR="0" lvl="0" indent="0" algn="ctr" rtl="0">
                        <a:spcBef>
                          <a:spcPts val="0"/>
                        </a:spcBef>
                        <a:buSzPct val="25000"/>
                        <a:buNone/>
                      </a:pPr>
                      <a:r>
                        <a:rPr lang="en" sz="1200" u="none" strike="noStrike" cap="none" baseline="0" dirty="0">
                          <a:solidFill>
                            <a:srgbClr val="FFFFFF"/>
                          </a:solidFill>
                        </a:rPr>
                        <a:t>Firewall </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1200" u="none" strike="noStrike" cap="none" baseline="0" dirty="0">
                          <a:solidFill>
                            <a:srgbClr val="FFFFFF"/>
                          </a:solidFill>
                        </a:rPr>
                        <a:t>VPN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1200" u="none" strike="noStrike" cap="none" baseline="0" dirty="0">
                          <a:solidFill>
                            <a:srgbClr val="FFFFFF"/>
                          </a:solidFill>
                        </a:rPr>
                        <a:t>DLP</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1200" u="none" strike="noStrike" cap="none" baseline="0" dirty="0">
                          <a:solidFill>
                            <a:srgbClr val="FFFFFF"/>
                          </a:solidFill>
                        </a:rPr>
                        <a:t>Email Filtering</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1200" dirty="0">
                          <a:solidFill>
                            <a:srgbClr val="FFFFFF"/>
                          </a:solidFill>
                        </a:rPr>
                        <a:t>Compliance</a:t>
                      </a:r>
                      <a:endParaRPr lang="en" sz="1200" dirty="0">
                        <a:solidFill>
                          <a:srgbClr val="FFFFFF"/>
                        </a:solidFill>
                      </a:endParaRP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extLst>
                  <a:ext uri="{0D108BD9-81ED-4DB2-BD59-A6C34878D82A}">
                    <a16:rowId xmlns:a16="http://schemas.microsoft.com/office/drawing/2014/main" val="10004"/>
                  </a:ext>
                </a:extLst>
              </a:tr>
              <a:tr h="525700">
                <a:tc>
                  <a:txBody>
                    <a:bodyPr/>
                    <a:lstStyle/>
                    <a:p>
                      <a:pPr lvl="0" algn="ctr" rtl="0">
                        <a:spcBef>
                          <a:spcPts val="0"/>
                        </a:spcBef>
                        <a:buNone/>
                      </a:pPr>
                      <a:r>
                        <a:rPr lang="en" sz="1200" dirty="0">
                          <a:solidFill>
                            <a:srgbClr val="FFFFFF"/>
                          </a:solidFill>
                        </a:rPr>
                        <a:t>Wireless Controller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solidFill>
                  </a:tcPr>
                </a:tc>
                <a:tc gridSpan="2">
                  <a:txBody>
                    <a:bodyPr/>
                    <a:lstStyle/>
                    <a:p>
                      <a:pPr lvl="0" algn="ctr" rtl="0">
                        <a:spcBef>
                          <a:spcPts val="0"/>
                        </a:spcBef>
                        <a:buNone/>
                      </a:pPr>
                      <a:r>
                        <a:rPr lang="en" sz="1200" dirty="0">
                          <a:solidFill>
                            <a:srgbClr val="FFFFFF"/>
                          </a:solidFill>
                        </a:rPr>
                        <a:t>Switch Controller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solidFill>
                  </a:tcPr>
                </a:tc>
                <a:tc hMerge="1">
                  <a:txBody>
                    <a:bodyPr/>
                    <a:lstStyle/>
                    <a:p>
                      <a:endParaRPr lang="en-US"/>
                    </a:p>
                  </a:txBody>
                  <a:tcPr/>
                </a:tc>
                <a:tc>
                  <a:txBody>
                    <a:bodyPr/>
                    <a:lstStyle/>
                    <a:p>
                      <a:pPr lvl="0" algn="ctr" rtl="0">
                        <a:spcBef>
                          <a:spcPts val="0"/>
                        </a:spcBef>
                        <a:buNone/>
                      </a:pPr>
                      <a:r>
                        <a:rPr lang="en" sz="1200" dirty="0">
                          <a:solidFill>
                            <a:srgbClr val="FFFFFF"/>
                          </a:solidFill>
                        </a:rPr>
                        <a:t>WAN Interface Manager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solidFill>
                  </a:tcPr>
                </a:tc>
                <a:tc gridSpan="2">
                  <a:txBody>
                    <a:bodyPr/>
                    <a:lstStyle/>
                    <a:p>
                      <a:pPr lvl="0" algn="ctr" rtl="0">
                        <a:spcBef>
                          <a:spcPts val="0"/>
                        </a:spcBef>
                        <a:buNone/>
                      </a:pPr>
                      <a:r>
                        <a:rPr lang="en" sz="1200" dirty="0">
                          <a:solidFill>
                            <a:srgbClr val="FFFFFF"/>
                          </a:solidFill>
                        </a:rPr>
                        <a:t>Endpoint Manager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solidFill>
                  </a:tcPr>
                </a:tc>
                <a:tc hMerge="1">
                  <a:txBody>
                    <a:bodyPr/>
                    <a:lstStyle/>
                    <a:p>
                      <a:endParaRPr lang="en-US"/>
                    </a:p>
                  </a:txBody>
                  <a:tcPr/>
                </a:tc>
                <a:tc>
                  <a:txBody>
                    <a:bodyPr/>
                    <a:lstStyle/>
                    <a:p>
                      <a:pPr lvl="0" algn="ctr" rtl="0">
                        <a:spcBef>
                          <a:spcPts val="0"/>
                        </a:spcBef>
                        <a:buNone/>
                      </a:pPr>
                      <a:r>
                        <a:rPr lang="en" sz="1200" dirty="0">
                          <a:solidFill>
                            <a:srgbClr val="FFFFFF"/>
                          </a:solidFill>
                        </a:rPr>
                        <a:t>Token Server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dirty="0">
                          <a:ln>
                            <a:noFill/>
                          </a:ln>
                          <a:solidFill>
                            <a:srgbClr val="000000"/>
                          </a:solidFill>
                          <a:effectLst/>
                          <a:uLnTx/>
                          <a:uFillTx/>
                          <a:latin typeface="Arial"/>
                          <a:ea typeface="Arial"/>
                          <a:cs typeface="Arial"/>
                          <a:sym typeface="Arial"/>
                          <a:rtl val="0"/>
                        </a:rPr>
                        <a:t>Extensions</a:t>
                      </a:r>
                      <a:endParaRPr kumimoji="0" lang="en" sz="15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5"/>
                  </a:ext>
                </a:extLst>
              </a:tr>
              <a:tr h="457227">
                <a:tc>
                  <a:txBody>
                    <a:bodyPr/>
                    <a:lstStyle/>
                    <a:p>
                      <a:pPr lvl="0" algn="ctr" rtl="0">
                        <a:spcBef>
                          <a:spcPts val="0"/>
                        </a:spcBef>
                        <a:buSzPct val="25000"/>
                        <a:buNone/>
                      </a:pPr>
                      <a:r>
                        <a:rPr lang="en" sz="1200" dirty="0">
                          <a:solidFill>
                            <a:schemeClr val="lt1"/>
                          </a:solidFill>
                        </a:rPr>
                        <a:t>Routing/NAT</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1200">
                          <a:solidFill>
                            <a:schemeClr val="lt1"/>
                          </a:solidFill>
                        </a:rPr>
                        <a:t>L2/Switching</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1200">
                          <a:solidFill>
                            <a:srgbClr val="FFFFFF"/>
                          </a:solidFill>
                        </a:rPr>
                        <a:t>Offline Inspection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1200" dirty="0">
                          <a:solidFill>
                            <a:srgbClr val="FFFFFF"/>
                          </a:solidFill>
                        </a:rPr>
                        <a:t>Hybrid </a:t>
                      </a:r>
                      <a:r>
                        <a:rPr lang="en" sz="1200" u="none" strike="noStrike" cap="none" baseline="0" dirty="0">
                          <a:solidFill>
                            <a:srgbClr val="FFFFFF"/>
                          </a:solidFill>
                        </a:rPr>
                        <a:t>WAN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1200" u="none" strike="noStrike" cap="none" baseline="0">
                          <a:solidFill>
                            <a:srgbClr val="FFFFFF"/>
                          </a:solidFill>
                        </a:rPr>
                        <a:t>High Availability</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500" b="1" dirty="0">
                          <a:solidFill>
                            <a:schemeClr val="dk1"/>
                          </a:solidFill>
                        </a:rPr>
                        <a:t>Networking</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6"/>
                  </a:ext>
                </a:extLst>
              </a:tr>
              <a:tr h="457227">
                <a:tc>
                  <a:txBody>
                    <a:bodyPr/>
                    <a:lstStyle/>
                    <a:p>
                      <a:pPr marL="0" marR="0" lvl="0" indent="0" algn="ctr" rtl="0">
                        <a:lnSpc>
                          <a:spcPct val="100000"/>
                        </a:lnSpc>
                        <a:spcBef>
                          <a:spcPts val="0"/>
                        </a:spcBef>
                        <a:spcAft>
                          <a:spcPts val="0"/>
                        </a:spcAft>
                        <a:buClr>
                          <a:schemeClr val="dk1"/>
                        </a:buClr>
                        <a:buSzPct val="25000"/>
                        <a:buFont typeface="Arial"/>
                        <a:buNone/>
                      </a:pPr>
                      <a:r>
                        <a:rPr lang="en" sz="1200" u="none" strike="noStrike" cap="none" baseline="0">
                          <a:solidFill>
                            <a:srgbClr val="FFFFFF"/>
                          </a:solidFill>
                        </a:rPr>
                        <a:t>QoS</a:t>
                      </a:r>
                    </a:p>
                  </a:txBody>
                  <a:tcPr marL="121902" marR="121902" marT="45733" marB="45733"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1200" u="none" strike="noStrike" cap="none" baseline="0">
                          <a:solidFill>
                            <a:srgbClr val="FFFFFF"/>
                          </a:solidFill>
                        </a:rPr>
                        <a:t>IPv6</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1200" b="0" i="0" u="none" strike="noStrike" cap="none" baseline="0">
                          <a:solidFill>
                            <a:srgbClr val="FFFFFF"/>
                          </a:solidFill>
                          <a:latin typeface="Arial"/>
                          <a:ea typeface="Arial"/>
                          <a:cs typeface="Arial"/>
                          <a:sym typeface="Arial"/>
                        </a:rPr>
                        <a:t>W</a:t>
                      </a:r>
                      <a:r>
                        <a:rPr lang="en" sz="1200">
                          <a:solidFill>
                            <a:srgbClr val="FFFFFF"/>
                          </a:solidFill>
                        </a:rPr>
                        <a:t>AN</a:t>
                      </a:r>
                      <a:r>
                        <a:rPr lang="en" sz="1200" b="0" i="0" u="none" strike="noStrike" cap="none" baseline="0">
                          <a:solidFill>
                            <a:srgbClr val="FFFFFF"/>
                          </a:solidFill>
                          <a:latin typeface="Arial"/>
                          <a:ea typeface="Arial"/>
                          <a:cs typeface="Arial"/>
                          <a:sym typeface="Arial"/>
                        </a:rPr>
                        <a:t> Optimization</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1200" dirty="0">
                          <a:solidFill>
                            <a:srgbClr val="FFFFFF"/>
                          </a:solidFill>
                        </a:rPr>
                        <a:t>Explicit Proxy</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1200" dirty="0">
                          <a:solidFill>
                            <a:srgbClr val="FFFFFF"/>
                          </a:solidFill>
                        </a:rPr>
                        <a:t>Server LB</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extLst>
                  <a:ext uri="{0D108BD9-81ED-4DB2-BD59-A6C34878D82A}">
                    <a16:rowId xmlns:a16="http://schemas.microsoft.com/office/drawing/2014/main" val="10007"/>
                  </a:ext>
                </a:extLst>
              </a:tr>
              <a:tr h="325833">
                <a:tc gridSpan="7">
                  <a:txBody>
                    <a:bodyPr/>
                    <a:lstStyle/>
                    <a:p>
                      <a:pPr lvl="0" algn="ctr" rtl="0">
                        <a:spcBef>
                          <a:spcPts val="0"/>
                        </a:spcBef>
                        <a:buNone/>
                      </a:pPr>
                      <a:r>
                        <a:rPr lang="en" sz="1200" dirty="0">
                          <a:solidFill>
                            <a:schemeClr val="lt1"/>
                          </a:solidFill>
                        </a:rPr>
                        <a:t>Essential Network Services</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397733">
                <a:tc gridSpan="2">
                  <a:txBody>
                    <a:bodyPr/>
                    <a:lstStyle/>
                    <a:p>
                      <a:pPr marL="0" marR="0" lvl="0" indent="0" algn="ctr" rtl="0">
                        <a:spcBef>
                          <a:spcPts val="0"/>
                        </a:spcBef>
                        <a:buSzPct val="25000"/>
                        <a:buNone/>
                      </a:pPr>
                      <a:r>
                        <a:rPr lang="en" sz="1200" u="none" strike="noStrike" cap="none" baseline="0" dirty="0">
                          <a:solidFill>
                            <a:schemeClr val="lt1"/>
                          </a:solidFill>
                        </a:rPr>
                        <a:t>Physical Appliance (+</a:t>
                      </a:r>
                      <a:r>
                        <a:rPr lang="en-US" sz="1200" u="none" strike="noStrike" cap="none" baseline="0" dirty="0">
                          <a:solidFill>
                            <a:schemeClr val="lt1"/>
                          </a:solidFill>
                        </a:rPr>
                        <a:t>SPU</a:t>
                      </a:r>
                      <a:r>
                        <a:rPr lang="en" sz="1200" u="none" strike="noStrike" cap="none" baseline="0" dirty="0">
                          <a:solidFill>
                            <a:schemeClr val="lt1"/>
                          </a:solidFill>
                        </a:rPr>
                        <a:t>)</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1200" u="none" strike="noStrike" cap="none" baseline="0">
                          <a:solidFill>
                            <a:schemeClr val="lt1"/>
                          </a:solidFill>
                        </a:rPr>
                        <a:t>Hypervisor</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1200" u="none" strike="noStrike" cap="none" baseline="0" dirty="0">
                          <a:solidFill>
                            <a:schemeClr val="lt1"/>
                          </a:solidFill>
                        </a:rPr>
                        <a:t>Cloud</a:t>
                      </a:r>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500" b="1" u="none" strike="noStrike" cap="none" baseline="0" dirty="0"/>
                        <a:t>Platform</a:t>
                      </a:r>
                      <a:r>
                        <a:rPr lang="en-US" sz="1500" b="1" u="none" strike="noStrike" cap="none" baseline="0" dirty="0"/>
                        <a:t> Support</a:t>
                      </a:r>
                      <a:endParaRPr lang="en" sz="1500" b="1" u="none" strike="noStrike" cap="none" baseline="0" dirty="0"/>
                    </a:p>
                  </a:txBody>
                  <a:tcPr marL="121902" marR="121902" marT="45733" marB="4573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extLst>
                  <a:ext uri="{0D108BD9-81ED-4DB2-BD59-A6C34878D82A}">
                    <a16:rowId xmlns:a16="http://schemas.microsoft.com/office/drawing/2014/main" val="10009"/>
                  </a:ext>
                </a:extLst>
              </a:tr>
            </a:tbl>
          </a:graphicData>
        </a:graphic>
      </p:graphicFrame>
      <p:sp>
        <p:nvSpPr>
          <p:cNvPr id="436" name="Shape 436"/>
          <p:cNvSpPr txBox="1"/>
          <p:nvPr/>
        </p:nvSpPr>
        <p:spPr>
          <a:xfrm>
            <a:off x="8086860" y="6426573"/>
            <a:ext cx="3431906" cy="287200"/>
          </a:xfrm>
          <a:prstGeom prst="rect">
            <a:avLst/>
          </a:prstGeom>
          <a:noFill/>
          <a:ln>
            <a:noFill/>
          </a:ln>
        </p:spPr>
        <p:txBody>
          <a:bodyPr lIns="121873" tIns="60920" rIns="121873" bIns="60920" anchor="t" anchorCtr="0">
            <a:noAutofit/>
          </a:bodyPr>
          <a:lstStyle/>
          <a:p>
            <a:pPr>
              <a:buSzPct val="25000"/>
            </a:pPr>
            <a:r>
              <a:rPr lang="en" sz="11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119330603"/>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Virtual Appliance Series</a:t>
            </a:r>
            <a:endParaRPr lang="en-US" dirty="0"/>
          </a:p>
        </p:txBody>
      </p:sp>
      <p:sp>
        <p:nvSpPr>
          <p:cNvPr id="3" name="Rectangle 2"/>
          <p:cNvSpPr/>
          <p:nvPr/>
        </p:nvSpPr>
        <p:spPr>
          <a:xfrm>
            <a:off x="1447042" y="5585151"/>
            <a:ext cx="3453500" cy="415476"/>
          </a:xfrm>
          <a:prstGeom prst="rect">
            <a:avLst/>
          </a:prstGeom>
        </p:spPr>
        <p:txBody>
          <a:bodyPr wrap="square" lIns="121893" tIns="60947" rIns="121893" bIns="60947">
            <a:spAutoFit/>
          </a:bodyPr>
          <a:lstStyle/>
          <a:p>
            <a:pPr marL="380917" indent="-380917">
              <a:buBlip>
                <a:blip r:embed="rId2"/>
              </a:buBlip>
            </a:pPr>
            <a:r>
              <a:rPr lang="en-US" b="1" dirty="0">
                <a:ea typeface="Helvetica 55 Roman" charset="0"/>
                <a:cs typeface="Arial Narrow"/>
              </a:rPr>
              <a:t>FG-VM</a:t>
            </a:r>
            <a:endParaRPr lang="en-US" b="1" dirty="0">
              <a:cs typeface="Arial Narrow"/>
            </a:endParaRPr>
          </a:p>
        </p:txBody>
      </p:sp>
      <p:graphicFrame>
        <p:nvGraphicFramePr>
          <p:cNvPr id="4" name="Table 3"/>
          <p:cNvGraphicFramePr>
            <a:graphicFrameLocks noGrp="1"/>
          </p:cNvGraphicFramePr>
          <p:nvPr>
            <p:extLst>
              <p:ext uri="{D42A27DB-BD31-4B8C-83A1-F6EECF244321}">
                <p14:modId xmlns:p14="http://schemas.microsoft.com/office/powerpoint/2010/main" val="3509100247"/>
              </p:ext>
            </p:extLst>
          </p:nvPr>
        </p:nvGraphicFramePr>
        <p:xfrm>
          <a:off x="6113084" y="2461762"/>
          <a:ext cx="5249138" cy="2952212"/>
        </p:xfrm>
        <a:graphic>
          <a:graphicData uri="http://schemas.openxmlformats.org/drawingml/2006/table">
            <a:tbl>
              <a:tblPr firstRow="1" bandRow="1">
                <a:tableStyleId>{2D5ABB26-0587-4C30-8999-92F81FD0307C}</a:tableStyleId>
              </a:tblPr>
              <a:tblGrid>
                <a:gridCol w="599187">
                  <a:extLst>
                    <a:ext uri="{9D8B030D-6E8A-4147-A177-3AD203B41FA5}">
                      <a16:colId xmlns:a16="http://schemas.microsoft.com/office/drawing/2014/main" val="20000"/>
                    </a:ext>
                  </a:extLst>
                </a:gridCol>
                <a:gridCol w="4649951">
                  <a:extLst>
                    <a:ext uri="{9D8B030D-6E8A-4147-A177-3AD203B41FA5}">
                      <a16:colId xmlns:a16="http://schemas.microsoft.com/office/drawing/2014/main" val="20001"/>
                    </a:ext>
                  </a:extLst>
                </a:gridCol>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a:solidFill>
                            <a:schemeClr val="accent6"/>
                          </a:solidFill>
                        </a:rPr>
                        <a:t>Primary Benefits:</a:t>
                      </a:r>
                    </a:p>
                  </a:txBody>
                  <a:tcPr marL="121888" marR="121888"/>
                </a:tc>
                <a:tc hMerge="1">
                  <a:txBody>
                    <a:bodyPr/>
                    <a:lstStyle/>
                    <a:p>
                      <a:endParaRPr lang="en-US" dirty="0"/>
                    </a:p>
                  </a:txBody>
                  <a:tcPr/>
                </a:tc>
                <a:extLst>
                  <a:ext uri="{0D108BD9-81ED-4DB2-BD59-A6C34878D82A}">
                    <a16:rowId xmlns:a16="http://schemas.microsoft.com/office/drawing/2014/main" val="10000"/>
                  </a:ext>
                </a:extLst>
              </a:tr>
              <a:tr h="491780">
                <a:tc>
                  <a:txBody>
                    <a:bodyPr/>
                    <a:lstStyle/>
                    <a:p>
                      <a:pPr algn="ct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cs typeface="Arial Narrow"/>
                        </a:rPr>
                        <a:t>Increased visibility and security within virtualized infrastructure better</a:t>
                      </a:r>
                      <a:r>
                        <a:rPr lang="en-US" sz="1200" baseline="0" dirty="0">
                          <a:cs typeface="Arial Narrow"/>
                        </a:rPr>
                        <a:t> protect critical resources</a:t>
                      </a:r>
                      <a:endParaRPr lang="en-US" sz="1200" dirty="0">
                        <a:cs typeface="Arial Narrow"/>
                      </a:endParaRPr>
                    </a:p>
                  </a:txBody>
                  <a:tcPr marL="121888" marR="121888" anchor="ctr"/>
                </a:tc>
                <a:extLst>
                  <a:ext uri="{0D108BD9-81ED-4DB2-BD59-A6C34878D82A}">
                    <a16:rowId xmlns:a16="http://schemas.microsoft.com/office/drawing/2014/main" val="10001"/>
                  </a:ext>
                </a:extLst>
              </a:tr>
              <a:tr h="6400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cs typeface="Arial Narrow"/>
                        </a:rPr>
                        <a:t>Ability to manage virtual appliances and physical appliances from a single pane of glass management platform reduces TCO</a:t>
                      </a:r>
                    </a:p>
                  </a:txBody>
                  <a:tcPr marL="121888" marR="121888" anchor="ctr"/>
                </a:tc>
                <a:extLst>
                  <a:ext uri="{0D108BD9-81ED-4DB2-BD59-A6C34878D82A}">
                    <a16:rowId xmlns:a16="http://schemas.microsoft.com/office/drawing/2014/main" val="10002"/>
                  </a:ext>
                </a:extLst>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cs typeface="Arial Narrow"/>
                        </a:rPr>
                        <a:t>Comprehensive Hypervisor support</a:t>
                      </a:r>
                    </a:p>
                  </a:txBody>
                  <a:tcPr marL="121888" marR="121888" anchor="ctr"/>
                </a:tc>
                <a:extLst>
                  <a:ext uri="{0D108BD9-81ED-4DB2-BD59-A6C34878D82A}">
                    <a16:rowId xmlns:a16="http://schemas.microsoft.com/office/drawing/2014/main" val="10003"/>
                  </a:ext>
                </a:extLst>
              </a:tr>
              <a:tr h="6400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cs typeface="Arial Narrow"/>
                        </a:rPr>
                        <a:t>Feature-rich security and virtual</a:t>
                      </a:r>
                      <a:r>
                        <a:rPr lang="en-US" sz="1200" baseline="0" dirty="0">
                          <a:cs typeface="Arial Narrow"/>
                        </a:rPr>
                        <a:t> networking support facilitate wide deployment  and requirement options </a:t>
                      </a:r>
                      <a:endParaRPr lang="en-US" sz="1200" dirty="0">
                        <a:cs typeface="Arial Narrow"/>
                      </a:endParaRPr>
                    </a:p>
                  </a:txBody>
                  <a:tcPr marL="121888" marR="121888" anchor="ctr"/>
                </a:tc>
                <a:extLst>
                  <a:ext uri="{0D108BD9-81ED-4DB2-BD59-A6C34878D82A}">
                    <a16:rowId xmlns:a16="http://schemas.microsoft.com/office/drawing/2014/main" val="10004"/>
                  </a:ext>
                </a:extLst>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300" dirty="0">
                        <a:solidFill>
                          <a:schemeClr val="accent1">
                            <a:lumMod val="75000"/>
                          </a:schemeClr>
                        </a:solidFill>
                      </a:endParaRPr>
                    </a:p>
                  </a:txBody>
                  <a:tcPr marL="121888" marR="121888"/>
                </a:tc>
                <a:tc>
                  <a:txBody>
                    <a:bodyPr/>
                    <a:lstStyle/>
                    <a:p>
                      <a:pPr lvl="0"/>
                      <a:endParaRPr lang="x-none" sz="1200" kern="1200" dirty="0">
                        <a:solidFill>
                          <a:schemeClr val="tx1"/>
                        </a:solidFill>
                        <a:effectLst/>
                        <a:latin typeface="+mn-lt"/>
                        <a:ea typeface="+mn-ea"/>
                        <a:cs typeface="+mn-cs"/>
                      </a:endParaRPr>
                    </a:p>
                  </a:txBody>
                  <a:tcPr marL="121888" marR="121888" anchor="ctr"/>
                </a:tc>
                <a:extLst>
                  <a:ext uri="{0D108BD9-81ED-4DB2-BD59-A6C34878D82A}">
                    <a16:rowId xmlns:a16="http://schemas.microsoft.com/office/drawing/2014/main" val="10005"/>
                  </a:ext>
                </a:extLst>
              </a:tr>
            </a:tbl>
          </a:graphicData>
        </a:graphic>
      </p:graphicFrame>
      <p:grpSp>
        <p:nvGrpSpPr>
          <p:cNvPr id="5" name="Group 4"/>
          <p:cNvGrpSpPr/>
          <p:nvPr/>
        </p:nvGrpSpPr>
        <p:grpSpPr>
          <a:xfrm>
            <a:off x="1015739" y="2662311"/>
            <a:ext cx="3599949" cy="2999996"/>
            <a:chOff x="850768" y="2278946"/>
            <a:chExt cx="1862684" cy="1975494"/>
          </a:xfrm>
        </p:grpSpPr>
        <p:pic>
          <p:nvPicPr>
            <p:cNvPr id="6" name="Picture 5"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11" name="Group 10"/>
          <p:cNvGrpSpPr/>
          <p:nvPr/>
        </p:nvGrpSpPr>
        <p:grpSpPr>
          <a:xfrm>
            <a:off x="597515" y="1198107"/>
            <a:ext cx="11038895" cy="846744"/>
            <a:chOff x="448252" y="898580"/>
            <a:chExt cx="8281328" cy="635058"/>
          </a:xfrm>
        </p:grpSpPr>
        <p:sp>
          <p:nvSpPr>
            <p:cNvPr id="12" name="Rectangle 1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Agile Security for Virtual Environments </a:t>
              </a:r>
            </a:p>
          </p:txBody>
        </p:sp>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4" name="Group 13"/>
          <p:cNvGrpSpPr>
            <a:grpSpLocks noChangeAspect="1"/>
          </p:cNvGrpSpPr>
          <p:nvPr/>
        </p:nvGrpSpPr>
        <p:grpSpPr>
          <a:xfrm>
            <a:off x="6319793" y="5501498"/>
            <a:ext cx="599248" cy="621908"/>
            <a:chOff x="7634473" y="2936880"/>
            <a:chExt cx="345899" cy="352835"/>
          </a:xfrm>
        </p:grpSpPr>
        <p:pic>
          <p:nvPicPr>
            <p:cNvPr id="1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1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900" b="1" kern="0" dirty="0">
                  <a:solidFill>
                    <a:srgbClr val="3D4D4D"/>
                  </a:solidFill>
                </a:rPr>
                <a:t>VMware</a:t>
              </a:r>
            </a:p>
            <a:p>
              <a:pPr algn="ctr" defTabSz="1218936">
                <a:buSzPct val="25000"/>
                <a:defRPr/>
              </a:pPr>
              <a:r>
                <a:rPr lang="en-US" sz="900" b="1" kern="0" dirty="0">
                  <a:solidFill>
                    <a:srgbClr val="3D4D4D"/>
                  </a:solidFill>
                </a:rPr>
                <a:t>ESXi</a:t>
              </a:r>
              <a:endParaRPr lang="en" sz="900" b="1" kern="0" dirty="0">
                <a:solidFill>
                  <a:srgbClr val="3D4D4D"/>
                </a:solidFill>
              </a:endParaRPr>
            </a:p>
          </p:txBody>
        </p:sp>
      </p:grpSp>
      <p:grpSp>
        <p:nvGrpSpPr>
          <p:cNvPr id="17" name="Group 16"/>
          <p:cNvGrpSpPr/>
          <p:nvPr/>
        </p:nvGrpSpPr>
        <p:grpSpPr>
          <a:xfrm>
            <a:off x="7108066" y="5501498"/>
            <a:ext cx="599248" cy="621908"/>
            <a:chOff x="7634473" y="2936880"/>
            <a:chExt cx="345899" cy="352835"/>
          </a:xfrm>
        </p:grpSpPr>
        <p:pic>
          <p:nvPicPr>
            <p:cNvPr id="1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1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900" b="1" kern="0" dirty="0">
                  <a:solidFill>
                    <a:srgbClr val="3D4D4D"/>
                  </a:solidFill>
                </a:rPr>
                <a:t>Citrix</a:t>
              </a:r>
            </a:p>
            <a:p>
              <a:pPr algn="ctr" defTabSz="1218936">
                <a:buSzPct val="25000"/>
                <a:defRPr/>
              </a:pPr>
              <a:r>
                <a:rPr lang="en-US" sz="900" b="1" kern="0" dirty="0">
                  <a:solidFill>
                    <a:srgbClr val="3D4D4D"/>
                  </a:solidFill>
                </a:rPr>
                <a:t>Xen</a:t>
              </a:r>
              <a:endParaRPr lang="en" sz="900" b="1" kern="0" dirty="0">
                <a:solidFill>
                  <a:srgbClr val="3D4D4D"/>
                </a:solidFill>
              </a:endParaRPr>
            </a:p>
          </p:txBody>
        </p:sp>
      </p:grpSp>
      <p:grpSp>
        <p:nvGrpSpPr>
          <p:cNvPr id="20" name="Group 19"/>
          <p:cNvGrpSpPr/>
          <p:nvPr/>
        </p:nvGrpSpPr>
        <p:grpSpPr>
          <a:xfrm>
            <a:off x="7910461" y="5501498"/>
            <a:ext cx="599248" cy="621908"/>
            <a:chOff x="7634473" y="2936880"/>
            <a:chExt cx="345899" cy="352835"/>
          </a:xfrm>
        </p:grpSpPr>
        <p:pic>
          <p:nvPicPr>
            <p:cNvPr id="21"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2"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1500" b="1" kern="0" dirty="0">
                  <a:solidFill>
                    <a:srgbClr val="3D4D4D"/>
                  </a:solidFill>
                </a:rPr>
                <a:t>Xen</a:t>
              </a:r>
              <a:endParaRPr lang="en" sz="1500" b="1" kern="0" dirty="0">
                <a:solidFill>
                  <a:srgbClr val="3D4D4D"/>
                </a:solidFill>
              </a:endParaRPr>
            </a:p>
          </p:txBody>
        </p:sp>
      </p:grpSp>
      <p:grpSp>
        <p:nvGrpSpPr>
          <p:cNvPr id="23" name="Group 22"/>
          <p:cNvGrpSpPr/>
          <p:nvPr/>
        </p:nvGrpSpPr>
        <p:grpSpPr>
          <a:xfrm>
            <a:off x="8735993" y="5501498"/>
            <a:ext cx="599248" cy="621908"/>
            <a:chOff x="7634473" y="2936880"/>
            <a:chExt cx="345899" cy="352835"/>
          </a:xfrm>
        </p:grpSpPr>
        <p:pic>
          <p:nvPicPr>
            <p:cNvPr id="24"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5"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1500" b="1" kern="0" dirty="0">
                  <a:solidFill>
                    <a:srgbClr val="3D4D4D"/>
                  </a:solidFill>
                </a:rPr>
                <a:t>KVM</a:t>
              </a:r>
              <a:endParaRPr lang="en" sz="1500" b="1" kern="0" dirty="0">
                <a:solidFill>
                  <a:srgbClr val="3D4D4D"/>
                </a:solidFill>
              </a:endParaRPr>
            </a:p>
          </p:txBody>
        </p:sp>
      </p:grpSp>
      <p:grpSp>
        <p:nvGrpSpPr>
          <p:cNvPr id="26" name="Group 25"/>
          <p:cNvGrpSpPr/>
          <p:nvPr/>
        </p:nvGrpSpPr>
        <p:grpSpPr>
          <a:xfrm>
            <a:off x="9515974" y="5501498"/>
            <a:ext cx="599248" cy="621908"/>
            <a:chOff x="7634473" y="2936880"/>
            <a:chExt cx="345899" cy="352835"/>
          </a:xfrm>
        </p:grpSpPr>
        <p:pic>
          <p:nvPicPr>
            <p:cNvPr id="27"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8"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900" b="1" kern="0" dirty="0">
                  <a:solidFill>
                    <a:srgbClr val="3D4D4D"/>
                  </a:solidFill>
                </a:rPr>
                <a:t>MS Hyper-V</a:t>
              </a:r>
              <a:endParaRPr lang="en" sz="900" b="1" kern="0" dirty="0">
                <a:solidFill>
                  <a:srgbClr val="3D4D4D"/>
                </a:solidFill>
              </a:endParaRPr>
            </a:p>
          </p:txBody>
        </p:sp>
      </p:grpSp>
      <p:grpSp>
        <p:nvGrpSpPr>
          <p:cNvPr id="29" name="Group 28"/>
          <p:cNvGrpSpPr/>
          <p:nvPr/>
        </p:nvGrpSpPr>
        <p:grpSpPr>
          <a:xfrm>
            <a:off x="10264488" y="5501498"/>
            <a:ext cx="599248" cy="621908"/>
            <a:chOff x="7634473" y="2936880"/>
            <a:chExt cx="345899" cy="352835"/>
          </a:xfrm>
        </p:grpSpPr>
        <p:pic>
          <p:nvPicPr>
            <p:cNvPr id="3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900" b="1" kern="0" dirty="0">
                  <a:solidFill>
                    <a:srgbClr val="3D4D4D"/>
                  </a:solidFill>
                </a:rPr>
                <a:t>AmazonAWS</a:t>
              </a:r>
              <a:endParaRPr lang="en" sz="900" b="1" kern="0" dirty="0">
                <a:solidFill>
                  <a:srgbClr val="3D4D4D"/>
                </a:solidFill>
              </a:endParaRPr>
            </a:p>
          </p:txBody>
        </p:sp>
      </p:grpSp>
      <p:grpSp>
        <p:nvGrpSpPr>
          <p:cNvPr id="32" name="Group 31"/>
          <p:cNvGrpSpPr/>
          <p:nvPr/>
        </p:nvGrpSpPr>
        <p:grpSpPr>
          <a:xfrm>
            <a:off x="11017249" y="5501498"/>
            <a:ext cx="599248" cy="621908"/>
            <a:chOff x="7634473" y="2936880"/>
            <a:chExt cx="345899" cy="352835"/>
          </a:xfrm>
        </p:grpSpPr>
        <p:pic>
          <p:nvPicPr>
            <p:cNvPr id="3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1218936">
                <a:buSzPct val="25000"/>
                <a:defRPr/>
              </a:pPr>
              <a:r>
                <a:rPr lang="en-US" sz="900" b="1" kern="0" dirty="0">
                  <a:solidFill>
                    <a:srgbClr val="3D4D4D"/>
                  </a:solidFill>
                </a:rPr>
                <a:t>MS Azure</a:t>
              </a:r>
              <a:endParaRPr lang="en" sz="900" b="1" kern="0" dirty="0">
                <a:solidFill>
                  <a:srgbClr val="3D4D4D"/>
                </a:solidFill>
              </a:endParaRPr>
            </a:p>
          </p:txBody>
        </p:sp>
      </p:grpSp>
    </p:spTree>
    <p:extLst>
      <p:ext uri="{BB962C8B-B14F-4D97-AF65-F5344CB8AC3E}">
        <p14:creationId xmlns:p14="http://schemas.microsoft.com/office/powerpoint/2010/main" val="1756971299"/>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FortiGate-VM</a:t>
            </a:r>
          </a:p>
        </p:txBody>
      </p:sp>
      <p:sp>
        <p:nvSpPr>
          <p:cNvPr id="4" name="TextBox 3"/>
          <p:cNvSpPr txBox="1"/>
          <p:nvPr/>
        </p:nvSpPr>
        <p:spPr>
          <a:xfrm>
            <a:off x="335914" y="5731515"/>
            <a:ext cx="7313295" cy="266740"/>
          </a:xfrm>
          <a:prstGeom prst="rect">
            <a:avLst/>
          </a:prstGeom>
          <a:noFill/>
        </p:spPr>
        <p:txBody>
          <a:bodyPr wrap="square" lIns="121893" tIns="60947" rIns="121893" bIns="60947" rtlCol="0">
            <a:spAutoFit/>
          </a:bodyPr>
          <a:lstStyle/>
          <a:p>
            <a:r>
              <a:rPr lang="fr-FR" sz="900" dirty="0"/>
              <a:t>VMware ESX/</a:t>
            </a:r>
            <a:r>
              <a:rPr lang="fr-FR" sz="900" dirty="0" err="1"/>
              <a:t>ESXi</a:t>
            </a:r>
            <a:r>
              <a:rPr lang="fr-FR" sz="900" dirty="0"/>
              <a:t> 3.5/4.0/4.1/5.0, Citrix </a:t>
            </a:r>
            <a:r>
              <a:rPr lang="fr-FR" sz="900" dirty="0" err="1"/>
              <a:t>XenServer</a:t>
            </a:r>
            <a:r>
              <a:rPr lang="fr-FR" sz="900" dirty="0"/>
              <a:t> 5.6 SP2/6.0, Open Source </a:t>
            </a:r>
            <a:r>
              <a:rPr lang="fr-FR" sz="900" dirty="0" err="1"/>
              <a:t>Xen</a:t>
            </a:r>
            <a:r>
              <a:rPr lang="fr-FR" sz="900" dirty="0"/>
              <a:t> 3.4.3 / 4.1</a:t>
            </a:r>
          </a:p>
        </p:txBody>
      </p:sp>
      <p:graphicFrame>
        <p:nvGraphicFramePr>
          <p:cNvPr id="5" name="Table 4"/>
          <p:cNvGraphicFramePr>
            <a:graphicFrameLocks noGrp="1"/>
          </p:cNvGraphicFramePr>
          <p:nvPr>
            <p:extLst>
              <p:ext uri="{D42A27DB-BD31-4B8C-83A1-F6EECF244321}">
                <p14:modId xmlns:p14="http://schemas.microsoft.com/office/powerpoint/2010/main" val="1677037516"/>
              </p:ext>
            </p:extLst>
          </p:nvPr>
        </p:nvGraphicFramePr>
        <p:xfrm>
          <a:off x="335913" y="1200000"/>
          <a:ext cx="11517005" cy="2841168"/>
        </p:xfrm>
        <a:graphic>
          <a:graphicData uri="http://schemas.openxmlformats.org/drawingml/2006/table">
            <a:tbl>
              <a:tblPr firstRow="1" bandRow="1">
                <a:tableStyleId>{5202B0CA-FC54-4496-8BCA-5EF66A818D29}</a:tableStyleId>
              </a:tblPr>
              <a:tblGrid>
                <a:gridCol w="1927389">
                  <a:extLst>
                    <a:ext uri="{9D8B030D-6E8A-4147-A177-3AD203B41FA5}">
                      <a16:colId xmlns:a16="http://schemas.microsoft.com/office/drawing/2014/main" val="20000"/>
                    </a:ext>
                  </a:extLst>
                </a:gridCol>
                <a:gridCol w="1198702">
                  <a:extLst>
                    <a:ext uri="{9D8B030D-6E8A-4147-A177-3AD203B41FA5}">
                      <a16:colId xmlns:a16="http://schemas.microsoft.com/office/drawing/2014/main" val="20001"/>
                    </a:ext>
                  </a:extLst>
                </a:gridCol>
                <a:gridCol w="1198702">
                  <a:extLst>
                    <a:ext uri="{9D8B030D-6E8A-4147-A177-3AD203B41FA5}">
                      <a16:colId xmlns:a16="http://schemas.microsoft.com/office/drawing/2014/main" val="20002"/>
                    </a:ext>
                  </a:extLst>
                </a:gridCol>
                <a:gridCol w="1198702">
                  <a:extLst>
                    <a:ext uri="{9D8B030D-6E8A-4147-A177-3AD203B41FA5}">
                      <a16:colId xmlns:a16="http://schemas.microsoft.com/office/drawing/2014/main" val="20003"/>
                    </a:ext>
                  </a:extLst>
                </a:gridCol>
                <a:gridCol w="1198702">
                  <a:extLst>
                    <a:ext uri="{9D8B030D-6E8A-4147-A177-3AD203B41FA5}">
                      <a16:colId xmlns:a16="http://schemas.microsoft.com/office/drawing/2014/main" val="20004"/>
                    </a:ext>
                  </a:extLst>
                </a:gridCol>
                <a:gridCol w="1198702">
                  <a:extLst>
                    <a:ext uri="{9D8B030D-6E8A-4147-A177-3AD203B41FA5}">
                      <a16:colId xmlns:a16="http://schemas.microsoft.com/office/drawing/2014/main" val="20005"/>
                    </a:ext>
                  </a:extLst>
                </a:gridCol>
                <a:gridCol w="1198702">
                  <a:extLst>
                    <a:ext uri="{9D8B030D-6E8A-4147-A177-3AD203B41FA5}">
                      <a16:colId xmlns:a16="http://schemas.microsoft.com/office/drawing/2014/main" val="20006"/>
                    </a:ext>
                  </a:extLst>
                </a:gridCol>
                <a:gridCol w="1198702">
                  <a:extLst>
                    <a:ext uri="{9D8B030D-6E8A-4147-A177-3AD203B41FA5}">
                      <a16:colId xmlns:a16="http://schemas.microsoft.com/office/drawing/2014/main" val="20007"/>
                    </a:ext>
                  </a:extLst>
                </a:gridCol>
                <a:gridCol w="1198702">
                  <a:extLst>
                    <a:ext uri="{9D8B030D-6E8A-4147-A177-3AD203B41FA5}">
                      <a16:colId xmlns:a16="http://schemas.microsoft.com/office/drawing/2014/main" val="20008"/>
                    </a:ext>
                  </a:extLst>
                </a:gridCol>
              </a:tblGrid>
              <a:tr h="301168">
                <a:tc>
                  <a:txBody>
                    <a:bodyPr/>
                    <a:lstStyle/>
                    <a:p>
                      <a:endParaRPr lang="en-US" sz="1300" dirty="0"/>
                    </a:p>
                  </a:txBody>
                  <a:tcPr marL="121888" marR="121888" anchor="ctr">
                    <a:solidFill>
                      <a:schemeClr val="accent6"/>
                    </a:solidFill>
                  </a:tcPr>
                </a:tc>
                <a:tc>
                  <a:txBody>
                    <a:bodyPr/>
                    <a:lstStyle/>
                    <a:p>
                      <a:pPr algn="ctr" fontAlgn="ctr"/>
                      <a:r>
                        <a:rPr lang="en-US" sz="1300" u="none" strike="noStrike" dirty="0"/>
                        <a:t>FG-VM00</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FG-VM01</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FG-VM02</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FG-VM04</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FG-VM08</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FG-VM16</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FG-VM32</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FG-VMUL</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err="1"/>
                        <a:t>vCPU</a:t>
                      </a:r>
                      <a:r>
                        <a:rPr lang="en-US" sz="1200" b="1" dirty="0"/>
                        <a:t> (Min / Max)</a:t>
                      </a:r>
                      <a:endParaRPr lang="en-US" sz="1200" b="1" dirty="0">
                        <a:solidFill>
                          <a:schemeClr val="bg1"/>
                        </a:solidFill>
                      </a:endParaRPr>
                    </a:p>
                  </a:txBody>
                  <a:tcPr marL="121888" marR="121888" anchor="ctr"/>
                </a:tc>
                <a:tc>
                  <a:txBody>
                    <a:bodyPr/>
                    <a:lstStyle/>
                    <a:p>
                      <a:pPr algn="ctr"/>
                      <a:r>
                        <a:rPr lang="en-US" sz="1200" dirty="0"/>
                        <a:t>1/1</a:t>
                      </a:r>
                    </a:p>
                  </a:txBody>
                  <a:tcPr marL="121888" marR="121888" anchor="ctr"/>
                </a:tc>
                <a:tc>
                  <a:txBody>
                    <a:bodyPr/>
                    <a:lstStyle/>
                    <a:p>
                      <a:pPr algn="ctr"/>
                      <a:r>
                        <a:rPr lang="en-US" sz="1200" dirty="0"/>
                        <a:t>1/1</a:t>
                      </a:r>
                    </a:p>
                  </a:txBody>
                  <a:tcPr marL="121888" marR="121888" anchor="ctr" horzOverflow="overflow"/>
                </a:tc>
                <a:tc>
                  <a:txBody>
                    <a:bodyPr/>
                    <a:lstStyle/>
                    <a:p>
                      <a:pPr algn="ctr"/>
                      <a:r>
                        <a:rPr lang="en-US" sz="1200" dirty="0"/>
                        <a:t>1/2</a:t>
                      </a:r>
                    </a:p>
                  </a:txBody>
                  <a:tcPr marL="121888" marR="121888" anchor="ctr" horzOverflow="overflow"/>
                </a:tc>
                <a:tc>
                  <a:txBody>
                    <a:bodyPr/>
                    <a:lstStyle/>
                    <a:p>
                      <a:pPr algn="ctr"/>
                      <a:r>
                        <a:rPr lang="en-US" sz="1200" dirty="0"/>
                        <a:t>1/4</a:t>
                      </a:r>
                    </a:p>
                  </a:txBody>
                  <a:tcPr marL="121888" marR="121888" anchor="ctr" horzOverflow="overflow"/>
                </a:tc>
                <a:tc>
                  <a:txBody>
                    <a:bodyPr/>
                    <a:lstStyle/>
                    <a:p>
                      <a:pPr algn="ctr"/>
                      <a:r>
                        <a:rPr lang="en-US" sz="1200" dirty="0"/>
                        <a:t>1/8</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1/16</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1/32</a:t>
                      </a:r>
                    </a:p>
                  </a:txBody>
                  <a:tcPr marL="121888" marR="121888" anchor="ctr" horzOverflow="overflow"/>
                </a:tc>
                <a:tc>
                  <a:txBody>
                    <a:bodyPr/>
                    <a:lstStyle/>
                    <a:p>
                      <a:pPr algn="ctr"/>
                      <a:r>
                        <a:rPr lang="en-US" sz="1200" b="0" dirty="0">
                          <a:solidFill>
                            <a:schemeClr val="tx1"/>
                          </a:solidFill>
                        </a:rPr>
                        <a:t>1/Unlimited</a:t>
                      </a:r>
                    </a:p>
                  </a:txBody>
                  <a:tcPr marL="121888" marR="121888" anchor="ctr" horzOverflow="overflow"/>
                </a:tc>
                <a:extLst>
                  <a:ext uri="{0D108BD9-81ED-4DB2-BD59-A6C34878D82A}">
                    <a16:rowId xmlns:a16="http://schemas.microsoft.com/office/drawing/2014/main" val="10001"/>
                  </a:ext>
                </a:extLst>
              </a:tr>
              <a:tr h="457200">
                <a:tc>
                  <a:txBody>
                    <a:bodyPr/>
                    <a:lstStyle/>
                    <a:p>
                      <a:r>
                        <a:rPr lang="en-US" sz="1200" b="1" dirty="0"/>
                        <a:t>Network Interface (Min /Max)</a:t>
                      </a:r>
                      <a:endParaRPr lang="en-US" sz="1200" b="1" dirty="0">
                        <a:solidFill>
                          <a:schemeClr val="bg1"/>
                        </a:solidFill>
                      </a:endParaRPr>
                    </a:p>
                  </a:txBody>
                  <a:tcPr marL="121888" marR="121888" anchor="ctr"/>
                </a:tc>
                <a:tc>
                  <a:txBody>
                    <a:bodyPr/>
                    <a:lstStyle/>
                    <a:p>
                      <a:pPr algn="ctr"/>
                      <a:r>
                        <a:rPr lang="en-US" sz="1200" dirty="0"/>
                        <a:t>2/10</a:t>
                      </a:r>
                    </a:p>
                  </a:txBody>
                  <a:tcPr marL="121888" marR="121888" anchor="ctr"/>
                </a:tc>
                <a:tc>
                  <a:txBody>
                    <a:bodyPr/>
                    <a:lstStyle/>
                    <a:p>
                      <a:pPr algn="ctr"/>
                      <a:r>
                        <a:rPr lang="en-US" sz="1200" dirty="0"/>
                        <a:t>2/10</a:t>
                      </a:r>
                    </a:p>
                  </a:txBody>
                  <a:tcPr marL="121888" marR="121888" anchor="ctr" horzOverflow="overflow"/>
                </a:tc>
                <a:tc>
                  <a:txBody>
                    <a:bodyPr/>
                    <a:lstStyle/>
                    <a:p>
                      <a:pPr algn="ctr"/>
                      <a:r>
                        <a:rPr lang="en-US" sz="1200" dirty="0"/>
                        <a:t>2/10</a:t>
                      </a:r>
                    </a:p>
                  </a:txBody>
                  <a:tcPr marL="121888" marR="121888" anchor="ctr"/>
                </a:tc>
                <a:tc>
                  <a:txBody>
                    <a:bodyPr/>
                    <a:lstStyle/>
                    <a:p>
                      <a:pPr algn="ctr"/>
                      <a:r>
                        <a:rPr lang="en-US" sz="1200" dirty="0"/>
                        <a:t>2/10</a:t>
                      </a:r>
                    </a:p>
                  </a:txBody>
                  <a:tcPr marL="121888" marR="121888" anchor="ctr" horzOverflow="overflow"/>
                </a:tc>
                <a:tc>
                  <a:txBody>
                    <a:bodyPr/>
                    <a:lstStyle/>
                    <a:p>
                      <a:pPr algn="ctr"/>
                      <a:r>
                        <a:rPr lang="en-US" sz="1200" dirty="0"/>
                        <a:t>2/10</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2/10</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2/10</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2/10</a:t>
                      </a:r>
                    </a:p>
                  </a:txBody>
                  <a:tcPr marL="121888" marR="121888" anchor="ctr" horzOverflow="overflow"/>
                </a:tc>
                <a:extLst>
                  <a:ext uri="{0D108BD9-81ED-4DB2-BD59-A6C34878D82A}">
                    <a16:rowId xmlns:a16="http://schemas.microsoft.com/office/drawing/2014/main" val="10002"/>
                  </a:ext>
                </a:extLst>
              </a:tr>
              <a:tr h="426720">
                <a:tc>
                  <a:txBody>
                    <a:bodyPr/>
                    <a:lstStyle/>
                    <a:p>
                      <a:r>
                        <a:rPr lang="en-US" sz="1200" b="1" dirty="0"/>
                        <a:t>Memory </a:t>
                      </a:r>
                      <a:r>
                        <a:rPr lang="en-US" sz="1200" b="1" baseline="0" dirty="0"/>
                        <a:t>(Min / Max)</a:t>
                      </a:r>
                      <a:endParaRPr lang="en-US" sz="1200" b="1" dirty="0">
                        <a:solidFill>
                          <a:schemeClr val="bg1"/>
                        </a:solidFill>
                      </a:endParaRPr>
                    </a:p>
                  </a:txBody>
                  <a:tcPr marL="121888" marR="121888" anchor="ctr"/>
                </a:tc>
                <a:tc>
                  <a:txBody>
                    <a:bodyPr/>
                    <a:lstStyle/>
                    <a:p>
                      <a:pPr algn="ctr"/>
                      <a:r>
                        <a:rPr lang="en-US" sz="1200" dirty="0"/>
                        <a:t>1 GB / 1.5 GB</a:t>
                      </a:r>
                    </a:p>
                  </a:txBody>
                  <a:tcPr marL="121888" marR="121888" anchor="ctr"/>
                </a:tc>
                <a:tc>
                  <a:txBody>
                    <a:bodyPr/>
                    <a:lstStyle/>
                    <a:p>
                      <a:pPr algn="ctr"/>
                      <a:r>
                        <a:rPr lang="en-US" sz="1200" dirty="0"/>
                        <a:t>1 GB / 2 GB</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  GB</a:t>
                      </a:r>
                      <a:r>
                        <a:rPr lang="en-US" sz="1200" baseline="0" dirty="0"/>
                        <a:t> / 4 GB</a:t>
                      </a:r>
                      <a:endParaRPr lang="en-US" sz="1200" dirty="0"/>
                    </a:p>
                  </a:txBody>
                  <a:tcPr marL="121888" marR="12188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 GB</a:t>
                      </a:r>
                      <a:r>
                        <a:rPr lang="en-US" sz="1200" baseline="0" dirty="0"/>
                        <a:t> / 6 GB</a:t>
                      </a:r>
                      <a:endParaRPr lang="en-US" sz="1200" dirty="0"/>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 GB / 12 GB</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1 GB /</a:t>
                      </a:r>
                      <a:r>
                        <a:rPr lang="en-US" sz="1200" b="0" baseline="0" dirty="0">
                          <a:solidFill>
                            <a:schemeClr val="tx1"/>
                          </a:solidFill>
                        </a:rPr>
                        <a:t> 24</a:t>
                      </a:r>
                      <a:r>
                        <a:rPr lang="en-US" sz="1200" b="0" dirty="0">
                          <a:solidFill>
                            <a:schemeClr val="tx1"/>
                          </a:solidFill>
                        </a:rPr>
                        <a:t> GB</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1 GB /</a:t>
                      </a:r>
                      <a:r>
                        <a:rPr lang="en-US" sz="1200" b="0" baseline="0" dirty="0">
                          <a:solidFill>
                            <a:schemeClr val="tx1"/>
                          </a:solidFill>
                        </a:rPr>
                        <a:t> 48</a:t>
                      </a:r>
                      <a:r>
                        <a:rPr lang="en-US" sz="1200" b="0" dirty="0">
                          <a:solidFill>
                            <a:schemeClr val="tx1"/>
                          </a:solidFill>
                        </a:rPr>
                        <a:t> GB</a:t>
                      </a:r>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1 GB/</a:t>
                      </a:r>
                      <a:r>
                        <a:rPr lang="en-US" sz="1200" b="0" baseline="0" dirty="0">
                          <a:solidFill>
                            <a:schemeClr val="tx1"/>
                          </a:solidFill>
                        </a:rPr>
                        <a:t> Unlimited</a:t>
                      </a:r>
                      <a:endParaRPr lang="en-US" sz="1200" b="0" dirty="0">
                        <a:solidFill>
                          <a:schemeClr val="tx1"/>
                        </a:solidFill>
                      </a:endParaRPr>
                    </a:p>
                  </a:txBody>
                  <a:tcPr marL="121888" marR="121888" anchor="ctr" horzOverflow="overflow"/>
                </a:tc>
                <a:extLst>
                  <a:ext uri="{0D108BD9-81ED-4DB2-BD59-A6C34878D82A}">
                    <a16:rowId xmlns:a16="http://schemas.microsoft.com/office/drawing/2014/main" val="10003"/>
                  </a:ext>
                </a:extLst>
              </a:tr>
              <a:tr h="457200">
                <a:tc>
                  <a:txBody>
                    <a:bodyPr/>
                    <a:lstStyle/>
                    <a:p>
                      <a:r>
                        <a:rPr lang="en-US" sz="1200" b="1" dirty="0"/>
                        <a:t>Storage Support (Min/Max)</a:t>
                      </a:r>
                      <a:endParaRPr lang="en-US" sz="1200" b="1" dirty="0">
                        <a:solidFill>
                          <a:schemeClr val="bg1"/>
                        </a:solidFill>
                      </a:endParaRPr>
                    </a:p>
                  </a:txBody>
                  <a:tcPr marL="121888" marR="121888" anchor="ctr"/>
                </a:tc>
                <a:tc>
                  <a:txBody>
                    <a:bodyPr/>
                    <a:lstStyle/>
                    <a:p>
                      <a:pPr algn="ctr"/>
                      <a:r>
                        <a:rPr lang="en-US" sz="1200" baseline="0" dirty="0"/>
                        <a:t>30 GB / 2TB</a:t>
                      </a:r>
                      <a:endParaRPr lang="en-US" sz="1200" dirty="0"/>
                    </a:p>
                  </a:txBody>
                  <a:tcPr marL="121888" marR="121888" anchor="ctr" horzOverflow="overflow"/>
                </a:tc>
                <a:tc>
                  <a:txBody>
                    <a:bodyPr/>
                    <a:lstStyle/>
                    <a:p>
                      <a:pPr algn="ctr"/>
                      <a:r>
                        <a:rPr lang="en-US" sz="1200" baseline="0" dirty="0"/>
                        <a:t>30 GB / 2TB</a:t>
                      </a:r>
                      <a:endParaRPr lang="en-US" sz="1200" dirty="0"/>
                    </a:p>
                  </a:txBody>
                  <a:tcPr marL="121888" marR="121888" anchor="ctr"/>
                </a:tc>
                <a:tc>
                  <a:txBody>
                    <a:bodyPr/>
                    <a:lstStyle/>
                    <a:p>
                      <a:pPr algn="ctr"/>
                      <a:r>
                        <a:rPr lang="en-US" sz="1200" baseline="0" dirty="0"/>
                        <a:t>30 GB / 2TB</a:t>
                      </a:r>
                      <a:endParaRPr lang="en-US" sz="1200" dirty="0"/>
                    </a:p>
                  </a:txBody>
                  <a:tcPr marL="121888" marR="12188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30 GB / 2TB</a:t>
                      </a:r>
                      <a:endParaRPr lang="en-US" sz="1200" dirty="0"/>
                    </a:p>
                  </a:txBody>
                  <a:tcPr marL="121888" marR="121888" anchor="ctr"/>
                </a:tc>
                <a:tc>
                  <a:txBody>
                    <a:bodyPr/>
                    <a:lstStyle/>
                    <a:p>
                      <a:pPr algn="ctr"/>
                      <a:r>
                        <a:rPr lang="en-US" sz="1200" baseline="0" dirty="0"/>
                        <a:t>30 GB / 2TB</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30 GB / 2TB</a:t>
                      </a:r>
                      <a:endParaRPr lang="en-US" sz="1200" b="0" dirty="0">
                        <a:solidFill>
                          <a:schemeClr val="tx1"/>
                        </a:solidFill>
                      </a:endParaRP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30 GB / 2TB</a:t>
                      </a:r>
                      <a:endParaRPr lang="en-US" sz="1200" b="0" dirty="0">
                        <a:solidFill>
                          <a:schemeClr val="tx1"/>
                        </a:solidFill>
                      </a:endParaRP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30 GB / 2TB</a:t>
                      </a:r>
                      <a:endParaRPr lang="en-US" sz="1200" b="0" dirty="0">
                        <a:solidFill>
                          <a:schemeClr val="tx1"/>
                        </a:solidFill>
                      </a:endParaRPr>
                    </a:p>
                  </a:txBody>
                  <a:tcPr marL="121888" marR="121888" anchor="ctr"/>
                </a:tc>
                <a:extLst>
                  <a:ext uri="{0D108BD9-81ED-4DB2-BD59-A6C34878D82A}">
                    <a16:rowId xmlns:a16="http://schemas.microsoft.com/office/drawing/2014/main" val="10004"/>
                  </a:ext>
                </a:extLst>
              </a:tr>
              <a:tr h="370840">
                <a:tc>
                  <a:txBody>
                    <a:bodyPr/>
                    <a:lstStyle/>
                    <a:p>
                      <a:r>
                        <a:rPr lang="en-US" sz="1200" b="1" dirty="0"/>
                        <a:t>Max FortiAP</a:t>
                      </a:r>
                      <a:endParaRPr lang="en-US" sz="1200" b="1" dirty="0">
                        <a:solidFill>
                          <a:schemeClr val="bg1"/>
                        </a:solidFill>
                      </a:endParaRPr>
                    </a:p>
                  </a:txBody>
                  <a:tcPr marL="121888" marR="121888" anchor="ctr"/>
                </a:tc>
                <a:tc>
                  <a:txBody>
                    <a:bodyPr/>
                    <a:lstStyle/>
                    <a:p>
                      <a:pPr algn="ctr"/>
                      <a:r>
                        <a:rPr lang="en-US" sz="1200" dirty="0"/>
                        <a:t>32</a:t>
                      </a:r>
                    </a:p>
                  </a:txBody>
                  <a:tcPr marL="121888" marR="121888" anchor="ctr"/>
                </a:tc>
                <a:tc>
                  <a:txBody>
                    <a:bodyPr/>
                    <a:lstStyle/>
                    <a:p>
                      <a:pPr algn="ctr"/>
                      <a:r>
                        <a:rPr lang="en-US" sz="1200" dirty="0"/>
                        <a:t>256</a:t>
                      </a:r>
                    </a:p>
                  </a:txBody>
                  <a:tcPr marL="121888" marR="121888" anchor="ctr" horzOverflow="overflow"/>
                </a:tc>
                <a:tc>
                  <a:txBody>
                    <a:bodyPr/>
                    <a:lstStyle/>
                    <a:p>
                      <a:pPr algn="ctr"/>
                      <a:r>
                        <a:rPr lang="en-US" sz="1200" dirty="0"/>
                        <a:t>512</a:t>
                      </a:r>
                    </a:p>
                  </a:txBody>
                  <a:tcPr marL="121888" marR="121888" anchor="ctr"/>
                </a:tc>
                <a:tc>
                  <a:txBody>
                    <a:bodyPr/>
                    <a:lstStyle/>
                    <a:p>
                      <a:pPr algn="ctr"/>
                      <a:r>
                        <a:rPr lang="en-US" sz="1200" dirty="0"/>
                        <a:t>512</a:t>
                      </a:r>
                    </a:p>
                  </a:txBody>
                  <a:tcPr marL="121888" marR="121888" anchor="ctr" horzOverflow="overflow"/>
                </a:tc>
                <a:tc>
                  <a:txBody>
                    <a:bodyPr/>
                    <a:lstStyle/>
                    <a:p>
                      <a:pPr algn="ctr"/>
                      <a:r>
                        <a:rPr lang="en-US" sz="1200" dirty="0"/>
                        <a:t>1,024</a:t>
                      </a:r>
                    </a:p>
                  </a:txBody>
                  <a:tcPr marL="121888" marR="121888" anchor="ctr" horzOverflow="overflow"/>
                </a:tc>
                <a:tc>
                  <a:txBody>
                    <a:bodyPr/>
                    <a:lstStyle/>
                    <a:p>
                      <a:pPr algn="ctr"/>
                      <a:r>
                        <a:rPr lang="en-US" sz="1200" b="0" dirty="0">
                          <a:solidFill>
                            <a:schemeClr val="tx1"/>
                          </a:solidFill>
                        </a:rPr>
                        <a:t>4,096</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4,096</a:t>
                      </a: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4,096</a:t>
                      </a:r>
                    </a:p>
                  </a:txBody>
                  <a:tcPr marL="121888" marR="121888" anchor="ctr" horzOverflow="overflow"/>
                </a:tc>
                <a:extLst>
                  <a:ext uri="{0D108BD9-81ED-4DB2-BD59-A6C34878D82A}">
                    <a16:rowId xmlns:a16="http://schemas.microsoft.com/office/drawing/2014/main" val="10005"/>
                  </a:ext>
                </a:extLst>
              </a:tr>
              <a:tr h="426720">
                <a:tc>
                  <a:txBody>
                    <a:bodyPr/>
                    <a:lstStyle/>
                    <a:p>
                      <a:r>
                        <a:rPr lang="en-US" sz="1200" b="1" dirty="0"/>
                        <a:t>VDOM (Default/Max)</a:t>
                      </a:r>
                      <a:endParaRPr lang="en-US" sz="1200" b="1" dirty="0">
                        <a:solidFill>
                          <a:schemeClr val="bg1"/>
                        </a:solidFill>
                      </a:endParaRPr>
                    </a:p>
                  </a:txBody>
                  <a:tcPr marL="121888" marR="121888" anchor="ctr"/>
                </a:tc>
                <a:tc>
                  <a:txBody>
                    <a:bodyPr/>
                    <a:lstStyle/>
                    <a:p>
                      <a:pPr algn="ctr"/>
                      <a:r>
                        <a:rPr lang="en-US" sz="1200" dirty="0"/>
                        <a:t>1 / 1</a:t>
                      </a:r>
                      <a:endParaRPr lang="en-US" sz="1200" i="0" dirty="0"/>
                    </a:p>
                  </a:txBody>
                  <a:tcPr marL="121888" marR="121888" anchor="ctr"/>
                </a:tc>
                <a:tc>
                  <a:txBody>
                    <a:bodyPr/>
                    <a:lstStyle/>
                    <a:p>
                      <a:pPr algn="ctr"/>
                      <a:r>
                        <a:rPr lang="en-US" sz="1200" dirty="0"/>
                        <a:t>10 / 10</a:t>
                      </a:r>
                      <a:endParaRPr lang="en-US" sz="1200" i="0" dirty="0"/>
                    </a:p>
                  </a:txBody>
                  <a:tcPr marL="121888" marR="121888" anchor="ctr"/>
                </a:tc>
                <a:tc>
                  <a:txBody>
                    <a:bodyPr/>
                    <a:lstStyle/>
                    <a:p>
                      <a:pPr algn="ctr"/>
                      <a:r>
                        <a:rPr lang="en-US" sz="1200" dirty="0"/>
                        <a:t>10 / 25</a:t>
                      </a:r>
                      <a:endParaRPr lang="en-US" sz="1200" i="0" dirty="0"/>
                    </a:p>
                  </a:txBody>
                  <a:tcPr marL="121888" marR="121888" anchor="ctr"/>
                </a:tc>
                <a:tc>
                  <a:txBody>
                    <a:bodyPr/>
                    <a:lstStyle/>
                    <a:p>
                      <a:pPr algn="ctr"/>
                      <a:r>
                        <a:rPr lang="en-US" sz="1200" dirty="0"/>
                        <a:t>10 / 50</a:t>
                      </a:r>
                      <a:endParaRPr lang="en-US" sz="1200" i="0" dirty="0"/>
                    </a:p>
                  </a:txBody>
                  <a:tcPr marL="121888" marR="121888" anchor="ctr"/>
                </a:tc>
                <a:tc>
                  <a:txBody>
                    <a:bodyPr/>
                    <a:lstStyle/>
                    <a:p>
                      <a:pPr algn="ctr"/>
                      <a:r>
                        <a:rPr lang="en-US" sz="1200" dirty="0"/>
                        <a:t>10 / 250</a:t>
                      </a:r>
                      <a:endParaRPr lang="en-US" sz="1200" i="0" dirty="0"/>
                    </a:p>
                  </a:txBody>
                  <a:tcPr marL="121888" marR="121888" anchor="ctr"/>
                </a:tc>
                <a:tc>
                  <a:txBody>
                    <a:bodyPr/>
                    <a:lstStyle/>
                    <a:p>
                      <a:pPr algn="ctr"/>
                      <a:r>
                        <a:rPr lang="en-US" sz="1200" b="0" i="0" dirty="0">
                          <a:solidFill>
                            <a:schemeClr val="tx1"/>
                          </a:solidFill>
                        </a:rPr>
                        <a:t>10 / 500</a:t>
                      </a: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10 / 500</a:t>
                      </a:r>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b="0" i="0" dirty="0">
                          <a:solidFill>
                            <a:schemeClr val="tx1"/>
                          </a:solidFill>
                        </a:rPr>
                        <a:t>10 / 500</a:t>
                      </a:r>
                    </a:p>
                  </a:txBody>
                  <a:tcPr marL="121888" marR="121888"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13775718"/>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FortiGate-VM</a:t>
            </a:r>
          </a:p>
        </p:txBody>
      </p:sp>
      <p:graphicFrame>
        <p:nvGraphicFramePr>
          <p:cNvPr id="5" name="Table 4"/>
          <p:cNvGraphicFramePr>
            <a:graphicFrameLocks noGrp="1"/>
          </p:cNvGraphicFramePr>
          <p:nvPr>
            <p:extLst>
              <p:ext uri="{D42A27DB-BD31-4B8C-83A1-F6EECF244321}">
                <p14:modId xmlns:p14="http://schemas.microsoft.com/office/powerpoint/2010/main" val="3772852459"/>
              </p:ext>
            </p:extLst>
          </p:nvPr>
        </p:nvGraphicFramePr>
        <p:xfrm>
          <a:off x="335913" y="1200000"/>
          <a:ext cx="11517005" cy="3961278"/>
        </p:xfrm>
        <a:graphic>
          <a:graphicData uri="http://schemas.openxmlformats.org/drawingml/2006/table">
            <a:tbl>
              <a:tblPr firstRow="1" bandRow="1">
                <a:tableStyleId>{5202B0CA-FC54-4496-8BCA-5EF66A818D29}</a:tableStyleId>
              </a:tblPr>
              <a:tblGrid>
                <a:gridCol w="1927389">
                  <a:extLst>
                    <a:ext uri="{9D8B030D-6E8A-4147-A177-3AD203B41FA5}">
                      <a16:colId xmlns:a16="http://schemas.microsoft.com/office/drawing/2014/main" val="20000"/>
                    </a:ext>
                  </a:extLst>
                </a:gridCol>
                <a:gridCol w="1198702">
                  <a:extLst>
                    <a:ext uri="{9D8B030D-6E8A-4147-A177-3AD203B41FA5}">
                      <a16:colId xmlns:a16="http://schemas.microsoft.com/office/drawing/2014/main" val="20001"/>
                    </a:ext>
                  </a:extLst>
                </a:gridCol>
                <a:gridCol w="1198702">
                  <a:extLst>
                    <a:ext uri="{9D8B030D-6E8A-4147-A177-3AD203B41FA5}">
                      <a16:colId xmlns:a16="http://schemas.microsoft.com/office/drawing/2014/main" val="20002"/>
                    </a:ext>
                  </a:extLst>
                </a:gridCol>
                <a:gridCol w="1198702">
                  <a:extLst>
                    <a:ext uri="{9D8B030D-6E8A-4147-A177-3AD203B41FA5}">
                      <a16:colId xmlns:a16="http://schemas.microsoft.com/office/drawing/2014/main" val="20003"/>
                    </a:ext>
                  </a:extLst>
                </a:gridCol>
                <a:gridCol w="1198702">
                  <a:extLst>
                    <a:ext uri="{9D8B030D-6E8A-4147-A177-3AD203B41FA5}">
                      <a16:colId xmlns:a16="http://schemas.microsoft.com/office/drawing/2014/main" val="20004"/>
                    </a:ext>
                  </a:extLst>
                </a:gridCol>
                <a:gridCol w="1198702">
                  <a:extLst>
                    <a:ext uri="{9D8B030D-6E8A-4147-A177-3AD203B41FA5}">
                      <a16:colId xmlns:a16="http://schemas.microsoft.com/office/drawing/2014/main" val="20005"/>
                    </a:ext>
                  </a:extLst>
                </a:gridCol>
                <a:gridCol w="1198702">
                  <a:extLst>
                    <a:ext uri="{9D8B030D-6E8A-4147-A177-3AD203B41FA5}">
                      <a16:colId xmlns:a16="http://schemas.microsoft.com/office/drawing/2014/main" val="20006"/>
                    </a:ext>
                  </a:extLst>
                </a:gridCol>
                <a:gridCol w="1198702">
                  <a:extLst>
                    <a:ext uri="{9D8B030D-6E8A-4147-A177-3AD203B41FA5}">
                      <a16:colId xmlns:a16="http://schemas.microsoft.com/office/drawing/2014/main" val="20007"/>
                    </a:ext>
                  </a:extLst>
                </a:gridCol>
                <a:gridCol w="1198702">
                  <a:extLst>
                    <a:ext uri="{9D8B030D-6E8A-4147-A177-3AD203B41FA5}">
                      <a16:colId xmlns:a16="http://schemas.microsoft.com/office/drawing/2014/main" val="20008"/>
                    </a:ext>
                  </a:extLst>
                </a:gridCol>
              </a:tblGrid>
              <a:tr h="301168">
                <a:tc>
                  <a:txBody>
                    <a:bodyPr/>
                    <a:lstStyle/>
                    <a:p>
                      <a:endParaRPr lang="en-US" sz="1300" dirty="0"/>
                    </a:p>
                  </a:txBody>
                  <a:tcPr marL="121888" marR="121888" anchor="ctr">
                    <a:solidFill>
                      <a:schemeClr val="accent6"/>
                    </a:solidFill>
                  </a:tcPr>
                </a:tc>
                <a:tc>
                  <a:txBody>
                    <a:bodyPr/>
                    <a:lstStyle/>
                    <a:p>
                      <a:pPr algn="ctr" fontAlgn="ctr"/>
                      <a:r>
                        <a:rPr lang="en-US" sz="1300" u="none" strike="noStrike" dirty="0"/>
                        <a:t>FG-VM00</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FG-VM01</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FG-VM02</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FG-VM04</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FG-VM08</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FG-VM16</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FG-VM32</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a:t>FG-VMUL</a:t>
                      </a:r>
                      <a:endParaRPr lang="en-US" sz="1300" b="0" i="0" u="none" strike="noStrike" dirty="0">
                        <a:solidFill>
                          <a:srgbClr val="000000"/>
                        </a:solidFill>
                        <a:latin typeface="+mn-lt"/>
                        <a:cs typeface="Arial"/>
                      </a:endParaRPr>
                    </a:p>
                  </a:txBody>
                  <a:tcPr marL="116086" marR="116086" marT="48984" marB="48984" horzOverflow="overflow">
                    <a:solidFill>
                      <a:schemeClr val="accent6"/>
                    </a:solidFill>
                  </a:tcPr>
                </a:tc>
                <a:extLst>
                  <a:ext uri="{0D108BD9-81ED-4DB2-BD59-A6C34878D82A}">
                    <a16:rowId xmlns:a16="http://schemas.microsoft.com/office/drawing/2014/main" val="10000"/>
                  </a:ext>
                </a:extLst>
              </a:tr>
              <a:tr h="370840">
                <a:tc gridSpan="9">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Private Cloud</a:t>
                      </a:r>
                      <a:r>
                        <a:rPr lang="en-US" sz="1200" b="1" baseline="0" dirty="0">
                          <a:solidFill>
                            <a:schemeClr val="bg1"/>
                          </a:solidFill>
                        </a:rPr>
                        <a:t> </a:t>
                      </a:r>
                      <a:r>
                        <a:rPr lang="en-US" sz="1200" b="1" dirty="0">
                          <a:solidFill>
                            <a:schemeClr val="bg1"/>
                          </a:solidFill>
                        </a:rPr>
                        <a:t>Platforms</a:t>
                      </a:r>
                    </a:p>
                  </a:txBody>
                  <a:tcPr marL="121888" marR="121888" anchor="ctr">
                    <a:solidFill>
                      <a:schemeClr val="bg1">
                        <a:lumMod val="50000"/>
                      </a:schemeClr>
                    </a:solidFill>
                  </a:tcPr>
                </a:tc>
                <a:tc hMerge="1">
                  <a:txBody>
                    <a:bodyPr/>
                    <a:lstStyle/>
                    <a:p>
                      <a:pPr algn="ctr"/>
                      <a:endParaRPr lang="en-US" sz="1200" dirty="0"/>
                    </a:p>
                  </a:txBody>
                  <a:tcPr marL="121888" marR="121888" anchor="ctr">
                    <a:solidFill>
                      <a:schemeClr val="bg1">
                        <a:lumMod val="50000"/>
                      </a:schemeClr>
                    </a:solidFill>
                  </a:tcPr>
                </a:tc>
                <a:tc hMerge="1">
                  <a:txBody>
                    <a:bodyPr/>
                    <a:lstStyle/>
                    <a:p>
                      <a:pPr algn="ctr"/>
                      <a:endParaRPr lang="en-US" sz="1200" dirty="0"/>
                    </a:p>
                  </a:txBody>
                  <a:tcPr marL="121888" marR="121888" anchor="ctr" horzOverflow="overflow">
                    <a:solidFill>
                      <a:schemeClr val="bg1">
                        <a:lumMod val="50000"/>
                      </a:schemeClr>
                    </a:solidFill>
                  </a:tcPr>
                </a:tc>
                <a:tc hMerge="1">
                  <a:txBody>
                    <a:bodyPr/>
                    <a:lstStyle/>
                    <a:p>
                      <a:pPr algn="ctr"/>
                      <a:endParaRPr lang="en-US" sz="1200" dirty="0"/>
                    </a:p>
                  </a:txBody>
                  <a:tcPr marL="121888" marR="121888" anchor="ctr" horzOverflow="overflow">
                    <a:solidFill>
                      <a:schemeClr val="bg1">
                        <a:lumMod val="50000"/>
                      </a:schemeClr>
                    </a:solidFill>
                  </a:tcPr>
                </a:tc>
                <a:tc hMerge="1">
                  <a:txBody>
                    <a:bodyPr/>
                    <a:lstStyle/>
                    <a:p>
                      <a:pPr algn="ctr"/>
                      <a:endParaRPr lang="en-US" sz="1200" dirty="0"/>
                    </a:p>
                  </a:txBody>
                  <a:tcPr marL="121888" marR="121888" anchor="ctr" horzOverflow="overflow">
                    <a:solidFill>
                      <a:schemeClr val="bg1">
                        <a:lumMod val="50000"/>
                      </a:schemeClr>
                    </a:solidFill>
                  </a:tcPr>
                </a:tc>
                <a:tc hMerge="1">
                  <a:txBody>
                    <a:bodyPr/>
                    <a:lstStyle/>
                    <a:p>
                      <a:pPr algn="ctr"/>
                      <a:endParaRPr lang="en-US" sz="1200" dirty="0"/>
                    </a:p>
                  </a:txBody>
                  <a:tcPr marL="121888" marR="121888" anchor="ctr" horzOverflow="overflow">
                    <a:solidFill>
                      <a:schemeClr val="bg1">
                        <a:lumMod val="50000"/>
                      </a:schemeClr>
                    </a:solidFill>
                  </a:tcPr>
                </a:tc>
                <a:tc hMerge="1">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dirty="0"/>
                    </a:p>
                  </a:txBody>
                  <a:tcPr marL="121888" marR="121888" anchor="ctr" horzOverflow="overflow">
                    <a:solidFill>
                      <a:schemeClr val="bg1">
                        <a:lumMod val="50000"/>
                      </a:schemeClr>
                    </a:solidFill>
                  </a:tcPr>
                </a:tc>
                <a:tc hMerge="1">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dirty="0"/>
                    </a:p>
                  </a:txBody>
                  <a:tcPr marL="121888" marR="121888" anchor="ctr" horzOverflow="overflow">
                    <a:solidFill>
                      <a:schemeClr val="bg1">
                        <a:lumMod val="50000"/>
                      </a:schemeClr>
                    </a:solidFill>
                  </a:tcPr>
                </a:tc>
                <a:tc hMerge="1">
                  <a:txBody>
                    <a:bodyPr/>
                    <a:lstStyle/>
                    <a:p>
                      <a:pPr algn="ctr"/>
                      <a:endParaRPr lang="en-US" sz="1200" dirty="0"/>
                    </a:p>
                  </a:txBody>
                  <a:tcPr marL="121888" marR="121888" anchor="ctr" horzOverflow="overflow">
                    <a:solidFill>
                      <a:schemeClr val="bg1">
                        <a:lumMod val="50000"/>
                      </a:schemeClr>
                    </a:solidFill>
                  </a:tcPr>
                </a:tc>
                <a:extLst>
                  <a:ext uri="{0D108BD9-81ED-4DB2-BD59-A6C34878D82A}">
                    <a16:rowId xmlns:a16="http://schemas.microsoft.com/office/drawing/2014/main" val="10001"/>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VMware</a:t>
                      </a:r>
                      <a:endParaRPr lang="en-US" sz="1200" b="1" dirty="0">
                        <a:solidFill>
                          <a:schemeClr val="bg1"/>
                        </a:solidFill>
                      </a:endParaRPr>
                    </a:p>
                  </a:txBody>
                  <a:tcPr marL="121888" marR="121888" anchor="ctr"/>
                </a:tc>
                <a:tc>
                  <a:txBody>
                    <a:bodyPr/>
                    <a:lstStyle/>
                    <a:p>
                      <a:pPr algn="ctr"/>
                      <a:r>
                        <a:rPr lang="en-US" sz="1200" dirty="0">
                          <a:latin typeface="Zapf Dingbats"/>
                          <a:ea typeface="Zapf Dingbats"/>
                          <a:cs typeface="Zapf Dingbats"/>
                          <a:sym typeface="Zapf Dingbats"/>
                        </a:rPr>
                        <a:t>✔</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2"/>
                  </a:ext>
                </a:extLst>
              </a:tr>
              <a:tr h="457200">
                <a:tc>
                  <a:txBody>
                    <a:bodyPr/>
                    <a:lstStyle/>
                    <a:p>
                      <a:r>
                        <a:rPr lang="en-US" sz="1200" b="1" dirty="0"/>
                        <a:t>Citrix</a:t>
                      </a:r>
                      <a:endParaRPr lang="en-US" sz="1200" b="1" dirty="0">
                        <a:solidFill>
                          <a:schemeClr val="bg1"/>
                        </a:solidFill>
                      </a:endParaRPr>
                    </a:p>
                  </a:txBody>
                  <a:tcPr marL="121888" marR="121888" anchor="ctr"/>
                </a:tc>
                <a:tc>
                  <a:txBody>
                    <a:bodyPr/>
                    <a:lstStyle/>
                    <a:p>
                      <a:pPr algn="ctr"/>
                      <a:r>
                        <a:rPr lang="en-US" sz="1200" dirty="0">
                          <a:latin typeface="Zapf Dingbats"/>
                          <a:ea typeface="Zapf Dingbats"/>
                          <a:cs typeface="Zapf Dingbats"/>
                          <a:sym typeface="Zapf Dingbats"/>
                        </a:rPr>
                        <a:t>✔</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3"/>
                  </a:ext>
                </a:extLst>
              </a:tr>
              <a:tr h="426720">
                <a:tc>
                  <a:txBody>
                    <a:bodyPr/>
                    <a:lstStyle/>
                    <a:p>
                      <a:r>
                        <a:rPr lang="en-US" sz="1200" b="1" dirty="0"/>
                        <a:t>Microsoft Hyper-V</a:t>
                      </a:r>
                      <a:endParaRPr lang="en-US" sz="1200" b="1" dirty="0">
                        <a:solidFill>
                          <a:schemeClr val="bg1"/>
                        </a:solidFill>
                      </a:endParaRPr>
                    </a:p>
                  </a:txBody>
                  <a:tcPr marL="121888" marR="121888" anchor="ctr"/>
                </a:tc>
                <a:tc>
                  <a:txBody>
                    <a:bodyPr/>
                    <a:lstStyle/>
                    <a:p>
                      <a:pPr algn="ctr"/>
                      <a:r>
                        <a:rPr lang="en-US" sz="1200" dirty="0">
                          <a:latin typeface="Zapf Dingbats"/>
                          <a:ea typeface="Zapf Dingbats"/>
                          <a:cs typeface="Zapf Dingbats"/>
                          <a:sym typeface="Zapf Dingbats"/>
                        </a:rPr>
                        <a:t>✔</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4"/>
                  </a:ext>
                </a:extLst>
              </a:tr>
              <a:tr h="457200">
                <a:tc>
                  <a:txBody>
                    <a:bodyPr/>
                    <a:lstStyle/>
                    <a:p>
                      <a:r>
                        <a:rPr lang="en-US" sz="1200" b="1" dirty="0"/>
                        <a:t>KVM</a:t>
                      </a:r>
                      <a:endParaRPr lang="en-US" sz="1200" b="1" dirty="0">
                        <a:solidFill>
                          <a:schemeClr val="bg1"/>
                        </a:solidFill>
                      </a:endParaRPr>
                    </a:p>
                  </a:txBody>
                  <a:tcPr marL="121888" marR="121888" anchor="ctr"/>
                </a:tc>
                <a:tc>
                  <a:txBody>
                    <a:bodyPr/>
                    <a:lstStyle/>
                    <a:p>
                      <a:pPr algn="ctr"/>
                      <a:r>
                        <a:rPr lang="en-US" sz="1200" dirty="0">
                          <a:latin typeface="Zapf Dingbats"/>
                          <a:ea typeface="Zapf Dingbats"/>
                          <a:cs typeface="Zapf Dingbats"/>
                          <a:sym typeface="Zapf Dingbats"/>
                        </a:rPr>
                        <a:t>✔</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5"/>
                  </a:ext>
                </a:extLst>
              </a:tr>
              <a:tr h="370840">
                <a:tc>
                  <a:txBody>
                    <a:bodyPr/>
                    <a:lstStyle/>
                    <a:p>
                      <a:r>
                        <a:rPr lang="en-US" sz="1200" b="1" dirty="0"/>
                        <a:t>Open Source Xen</a:t>
                      </a:r>
                      <a:endParaRPr lang="en-US" sz="1200" b="1" dirty="0">
                        <a:solidFill>
                          <a:schemeClr val="bg1"/>
                        </a:solidFill>
                      </a:endParaRPr>
                    </a:p>
                  </a:txBody>
                  <a:tcPr marL="121888" marR="121888" anchor="ctr"/>
                </a:tc>
                <a:tc>
                  <a:txBody>
                    <a:bodyPr/>
                    <a:lstStyle/>
                    <a:p>
                      <a:pPr algn="ctr"/>
                      <a:r>
                        <a:rPr lang="en-US" sz="1200" dirty="0">
                          <a:latin typeface="Zapf Dingbats"/>
                          <a:ea typeface="Zapf Dingbats"/>
                          <a:cs typeface="Zapf Dingbats"/>
                          <a:sym typeface="Zapf Dingbats"/>
                        </a:rPr>
                        <a:t>✔</a:t>
                      </a:r>
                      <a:endParaRPr lang="en-US" sz="120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6"/>
                  </a:ext>
                </a:extLst>
              </a:tr>
              <a:tr h="353030">
                <a:tc gridSpan="9">
                  <a:txBody>
                    <a:bodyPr/>
                    <a:lstStyle/>
                    <a:p>
                      <a:pPr algn="l"/>
                      <a:r>
                        <a:rPr lang="en-US" sz="1200" b="1" dirty="0">
                          <a:solidFill>
                            <a:schemeClr val="bg1"/>
                          </a:solidFill>
                        </a:rPr>
                        <a:t>Public</a:t>
                      </a:r>
                      <a:r>
                        <a:rPr lang="en-US" sz="1200" b="1" baseline="0" dirty="0">
                          <a:solidFill>
                            <a:schemeClr val="bg1"/>
                          </a:solidFill>
                        </a:rPr>
                        <a:t> </a:t>
                      </a:r>
                      <a:r>
                        <a:rPr lang="en-US" sz="1200" b="1" dirty="0">
                          <a:solidFill>
                            <a:schemeClr val="bg1"/>
                          </a:solidFill>
                        </a:rPr>
                        <a:t>Cloud Platforms </a:t>
                      </a:r>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algn="ctr"/>
                      <a:endParaRPr lang="en-US" sz="1200" i="0" dirty="0"/>
                    </a:p>
                  </a:txBody>
                  <a:tcPr marL="121888" marR="121888" anchor="ctr">
                    <a:solidFill>
                      <a:srgbClr val="7F7F7F"/>
                    </a:solidFill>
                  </a:tcPr>
                </a:tc>
                <a:tc hMerge="1">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i="0" dirty="0"/>
                    </a:p>
                  </a:txBody>
                  <a:tcPr marL="121888" marR="121888" anchor="ctr">
                    <a:solidFill>
                      <a:srgbClr val="7F7F7F"/>
                    </a:solidFill>
                  </a:tcPr>
                </a:tc>
                <a:tc hMerge="1">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i="0" dirty="0"/>
                    </a:p>
                  </a:txBody>
                  <a:tcPr marL="121888" marR="121888" anchor="ctr">
                    <a:solidFill>
                      <a:srgbClr val="7F7F7F"/>
                    </a:solidFill>
                  </a:tcPr>
                </a:tc>
                <a:extLst>
                  <a:ext uri="{0D108BD9-81ED-4DB2-BD59-A6C34878D82A}">
                    <a16:rowId xmlns:a16="http://schemas.microsoft.com/office/drawing/2014/main" val="10007"/>
                  </a:ext>
                </a:extLst>
              </a:tr>
              <a:tr h="426720">
                <a:tc>
                  <a:txBody>
                    <a:bodyPr/>
                    <a:lstStyle/>
                    <a:p>
                      <a:r>
                        <a:rPr lang="en-US" sz="1200" b="1" dirty="0">
                          <a:solidFill>
                            <a:schemeClr val="tx1"/>
                          </a:solidFill>
                        </a:rPr>
                        <a:t>Amazon AWS</a:t>
                      </a:r>
                    </a:p>
                  </a:txBody>
                  <a:tcPr marL="121888" marR="121888" anchor="ctr"/>
                </a:tc>
                <a:tc>
                  <a:txBody>
                    <a:bodyPr/>
                    <a:lstStyle/>
                    <a:p>
                      <a:pPr algn="ctr"/>
                      <a:endParaRPr lang="en-US" sz="1000" i="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8"/>
                  </a:ext>
                </a:extLst>
              </a:tr>
              <a:tr h="426720">
                <a:tc>
                  <a:txBody>
                    <a:bodyPr/>
                    <a:lstStyle/>
                    <a:p>
                      <a:r>
                        <a:rPr lang="en-US" sz="1200" b="1" dirty="0">
                          <a:solidFill>
                            <a:srgbClr val="000000"/>
                          </a:solidFill>
                        </a:rPr>
                        <a:t>Microsoft Azure</a:t>
                      </a:r>
                    </a:p>
                  </a:txBody>
                  <a:tcPr marL="121888" marR="121888" anchor="ctr"/>
                </a:tc>
                <a:tc>
                  <a:txBody>
                    <a:bodyPr/>
                    <a:lstStyle/>
                    <a:p>
                      <a:pPr algn="ctr"/>
                      <a:endParaRPr lang="en-US" sz="1000" i="0" dirty="0"/>
                    </a:p>
                  </a:txBody>
                  <a:tcPr marL="121888" marR="121888" anchor="ctr"/>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latin typeface="Zapf Dingbats"/>
                          <a:ea typeface="Zapf Dingbats"/>
                          <a:cs typeface="Zapf Dingbats"/>
                          <a:sym typeface="Zapf Dingbats"/>
                        </a:rPr>
                        <a:t>✔</a:t>
                      </a:r>
                      <a:endParaRPr lang="en-US" sz="1200" dirty="0"/>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tc>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Zapf Dingbats"/>
                          <a:ea typeface="Zapf Dingbats"/>
                          <a:cs typeface="Zapf Dingbats"/>
                          <a:sym typeface="Zapf Dingbats"/>
                        </a:rPr>
                        <a:t>✔</a:t>
                      </a:r>
                      <a:endParaRPr lang="en-US" sz="1200" dirty="0">
                        <a:solidFill>
                          <a:srgbClr val="000000"/>
                        </a:solidFill>
                      </a:endParaRPr>
                    </a:p>
                  </a:txBody>
                  <a:tcPr marL="121888" marR="121888" anchor="ctr" horzOverflow="overflow"/>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752163647"/>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Transceivers &amp;  Breakout Cables</a:t>
            </a:r>
          </a:p>
        </p:txBody>
      </p:sp>
      <p:graphicFrame>
        <p:nvGraphicFramePr>
          <p:cNvPr id="3" name="Group 86"/>
          <p:cNvGraphicFramePr>
            <a:graphicFrameLocks noGrp="1"/>
          </p:cNvGraphicFramePr>
          <p:nvPr>
            <p:extLst>
              <p:ext uri="{D42A27DB-BD31-4B8C-83A1-F6EECF244321}">
                <p14:modId xmlns:p14="http://schemas.microsoft.com/office/powerpoint/2010/main" val="2886231757"/>
              </p:ext>
            </p:extLst>
          </p:nvPr>
        </p:nvGraphicFramePr>
        <p:xfrm>
          <a:off x="335912" y="1002824"/>
          <a:ext cx="11517002" cy="5317264"/>
        </p:xfrm>
        <a:graphic>
          <a:graphicData uri="http://schemas.openxmlformats.org/drawingml/2006/table">
            <a:tbl>
              <a:tblPr firstRow="1" bandRow="1">
                <a:tableStyleId>{5202B0CA-FC54-4496-8BCA-5EF66A818D29}</a:tableStyleId>
              </a:tblPr>
              <a:tblGrid>
                <a:gridCol w="1595867">
                  <a:extLst>
                    <a:ext uri="{9D8B030D-6E8A-4147-A177-3AD203B41FA5}">
                      <a16:colId xmlns:a16="http://schemas.microsoft.com/office/drawing/2014/main" val="20000"/>
                    </a:ext>
                  </a:extLst>
                </a:gridCol>
                <a:gridCol w="1984227">
                  <a:extLst>
                    <a:ext uri="{9D8B030D-6E8A-4147-A177-3AD203B41FA5}">
                      <a16:colId xmlns:a16="http://schemas.microsoft.com/office/drawing/2014/main" val="20001"/>
                    </a:ext>
                  </a:extLst>
                </a:gridCol>
                <a:gridCol w="1984227">
                  <a:extLst>
                    <a:ext uri="{9D8B030D-6E8A-4147-A177-3AD203B41FA5}">
                      <a16:colId xmlns:a16="http://schemas.microsoft.com/office/drawing/2014/main" val="20002"/>
                    </a:ext>
                  </a:extLst>
                </a:gridCol>
                <a:gridCol w="1984227">
                  <a:extLst>
                    <a:ext uri="{9D8B030D-6E8A-4147-A177-3AD203B41FA5}">
                      <a16:colId xmlns:a16="http://schemas.microsoft.com/office/drawing/2014/main" val="20003"/>
                    </a:ext>
                  </a:extLst>
                </a:gridCol>
                <a:gridCol w="1984227">
                  <a:extLst>
                    <a:ext uri="{9D8B030D-6E8A-4147-A177-3AD203B41FA5}">
                      <a16:colId xmlns:a16="http://schemas.microsoft.com/office/drawing/2014/main" val="20004"/>
                    </a:ext>
                  </a:extLst>
                </a:gridCol>
                <a:gridCol w="1984227">
                  <a:extLst>
                    <a:ext uri="{9D8B030D-6E8A-4147-A177-3AD203B41FA5}">
                      <a16:colId xmlns:a16="http://schemas.microsoft.com/office/drawing/2014/main" val="20005"/>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Max Dist.</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SFP (GE)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XFP (10GE)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SFP+ (10GE)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QSFP+ (40GE)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CFP2 (100GE)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2808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10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SP-CABLE-ADASFP+</a:t>
                      </a: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1"/>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100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FS-TRAN-GC</a:t>
                      </a: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(on OM3 MMF)</a:t>
                      </a: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FG-TRAN-CFP2-SR10</a:t>
                      </a: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2"/>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150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(on OM4 MMF)</a:t>
                      </a: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3"/>
                  </a:ext>
                </a:extLst>
              </a:tr>
              <a:tr h="64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220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a:t>
                      </a:r>
                      <a:r>
                        <a:rPr lang="fr-FR" sz="1200" dirty="0"/>
                        <a:t>62.5/125 micron MMF)</a:t>
                      </a: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FS-TRAN-SFP+LRM</a:t>
                      </a:r>
                      <a:endParaRPr kumimoji="0" lang="en-US" sz="1200" b="0" i="0" u="none" strike="noStrike" cap="none" normalizeH="0" baseline="0" dirty="0">
                        <a:ln>
                          <a:noFill/>
                        </a:ln>
                        <a:solidFill>
                          <a:schemeClr val="tx1"/>
                        </a:solidFill>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4"/>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300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FG-TRAN-XFPSR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(OM3MMF)</a:t>
                      </a:r>
                      <a:endParaRPr kumimoji="0" lang="en-US" sz="1200" b="0" i="0" u="none" strike="noStrike" cap="none" normalizeH="0" baseline="0" dirty="0">
                        <a:ln>
                          <a:noFill/>
                        </a:ln>
                        <a:solidFill>
                          <a:schemeClr val="tx1"/>
                        </a:solidFill>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FS-TRAN-SFP+SR</a:t>
                      </a:r>
                      <a:endParaRPr kumimoji="0" lang="en-US" sz="1200" b="0" i="0" u="none" strike="noStrike" cap="none" normalizeH="0" baseline="0" dirty="0">
                        <a:ln>
                          <a:noFill/>
                        </a:ln>
                        <a:solidFill>
                          <a:schemeClr val="tx1"/>
                        </a:solidFill>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5"/>
                  </a:ext>
                </a:extLst>
              </a:tr>
              <a:tr h="64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500 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(50/125 micron MMF)</a:t>
                      </a:r>
                      <a:endParaRPr lang="en-US" sz="1200" dirty="0">
                        <a:solidFill>
                          <a:schemeClr val="tx1"/>
                        </a:solidFill>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cap="none" normalizeH="0" baseline="0" dirty="0">
                        <a:ln>
                          <a:noFill/>
                        </a:ln>
                        <a:solidFill>
                          <a:schemeClr val="accent4"/>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6"/>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10 KM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FR-TRAN-LX</a:t>
                      </a:r>
                      <a:endParaRPr lang="en-US" sz="1200" dirty="0">
                        <a:solidFill>
                          <a:schemeClr val="tx1"/>
                        </a:solidFill>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FG-TRAN-XFPLR</a:t>
                      </a: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FG-TRAN-SFP+LR</a:t>
                      </a: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cap="none" normalizeH="0" baseline="0" dirty="0">
                        <a:ln>
                          <a:noFill/>
                        </a:ln>
                        <a:solidFill>
                          <a:schemeClr val="accent4"/>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FG-TRAN-CFP2-LR4</a:t>
                      </a: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7"/>
                  </a:ext>
                </a:extLst>
              </a:tr>
              <a:tr h="2808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40 KM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algn="ctr" fontAlgn="b"/>
                      <a:r>
                        <a:rPr lang="en-US" sz="1200" u="none" strike="noStrike" dirty="0">
                          <a:effectLst/>
                        </a:rPr>
                        <a:t>FS-TRAN-SFP+ER</a:t>
                      </a:r>
                      <a:endParaRPr lang="en-US" sz="12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cap="none" normalizeH="0" baseline="0" dirty="0">
                        <a:ln>
                          <a:noFill/>
                        </a:ln>
                        <a:solidFill>
                          <a:schemeClr val="accent4"/>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8"/>
                  </a:ext>
                </a:extLst>
              </a:tr>
              <a:tr h="2808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90 KM</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200" dirty="0"/>
                        <a:t>FR-TRAN-ZX</a:t>
                      </a: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cap="none" normalizeH="0" baseline="0" dirty="0">
                        <a:ln>
                          <a:noFill/>
                        </a:ln>
                        <a:solidFill>
                          <a:schemeClr val="accent4"/>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9"/>
                  </a:ext>
                </a:extLst>
              </a:tr>
              <a:tr h="4637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solidFill>
                            <a:srgbClr val="FFFFFF"/>
                          </a:solidFill>
                          <a:effectLst/>
                        </a:rPr>
                        <a:t>Breakout Cable</a:t>
                      </a:r>
                      <a:endParaRPr kumimoji="0" lang="en-US" sz="1200" b="1"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rgbClr val="FFFFFF"/>
                        </a:solidFill>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rgbClr val="FFFFFF"/>
                        </a:solidFill>
                        <a:effectLst/>
                        <a:latin typeface="Arial"/>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spc="0" normalizeH="0" baseline="0" noProof="0" dirty="0">
                          <a:ln>
                            <a:noFill/>
                          </a:ln>
                          <a:solidFill>
                            <a:srgbClr val="FFFFFF"/>
                          </a:solidFill>
                          <a:effectLst/>
                          <a:uLnTx/>
                          <a:uFillTx/>
                        </a:rPr>
                        <a:t>1 QSFP to 4 SFP, OM3. MMF</a:t>
                      </a:r>
                      <a:endParaRPr kumimoji="0" lang="en-US" sz="1200" b="1" i="0" u="none" strike="noStrike" kern="1200" cap="none" spc="0" normalizeH="0" baseline="0" noProof="0" dirty="0">
                        <a:ln>
                          <a:noFill/>
                        </a:ln>
                        <a:solidFill>
                          <a:srgbClr val="FFFFFF"/>
                        </a:solidFill>
                        <a:effectLst/>
                        <a:uLnTx/>
                        <a:uFillTx/>
                        <a:latin typeface="+mn-lt"/>
                        <a:ea typeface="+mn-ea"/>
                        <a:cs typeface="Arial"/>
                      </a:endParaRPr>
                    </a:p>
                  </a:txBody>
                  <a:tcPr marL="116086" marR="116086" marT="48984" marB="48984" anchor="ctr"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solidFill>
                            <a:srgbClr val="FFFFFF"/>
                          </a:solidFill>
                          <a:effectLst/>
                        </a:rPr>
                        <a:t>1 CFP2 to 10 SFP+, SR</a:t>
                      </a:r>
                      <a:endParaRPr kumimoji="0" lang="en-US" sz="1200" b="1" i="0" u="none" strike="noStrike" cap="none" normalizeH="0" baseline="0" dirty="0">
                        <a:ln>
                          <a:noFill/>
                        </a:ln>
                        <a:solidFill>
                          <a:srgbClr val="FFFFFF"/>
                        </a:solidFill>
                        <a:effectLst/>
                        <a:latin typeface="+mn-lt"/>
                        <a:cs typeface="Arial"/>
                      </a:endParaRPr>
                    </a:p>
                  </a:txBody>
                  <a:tcPr marL="116086" marR="116086" marT="48984" marB="48984" anchor="ctr" horzOverflow="overflow">
                    <a:solidFill>
                      <a:srgbClr val="A12D2D"/>
                    </a:solidFill>
                  </a:tcPr>
                </a:tc>
                <a:extLst>
                  <a:ext uri="{0D108BD9-81ED-4DB2-BD59-A6C34878D82A}">
                    <a16:rowId xmlns:a16="http://schemas.microsoft.com/office/drawing/2014/main" val="10010"/>
                  </a:ext>
                </a:extLst>
              </a:tr>
              <a:tr h="2808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1 Meter Length</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FG-TRAN-QSFP-4XSFP</a:t>
                      </a:r>
                      <a:endParaRPr kumimoji="0" lang="en-US" sz="1200" b="0" i="0" u="none" strike="noStrike" cap="none" normalizeH="0" baseline="0" dirty="0">
                        <a:ln>
                          <a:noFill/>
                        </a:ln>
                        <a:solidFill>
                          <a:schemeClr val="tx1"/>
                        </a:solidFill>
                        <a:effectLst/>
                        <a:latin typeface="+mn-lt"/>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FG-CABLE-SR10-SFP+</a:t>
                      </a:r>
                      <a:endParaRPr kumimoji="0" lang="en-US" sz="1200" b="0" i="0" u="none" strike="noStrike" cap="none" normalizeH="0" baseline="0" dirty="0">
                        <a:ln>
                          <a:noFill/>
                        </a:ln>
                        <a:solidFill>
                          <a:schemeClr val="tx1"/>
                        </a:solidFill>
                        <a:effectLst/>
                        <a:latin typeface="+mn-lt"/>
                        <a:cs typeface="Arial"/>
                      </a:endParaRPr>
                    </a:p>
                  </a:txBody>
                  <a:tcPr marL="116086" marR="116086" marT="48984" marB="48984" anchor="ctr" horzOverflow="overflow"/>
                </a:tc>
                <a:extLst>
                  <a:ext uri="{0D108BD9-81ED-4DB2-BD59-A6C34878D82A}">
                    <a16:rowId xmlns:a16="http://schemas.microsoft.com/office/drawing/2014/main" val="10011"/>
                  </a:ext>
                </a:extLst>
              </a:tr>
              <a:tr h="2808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u="none" strike="noStrike" cap="none" normalizeH="0" baseline="0" dirty="0">
                          <a:ln>
                            <a:noFill/>
                          </a:ln>
                          <a:effectLst/>
                        </a:rPr>
                        <a:t>5 meter Length</a:t>
                      </a:r>
                      <a:endParaRPr kumimoji="0" lang="en-US" sz="1200" b="1" i="0" u="none" strike="noStrike" cap="none" normalizeH="0" baseline="0" dirty="0">
                        <a:ln>
                          <a:noFill/>
                        </a:ln>
                        <a:solidFill>
                          <a:schemeClr val="bg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200" dirty="0">
                        <a:solidFill>
                          <a:schemeClr val="tx1"/>
                        </a:solidFill>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FG-TRAN-QSFP-4SFP-5</a:t>
                      </a:r>
                      <a:endParaRPr kumimoji="0" lang="en-US" sz="1200" b="0" i="0" u="none" strike="noStrike" cap="none" normalizeH="0" baseline="0" dirty="0">
                        <a:ln>
                          <a:noFill/>
                        </a:ln>
                        <a:solidFill>
                          <a:srgbClr val="000000"/>
                        </a:solidFill>
                        <a:effectLst/>
                        <a:latin typeface="Arial"/>
                        <a:cs typeface="Aria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FG-CABLE-SR10-SFP+5</a:t>
                      </a:r>
                      <a:endParaRPr kumimoji="0" lang="en-US" sz="1200" b="0" i="0" u="none" strike="noStrike" cap="none" normalizeH="0" baseline="0" dirty="0">
                        <a:ln>
                          <a:noFill/>
                        </a:ln>
                        <a:solidFill>
                          <a:srgbClr val="000000"/>
                        </a:solidFill>
                        <a:effectLst/>
                        <a:latin typeface="+mn-lt"/>
                        <a:cs typeface="Arial"/>
                      </a:endParaRPr>
                    </a:p>
                  </a:txBody>
                  <a:tcPr marL="116086" marR="116086" marT="48984" marB="48984" anchor="ctr" horzOverflow="overflow"/>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298563028"/>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Transceivers</a:t>
            </a:r>
          </a:p>
        </p:txBody>
      </p:sp>
      <p:graphicFrame>
        <p:nvGraphicFramePr>
          <p:cNvPr id="3" name="Group 86"/>
          <p:cNvGraphicFramePr>
            <a:graphicFrameLocks noGrp="1"/>
          </p:cNvGraphicFramePr>
          <p:nvPr>
            <p:extLst>
              <p:ext uri="{D42A27DB-BD31-4B8C-83A1-F6EECF244321}">
                <p14:modId xmlns:p14="http://schemas.microsoft.com/office/powerpoint/2010/main" val="2261282812"/>
              </p:ext>
            </p:extLst>
          </p:nvPr>
        </p:nvGraphicFramePr>
        <p:xfrm>
          <a:off x="335913" y="1200000"/>
          <a:ext cx="11517000" cy="4727984"/>
        </p:xfrm>
        <a:graphic>
          <a:graphicData uri="http://schemas.openxmlformats.org/drawingml/2006/table">
            <a:tbl>
              <a:tblPr firstRow="1" firstCol="1" bandRow="1">
                <a:tableStyleId>{5202B0CA-FC54-4496-8BCA-5EF66A818D29}</a:tableStyleId>
              </a:tblPr>
              <a:tblGrid>
                <a:gridCol w="3768841">
                  <a:extLst>
                    <a:ext uri="{9D8B030D-6E8A-4147-A177-3AD203B41FA5}">
                      <a16:colId xmlns:a16="http://schemas.microsoft.com/office/drawing/2014/main" val="20000"/>
                    </a:ext>
                  </a:extLst>
                </a:gridCol>
                <a:gridCol w="2250243">
                  <a:extLst>
                    <a:ext uri="{9D8B030D-6E8A-4147-A177-3AD203B41FA5}">
                      <a16:colId xmlns:a16="http://schemas.microsoft.com/office/drawing/2014/main" val="20001"/>
                    </a:ext>
                  </a:extLst>
                </a:gridCol>
                <a:gridCol w="5497916">
                  <a:extLst>
                    <a:ext uri="{9D8B030D-6E8A-4147-A177-3AD203B41FA5}">
                      <a16:colId xmlns:a16="http://schemas.microsoft.com/office/drawing/2014/main" val="20002"/>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FG60C-SPF</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1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1"/>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FG100D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2"/>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FG140D/140D-POE/140D-POE-T1</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3"/>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FG-200D/200D-POE/240D/240-POE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4"/>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FG-280D-POE</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4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5"/>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FG300D/400D/500D/600D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4/8</a:t>
                      </a:r>
                      <a:r>
                        <a:rPr lang="en-US" sz="1300"/>
                        <a:t>/8/8 </a:t>
                      </a:r>
                      <a:r>
                        <a:rPr lang="en-US" sz="1300" dirty="0"/>
                        <a:t>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Fiber SX SFP modules (1000BaseSX)</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6"/>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FG600C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Fiber SX SFP modules (1000BaseSX)</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7"/>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FG800C/1000C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300" dirty="0"/>
                        <a:t>4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Fiber SX SFP modules (1000BaseSX)</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08"/>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FG-800D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300" dirty="0"/>
                        <a:t>2 SFP+</a:t>
                      </a:r>
                    </a:p>
                    <a:p>
                      <a:pPr algn="ctr"/>
                      <a:r>
                        <a:rPr lang="en-US" sz="1300" dirty="0"/>
                        <a:t>8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Fiber SX SFP modules (1000BaseSX)</a:t>
                      </a:r>
                      <a:endParaRPr kumimoji="0" lang="en-US" sz="1300" b="0" i="0" u="none" strike="noStrike" cap="none" normalizeH="0" baseline="0" dirty="0">
                        <a:ln>
                          <a:noFill/>
                        </a:ln>
                        <a:solidFill>
                          <a:schemeClr val="tx1"/>
                        </a:solidFill>
                        <a:effectLst/>
                        <a:latin typeface="+mn-lt"/>
                        <a:cs typeface="Arial"/>
                      </a:endParaRPr>
                    </a:p>
                  </a:txBody>
                  <a:tcPr marL="116086" marR="116086" marT="48984" marB="48984" anchor="ctr" horzOverflow="overflow"/>
                </a:tc>
                <a:extLst>
                  <a:ext uri="{0D108BD9-81ED-4DB2-BD59-A6C34878D82A}">
                    <a16:rowId xmlns:a16="http://schemas.microsoft.com/office/drawing/2014/main" val="10009"/>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FG-900D/1000D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 SFP+</a:t>
                      </a:r>
                    </a:p>
                    <a:p>
                      <a:pPr algn="ctr"/>
                      <a:r>
                        <a:rPr lang="en-US" sz="1300" dirty="0"/>
                        <a:t>16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10"/>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FG-1200D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algn="ctr"/>
                      <a:r>
                        <a:rPr lang="en-US" sz="1300" dirty="0"/>
                        <a:t>4 SFP/+</a:t>
                      </a:r>
                    </a:p>
                    <a:p>
                      <a:pPr algn="ctr"/>
                      <a:r>
                        <a:rPr lang="en-US" sz="1300" dirty="0"/>
                        <a:t>16 SFP</a:t>
                      </a:r>
                      <a:endParaRPr lang="en-US" sz="1300" dirty="0">
                        <a:solidFill>
                          <a:schemeClr val="tx1"/>
                        </a:solidFill>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NIL</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11"/>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FG1240B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algn="ctr"/>
                      <a:r>
                        <a:rPr lang="en-US" sz="1300" dirty="0"/>
                        <a:t>24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300" dirty="0"/>
                        <a:t>2x Fiber SX SFP modules (1000BaseSX)</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anchor="ctr" horzOverflow="overflow"/>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417057823"/>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Transceivers</a:t>
            </a:r>
          </a:p>
        </p:txBody>
      </p:sp>
      <p:graphicFrame>
        <p:nvGraphicFramePr>
          <p:cNvPr id="3" name="Group 86"/>
          <p:cNvGraphicFramePr>
            <a:graphicFrameLocks noGrp="1"/>
          </p:cNvGraphicFramePr>
          <p:nvPr>
            <p:extLst>
              <p:ext uri="{D42A27DB-BD31-4B8C-83A1-F6EECF244321}">
                <p14:modId xmlns:p14="http://schemas.microsoft.com/office/powerpoint/2010/main" val="2550378920"/>
              </p:ext>
            </p:extLst>
          </p:nvPr>
        </p:nvGraphicFramePr>
        <p:xfrm>
          <a:off x="335913" y="1200000"/>
          <a:ext cx="11517000" cy="5036416"/>
        </p:xfrm>
        <a:graphic>
          <a:graphicData uri="http://schemas.openxmlformats.org/drawingml/2006/table">
            <a:tbl>
              <a:tblPr firstRow="1" bandRow="1">
                <a:tableStyleId>{5202B0CA-FC54-4496-8BCA-5EF66A818D29}</a:tableStyleId>
              </a:tblPr>
              <a:tblGrid>
                <a:gridCol w="3768841">
                  <a:extLst>
                    <a:ext uri="{9D8B030D-6E8A-4147-A177-3AD203B41FA5}">
                      <a16:colId xmlns:a16="http://schemas.microsoft.com/office/drawing/2014/main" val="20000"/>
                    </a:ext>
                  </a:extLst>
                </a:gridCol>
                <a:gridCol w="2250243">
                  <a:extLst>
                    <a:ext uri="{9D8B030D-6E8A-4147-A177-3AD203B41FA5}">
                      <a16:colId xmlns:a16="http://schemas.microsoft.com/office/drawing/2014/main" val="20001"/>
                    </a:ext>
                  </a:extLst>
                </a:gridCol>
                <a:gridCol w="5497916">
                  <a:extLst>
                    <a:ext uri="{9D8B030D-6E8A-4147-A177-3AD203B41FA5}">
                      <a16:colId xmlns:a16="http://schemas.microsoft.com/office/drawing/2014/main" val="20002"/>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FG1500D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16 SFP</a:t>
                      </a:r>
                      <a:endParaRPr lang="en-US" sz="1300" dirty="0">
                        <a:solidFill>
                          <a:schemeClr val="tx1"/>
                        </a:solidFill>
                        <a:latin typeface="Arial"/>
                        <a:cs typeface="Arial"/>
                      </a:endParaRPr>
                    </a:p>
                  </a:txBody>
                  <a:tcPr marL="116086" marR="116086"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2x SFP+ (SR 10GE)</a:t>
                      </a:r>
                      <a:endParaRPr lang="en-US" sz="1300" dirty="0">
                        <a:solidFill>
                          <a:schemeClr val="tx1"/>
                        </a:solidFill>
                        <a:latin typeface="Arial"/>
                        <a:cs typeface="Arial"/>
                      </a:endParaRPr>
                    </a:p>
                  </a:txBody>
                  <a:tcPr marL="116086" marR="116086" marT="48984" marB="48984" anchor="ctr" horzOverflow="overflow"/>
                </a:tc>
                <a:extLst>
                  <a:ext uri="{0D108BD9-81ED-4DB2-BD59-A6C34878D82A}">
                    <a16:rowId xmlns:a16="http://schemas.microsoft.com/office/drawing/2014/main" val="10001"/>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FG3040B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10 SFP</a:t>
                      </a:r>
                      <a:endParaRPr lang="en-US" sz="1300" dirty="0">
                        <a:solidFill>
                          <a:schemeClr val="tx1"/>
                        </a:solidFill>
                        <a:latin typeface="Arial"/>
                        <a:cs typeface="Arial"/>
                      </a:endParaRPr>
                    </a:p>
                  </a:txBody>
                  <a:tcPr marL="116086" marR="116086" marT="48984" marB="48984" horzOverflow="overflow"/>
                </a:tc>
                <a:tc>
                  <a:txBody>
                    <a:bodyPr/>
                    <a:lstStyle/>
                    <a:p>
                      <a:pPr algn="ctr"/>
                      <a:r>
                        <a:rPr lang="en-US" sz="1300" dirty="0"/>
                        <a:t>2x SFP+ (SR 10GE)</a:t>
                      </a:r>
                      <a:endParaRPr lang="en-US" sz="1300" dirty="0">
                        <a:solidFill>
                          <a:schemeClr val="tx1"/>
                        </a:solidFill>
                        <a:latin typeface="Arial"/>
                        <a:cs typeface="Arial"/>
                      </a:endParaRPr>
                    </a:p>
                  </a:txBody>
                  <a:tcPr marL="116086" marR="116086" marT="48984" marB="48984" anchor="ctr" horzOverflow="overflow"/>
                </a:tc>
                <a:extLst>
                  <a:ext uri="{0D108BD9-81ED-4DB2-BD59-A6C34878D82A}">
                    <a16:rowId xmlns:a16="http://schemas.microsoft.com/office/drawing/2014/main" val="10002"/>
                  </a:ext>
                </a:extLst>
              </a:tr>
              <a:tr h="50436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300" u="none" strike="noStrike" kern="1200" cap="none" spc="0" normalizeH="0" baseline="0" noProof="0" dirty="0">
                          <a:ln>
                            <a:noFill/>
                          </a:ln>
                          <a:effectLst/>
                          <a:uLnTx/>
                          <a:uFillTx/>
                        </a:rPr>
                        <a:t>FG3140B</a:t>
                      </a:r>
                      <a:endParaRPr lang="en-US" sz="1300" b="1" dirty="0">
                        <a:solidFill>
                          <a:srgbClr val="FFFFFF"/>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10 SFP</a:t>
                      </a:r>
                      <a:endParaRPr lang="en-US" sz="1300" dirty="0">
                        <a:solidFill>
                          <a:schemeClr val="tx1"/>
                        </a:solidFill>
                        <a:latin typeface="Arial"/>
                        <a:cs typeface="Arial"/>
                      </a:endParaRPr>
                    </a:p>
                  </a:txBody>
                  <a:tcPr marL="116086" marR="116086" marT="48984" marB="48984" horzOverflow="overflow"/>
                </a:tc>
                <a:tc>
                  <a:txBody>
                    <a:bodyPr/>
                    <a:lstStyle/>
                    <a:p>
                      <a:pPr algn="ctr"/>
                      <a:r>
                        <a:rPr lang="en-US" sz="1300" dirty="0"/>
                        <a:t>2x SFP+ (SR 10GE)</a:t>
                      </a:r>
                      <a:endParaRPr lang="en-US" sz="1300" dirty="0">
                        <a:solidFill>
                          <a:schemeClr val="tx1"/>
                        </a:solidFill>
                        <a:latin typeface="Arial"/>
                        <a:cs typeface="Arial"/>
                      </a:endParaRPr>
                    </a:p>
                  </a:txBody>
                  <a:tcPr marL="116086" marR="116086" marT="48984" marB="48984" anchor="ctr" horzOverflow="overflow"/>
                </a:tc>
                <a:extLst>
                  <a:ext uri="{0D108BD9-81ED-4DB2-BD59-A6C34878D82A}">
                    <a16:rowId xmlns:a16="http://schemas.microsoft.com/office/drawing/2014/main" val="10003"/>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FG3240C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16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Arial"/>
                        <a:cs typeface="Arial"/>
                      </a:endParaRPr>
                    </a:p>
                  </a:txBody>
                  <a:tcPr marL="116086" marR="116086" marT="48984" marB="48984" horzOverflow="overflow"/>
                </a:tc>
                <a:extLst>
                  <a:ext uri="{0D108BD9-81ED-4DB2-BD59-A6C34878D82A}">
                    <a16:rowId xmlns:a16="http://schemas.microsoft.com/office/drawing/2014/main" val="10004"/>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FG3000D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16 SFP+</a:t>
                      </a:r>
                      <a:endParaRPr lang="en-US" sz="1300" dirty="0">
                        <a:solidFill>
                          <a:schemeClr val="tx1"/>
                        </a:solidFill>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mn-lt"/>
                        <a:cs typeface="Arial"/>
                      </a:endParaRPr>
                    </a:p>
                  </a:txBody>
                  <a:tcPr marL="116086" marR="116086" marT="48984" marB="48984" horzOverflow="overflow"/>
                </a:tc>
                <a:extLst>
                  <a:ext uri="{0D108BD9-81ED-4DB2-BD59-A6C34878D82A}">
                    <a16:rowId xmlns:a16="http://schemas.microsoft.com/office/drawing/2014/main" val="10005"/>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FG3100D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32 SFP+</a:t>
                      </a:r>
                      <a:endParaRPr lang="en-US" sz="1300" dirty="0">
                        <a:solidFill>
                          <a:schemeClr val="tx1"/>
                        </a:solidFill>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mn-lt"/>
                        <a:cs typeface="Arial"/>
                      </a:endParaRPr>
                    </a:p>
                  </a:txBody>
                  <a:tcPr marL="116086" marR="116086" marT="48984" marB="48984" horzOverflow="overflow"/>
                </a:tc>
                <a:extLst>
                  <a:ext uri="{0D108BD9-81ED-4DB2-BD59-A6C34878D82A}">
                    <a16:rowId xmlns:a16="http://schemas.microsoft.com/office/drawing/2014/main" val="10006"/>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FG3200D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48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mn-lt"/>
                        <a:cs typeface="Arial"/>
                      </a:endParaRPr>
                    </a:p>
                  </a:txBody>
                  <a:tcPr marL="116086" marR="116086" marT="48984" marB="48984" horzOverflow="overflow"/>
                </a:tc>
                <a:extLst>
                  <a:ext uri="{0D108BD9-81ED-4DB2-BD59-A6C34878D82A}">
                    <a16:rowId xmlns:a16="http://schemas.microsoft.com/office/drawing/2014/main" val="10007"/>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FG3600C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16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Arial"/>
                        <a:cs typeface="Arial"/>
                      </a:endParaRPr>
                    </a:p>
                  </a:txBody>
                  <a:tcPr marL="116086" marR="116086" marT="48984" marB="48984" horzOverflow="overflow"/>
                </a:tc>
                <a:extLst>
                  <a:ext uri="{0D108BD9-81ED-4DB2-BD59-A6C34878D82A}">
                    <a16:rowId xmlns:a16="http://schemas.microsoft.com/office/drawing/2014/main" val="10008"/>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FG3700D/DX</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8 SFP+</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lang="en-US" sz="1300" dirty="0">
                        <a:solidFill>
                          <a:schemeClr val="tx1"/>
                        </a:solidFill>
                        <a:latin typeface="Arial"/>
                        <a:cs typeface="Arial"/>
                      </a:endParaRPr>
                    </a:p>
                  </a:txBody>
                  <a:tcPr marL="116086" marR="116086" marT="48984" marB="48984" horzOverflow="overflow"/>
                </a:tc>
                <a:extLst>
                  <a:ext uri="{0D108BD9-81ED-4DB2-BD59-A6C34878D82A}">
                    <a16:rowId xmlns:a16="http://schemas.microsoft.com/office/drawing/2014/main" val="10009"/>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FG3810D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6 CFP2</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NIL but include FG-CABLE-SR10-SFP+</a:t>
                      </a:r>
                      <a:endParaRPr kumimoji="0" lang="en-US" sz="1300" b="0" i="0" u="none" strike="noStrike" cap="none" normalizeH="0" baseline="0" dirty="0">
                        <a:ln>
                          <a:noFill/>
                        </a:ln>
                        <a:solidFill>
                          <a:schemeClr val="tx1"/>
                        </a:solidFill>
                        <a:effectLst/>
                        <a:latin typeface="+mn-lt"/>
                        <a:cs typeface="Arial"/>
                      </a:endParaRPr>
                    </a:p>
                  </a:txBody>
                  <a:tcPr marL="116086" marR="116086" marT="48984" marB="48984" horzOverflow="overflow"/>
                </a:tc>
                <a:extLst>
                  <a:ext uri="{0D108BD9-81ED-4DB2-BD59-A6C34878D82A}">
                    <a16:rowId xmlns:a16="http://schemas.microsoft.com/office/drawing/2014/main" val="10010"/>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FG3815D</a:t>
                      </a:r>
                      <a:endParaRPr kumimoji="0" lang="en-US" sz="1300" b="1" i="0" u="none" strike="noStrike" cap="none" normalizeH="0" baseline="0" dirty="0">
                        <a:ln>
                          <a:noFill/>
                        </a:ln>
                        <a:solidFill>
                          <a:srgbClr val="FFFFFF"/>
                        </a:solidFill>
                        <a:effectLst/>
                        <a:latin typeface="+mn-lt"/>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10 SFP+</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FG-CABLE-SR10-SFP+</a:t>
                      </a:r>
                      <a:endParaRPr kumimoji="0" lang="en-US" sz="1300" b="0" i="0" u="none" strike="noStrike" cap="none" normalizeH="0" baseline="0" dirty="0">
                        <a:ln>
                          <a:noFill/>
                        </a:ln>
                        <a:solidFill>
                          <a:schemeClr val="tx1"/>
                        </a:solidFill>
                        <a:effectLst/>
                        <a:latin typeface="+mn-lt"/>
                        <a:cs typeface="Arial"/>
                      </a:endParaRPr>
                    </a:p>
                  </a:txBody>
                  <a:tcPr marL="116086" marR="116086" marT="48984" marB="48984" horzOverflow="overflow"/>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320872633"/>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Transceivers</a:t>
            </a:r>
          </a:p>
        </p:txBody>
      </p:sp>
      <p:graphicFrame>
        <p:nvGraphicFramePr>
          <p:cNvPr id="3" name="Group 86"/>
          <p:cNvGraphicFramePr>
            <a:graphicFrameLocks noGrp="1"/>
          </p:cNvGraphicFramePr>
          <p:nvPr>
            <p:extLst>
              <p:ext uri="{D42A27DB-BD31-4B8C-83A1-F6EECF244321}">
                <p14:modId xmlns:p14="http://schemas.microsoft.com/office/powerpoint/2010/main" val="198761033"/>
              </p:ext>
            </p:extLst>
          </p:nvPr>
        </p:nvGraphicFramePr>
        <p:xfrm>
          <a:off x="335913" y="1200000"/>
          <a:ext cx="11517000" cy="2717776"/>
        </p:xfrm>
        <a:graphic>
          <a:graphicData uri="http://schemas.openxmlformats.org/drawingml/2006/table">
            <a:tbl>
              <a:tblPr firstRow="1" bandRow="1">
                <a:tableStyleId>{5202B0CA-FC54-4496-8BCA-5EF66A818D29}</a:tableStyleId>
              </a:tblPr>
              <a:tblGrid>
                <a:gridCol w="3768841">
                  <a:extLst>
                    <a:ext uri="{9D8B030D-6E8A-4147-A177-3AD203B41FA5}">
                      <a16:colId xmlns:a16="http://schemas.microsoft.com/office/drawing/2014/main" val="20000"/>
                    </a:ext>
                  </a:extLst>
                </a:gridCol>
                <a:gridCol w="2250243">
                  <a:extLst>
                    <a:ext uri="{9D8B030D-6E8A-4147-A177-3AD203B41FA5}">
                      <a16:colId xmlns:a16="http://schemas.microsoft.com/office/drawing/2014/main" val="20001"/>
                    </a:ext>
                  </a:extLst>
                </a:gridCol>
                <a:gridCol w="5497916">
                  <a:extLst>
                    <a:ext uri="{9D8B030D-6E8A-4147-A177-3AD203B41FA5}">
                      <a16:colId xmlns:a16="http://schemas.microsoft.com/office/drawing/2014/main" val="20002"/>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FG3950B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300" dirty="0"/>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4 SFP</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1"/>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a:ln>
                            <a:noFill/>
                          </a:ln>
                          <a:effectLst/>
                        </a:rPr>
                        <a:t>FG5001C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2"/>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FG5001D</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2 QSFP+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3"/>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FG5101C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4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4"/>
                  </a:ext>
                </a:extLst>
              </a:tr>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FG5003B</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300" dirty="0"/>
                        <a:t>10 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5"/>
                  </a:ext>
                </a:extLst>
              </a:tr>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a:ln>
                            <a:noFill/>
                          </a:ln>
                          <a:effectLst/>
                        </a:rPr>
                        <a:t>FCTL5903C</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a:ln>
                            <a:noFill/>
                          </a:ln>
                          <a:effectLst/>
                        </a:rPr>
                        <a:t>4 QSFP+</a:t>
                      </a:r>
                      <a:endParaRPr lang="en-US" sz="1300" dirty="0">
                        <a:solidFill>
                          <a:schemeClr val="tx1"/>
                        </a:solidFill>
                        <a:latin typeface="Arial"/>
                        <a:cs typeface="Arial"/>
                      </a:endParaRP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2x SFP+ (SR 10GE)</a:t>
                      </a:r>
                      <a:endParaRPr kumimoji="0" lang="en-US" sz="1300" b="0" i="0" u="none" strike="noStrike" cap="none" normalizeH="0" baseline="0" dirty="0">
                        <a:ln>
                          <a:noFill/>
                        </a:ln>
                        <a:solidFill>
                          <a:schemeClr val="tx1"/>
                        </a:solidFill>
                        <a:effectLst/>
                        <a:latin typeface="Arial"/>
                        <a:cs typeface="Arial"/>
                      </a:endParaRPr>
                    </a:p>
                  </a:txBody>
                  <a:tcPr marL="116086" marR="116086" marT="48984" marB="48984" horzOverflow="overflow"/>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94083743"/>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Adapters &amp; Redundant Power Supplies</a:t>
            </a:r>
          </a:p>
        </p:txBody>
      </p:sp>
      <p:graphicFrame>
        <p:nvGraphicFramePr>
          <p:cNvPr id="4" name="Group 51"/>
          <p:cNvGraphicFramePr>
            <a:graphicFrameLocks noGrp="1"/>
          </p:cNvGraphicFramePr>
          <p:nvPr>
            <p:extLst>
              <p:ext uri="{D42A27DB-BD31-4B8C-83A1-F6EECF244321}">
                <p14:modId xmlns:p14="http://schemas.microsoft.com/office/powerpoint/2010/main" val="2959357967"/>
              </p:ext>
            </p:extLst>
          </p:nvPr>
        </p:nvGraphicFramePr>
        <p:xfrm>
          <a:off x="335913" y="1200000"/>
          <a:ext cx="11517000" cy="4796763"/>
        </p:xfrm>
        <a:graphic>
          <a:graphicData uri="http://schemas.openxmlformats.org/drawingml/2006/table">
            <a:tbl>
              <a:tblPr firstRow="1" bandRow="1">
                <a:tableStyleId>{5202B0CA-FC54-4496-8BCA-5EF66A818D29}</a:tableStyleId>
              </a:tblPr>
              <a:tblGrid>
                <a:gridCol w="3839343">
                  <a:extLst>
                    <a:ext uri="{9D8B030D-6E8A-4147-A177-3AD203B41FA5}">
                      <a16:colId xmlns:a16="http://schemas.microsoft.com/office/drawing/2014/main" val="20000"/>
                    </a:ext>
                  </a:extLst>
                </a:gridCol>
                <a:gridCol w="7677657">
                  <a:extLst>
                    <a:ext uri="{9D8B030D-6E8A-4147-A177-3AD203B41FA5}">
                      <a16:colId xmlns:a16="http://schemas.microsoft.com/office/drawing/2014/main" val="20001"/>
                    </a:ext>
                  </a:extLst>
                </a:gridCol>
              </a:tblGrid>
              <a:tr h="301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Spare/Redundant Power Supplies Option</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272613">
                <a:tc>
                  <a:txBody>
                    <a:bodyPr/>
                    <a:lstStyle/>
                    <a:p>
                      <a:r>
                        <a:rPr lang="en-US" sz="1300" b="1" dirty="0"/>
                        <a:t>FG/FWF-20C, 30D</a:t>
                      </a:r>
                      <a:endParaRPr lang="en-US" sz="1300" b="1" dirty="0">
                        <a:solidFill>
                          <a:srgbClr val="FFFFFF"/>
                        </a:solidFill>
                      </a:endParaRPr>
                    </a:p>
                  </a:txBody>
                  <a:tcPr marL="82249" marR="82249" marT="34707" marB="34707"/>
                </a:tc>
                <a:tc>
                  <a:txBody>
                    <a:bodyPr/>
                    <a:lstStyle/>
                    <a:p>
                      <a:r>
                        <a:rPr lang="en-US" sz="1300" dirty="0"/>
                        <a:t>SP-FG20C-PA-XX</a:t>
                      </a:r>
                    </a:p>
                  </a:txBody>
                  <a:tcPr marL="82249" marR="82249" marT="34707" marB="34707"/>
                </a:tc>
                <a:extLst>
                  <a:ext uri="{0D108BD9-81ED-4DB2-BD59-A6C34878D82A}">
                    <a16:rowId xmlns:a16="http://schemas.microsoft.com/office/drawing/2014/main" val="10001"/>
                  </a:ext>
                </a:extLst>
              </a:tr>
              <a:tr h="272613">
                <a:tc>
                  <a:txBody>
                    <a:bodyPr/>
                    <a:lstStyle/>
                    <a:p>
                      <a:r>
                        <a:rPr lang="en-US" sz="1300" b="1" dirty="0"/>
                        <a:t>FG/FWF-30D-POE</a:t>
                      </a:r>
                      <a:endParaRPr lang="en-US" sz="1300" b="1" dirty="0">
                        <a:solidFill>
                          <a:srgbClr val="FFFFFF"/>
                        </a:solidFill>
                      </a:endParaRPr>
                    </a:p>
                  </a:txBody>
                  <a:tcPr marL="82249" marR="82249" marT="34707" marB="34707"/>
                </a:tc>
                <a:tc>
                  <a:txBody>
                    <a:bodyPr/>
                    <a:lstStyle/>
                    <a:p>
                      <a:r>
                        <a:rPr lang="en-US" sz="1300" dirty="0"/>
                        <a:t>SP-FG30D-POE-PDC</a:t>
                      </a:r>
                    </a:p>
                  </a:txBody>
                  <a:tcPr marL="82249" marR="82249" marT="34707" marB="34707"/>
                </a:tc>
                <a:extLst>
                  <a:ext uri="{0D108BD9-81ED-4DB2-BD59-A6C34878D82A}">
                    <a16:rowId xmlns:a16="http://schemas.microsoft.com/office/drawing/2014/main" val="10002"/>
                  </a:ext>
                </a:extLst>
              </a:tr>
              <a:tr h="475813">
                <a:tc>
                  <a:txBody>
                    <a:bodyPr/>
                    <a:lstStyle/>
                    <a:p>
                      <a:r>
                        <a:rPr lang="en-US" sz="1300" b="1" dirty="0"/>
                        <a:t>FG/FWF-40C,</a:t>
                      </a:r>
                      <a:r>
                        <a:rPr lang="en-US" sz="1300" b="1" baseline="0" dirty="0"/>
                        <a:t> 60C, 60D,/60D-3G4G, 90D, FG-70D</a:t>
                      </a:r>
                      <a:endParaRPr lang="en-US" sz="1300" b="1" dirty="0">
                        <a:solidFill>
                          <a:srgbClr val="FFFFFF"/>
                        </a:solidFill>
                      </a:endParaRPr>
                    </a:p>
                  </a:txBody>
                  <a:tcPr marL="82249" marR="82249" marT="34707" marB="34707"/>
                </a:tc>
                <a:tc>
                  <a:txBody>
                    <a:bodyPr/>
                    <a:lstStyle/>
                    <a:p>
                      <a:r>
                        <a:rPr lang="en-US" sz="1300" dirty="0"/>
                        <a:t>SP-FG60C-PDC</a:t>
                      </a:r>
                    </a:p>
                  </a:txBody>
                  <a:tcPr marL="82249" marR="82249" marT="34707" marB="34707"/>
                </a:tc>
                <a:extLst>
                  <a:ext uri="{0D108BD9-81ED-4DB2-BD59-A6C34878D82A}">
                    <a16:rowId xmlns:a16="http://schemas.microsoft.com/office/drawing/2014/main" val="10003"/>
                  </a:ext>
                </a:extLst>
              </a:tr>
              <a:tr h="272613">
                <a:tc>
                  <a:txBody>
                    <a:bodyPr/>
                    <a:lstStyle/>
                    <a:p>
                      <a:r>
                        <a:rPr lang="en-US" sz="1300" b="1" dirty="0"/>
                        <a:t>FG/FWF-60D-POE</a:t>
                      </a:r>
                      <a:endParaRPr lang="en-US" sz="1300" b="1" dirty="0">
                        <a:solidFill>
                          <a:srgbClr val="FFFFFF"/>
                        </a:solidFill>
                      </a:endParaRPr>
                    </a:p>
                  </a:txBody>
                  <a:tcPr marL="82249" marR="82249" marT="34707" marB="347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SP-FG60D-POE-PDC</a:t>
                      </a:r>
                    </a:p>
                  </a:txBody>
                  <a:tcPr marL="82249" marR="82249" marT="34707" marB="34707"/>
                </a:tc>
                <a:extLst>
                  <a:ext uri="{0D108BD9-81ED-4DB2-BD59-A6C34878D82A}">
                    <a16:rowId xmlns:a16="http://schemas.microsoft.com/office/drawing/2014/main" val="10004"/>
                  </a:ext>
                </a:extLst>
              </a:tr>
              <a:tr h="272613">
                <a:tc>
                  <a:txBody>
                    <a:bodyPr/>
                    <a:lstStyle/>
                    <a:p>
                      <a:r>
                        <a:rPr lang="en-US" sz="1300" b="1" dirty="0"/>
                        <a:t>FG-80D</a:t>
                      </a:r>
                      <a:endParaRPr lang="en-US" sz="1300" b="1" dirty="0">
                        <a:solidFill>
                          <a:srgbClr val="FFFFFF"/>
                        </a:solidFill>
                      </a:endParaRPr>
                    </a:p>
                  </a:txBody>
                  <a:tcPr marL="82249" marR="82249" marT="34707" marB="34707"/>
                </a:tc>
                <a:tc>
                  <a:txBody>
                    <a:bodyPr/>
                    <a:lstStyle/>
                    <a:p>
                      <a:r>
                        <a:rPr lang="en-US" sz="1300" dirty="0"/>
                        <a:t>SP-FG80D-PDC</a:t>
                      </a:r>
                    </a:p>
                  </a:txBody>
                  <a:tcPr marL="82249" marR="82249" marT="34707" marB="34707"/>
                </a:tc>
                <a:extLst>
                  <a:ext uri="{0D108BD9-81ED-4DB2-BD59-A6C34878D82A}">
                    <a16:rowId xmlns:a16="http://schemas.microsoft.com/office/drawing/2014/main" val="10005"/>
                  </a:ext>
                </a:extLst>
              </a:tr>
              <a:tr h="272613">
                <a:tc>
                  <a:txBody>
                    <a:bodyPr/>
                    <a:lstStyle/>
                    <a:p>
                      <a:r>
                        <a:rPr lang="en-US" sz="1300" b="1" dirty="0"/>
                        <a:t>FG/FWF-90D-POE,</a:t>
                      </a:r>
                      <a:r>
                        <a:rPr lang="en-US" sz="1300" b="1" baseline="0" dirty="0"/>
                        <a:t> FG-70D-POE</a:t>
                      </a:r>
                      <a:endParaRPr lang="en-US" sz="1300" b="1" dirty="0">
                        <a:solidFill>
                          <a:srgbClr val="FFFFFF"/>
                        </a:solidFill>
                      </a:endParaRPr>
                    </a:p>
                  </a:txBody>
                  <a:tcPr marL="82249" marR="82249" marT="34707" marB="347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SP-FG90D-POE-PDC</a:t>
                      </a:r>
                    </a:p>
                  </a:txBody>
                  <a:tcPr marL="82249" marR="82249" marT="34707" marB="34707"/>
                </a:tc>
                <a:extLst>
                  <a:ext uri="{0D108BD9-81ED-4DB2-BD59-A6C34878D82A}">
                    <a16:rowId xmlns:a16="http://schemas.microsoft.com/office/drawing/2014/main" val="10006"/>
                  </a:ext>
                </a:extLst>
              </a:tr>
              <a:tr h="272613">
                <a:tc>
                  <a:txBody>
                    <a:bodyPr/>
                    <a:lstStyle/>
                    <a:p>
                      <a:r>
                        <a:rPr lang="en-US" sz="1300" b="1" dirty="0"/>
                        <a:t>FG/FWF-92D</a:t>
                      </a:r>
                      <a:endParaRPr lang="en-US" sz="1300" b="1" dirty="0">
                        <a:solidFill>
                          <a:srgbClr val="FFFFFF"/>
                        </a:solidFill>
                      </a:endParaRPr>
                    </a:p>
                  </a:txBody>
                  <a:tcPr marL="82249" marR="82249" marT="34707" marB="347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SP-FG92D-PDC</a:t>
                      </a:r>
                    </a:p>
                  </a:txBody>
                  <a:tcPr marL="82249" marR="82249" marT="34707" marB="34707"/>
                </a:tc>
                <a:extLst>
                  <a:ext uri="{0D108BD9-81ED-4DB2-BD59-A6C34878D82A}">
                    <a16:rowId xmlns:a16="http://schemas.microsoft.com/office/drawing/2014/main" val="10007"/>
                  </a:ext>
                </a:extLst>
              </a:tr>
              <a:tr h="272613">
                <a:tc>
                  <a:txBody>
                    <a:bodyPr/>
                    <a:lstStyle/>
                    <a:p>
                      <a:r>
                        <a:rPr lang="en-US" sz="1300" b="1" dirty="0"/>
                        <a:t>FG/FWF-80C, 60B, 50B, 30B Series</a:t>
                      </a:r>
                      <a:r>
                        <a:rPr lang="en-US" sz="1300" b="1" baseline="0" dirty="0"/>
                        <a:t> </a:t>
                      </a:r>
                      <a:endParaRPr lang="en-US" sz="1300" b="1" dirty="0">
                        <a:solidFill>
                          <a:srgbClr val="FFFFFF"/>
                        </a:solidFill>
                      </a:endParaRPr>
                    </a:p>
                  </a:txBody>
                  <a:tcPr marL="82249" marR="82249" marT="34707" marB="34707"/>
                </a:tc>
                <a:tc>
                  <a:txBody>
                    <a:bodyPr/>
                    <a:lstStyle/>
                    <a:p>
                      <a:r>
                        <a:rPr lang="en-US" sz="1300" dirty="0"/>
                        <a:t>SP-FG80-PDC </a:t>
                      </a:r>
                    </a:p>
                  </a:txBody>
                  <a:tcPr marL="82249" marR="82249" marT="34707" marB="34707"/>
                </a:tc>
                <a:extLst>
                  <a:ext uri="{0D108BD9-81ED-4DB2-BD59-A6C34878D82A}">
                    <a16:rowId xmlns:a16="http://schemas.microsoft.com/office/drawing/2014/main" val="10008"/>
                  </a:ext>
                </a:extLst>
              </a:tr>
              <a:tr h="272613">
                <a:tc>
                  <a:txBody>
                    <a:bodyPr/>
                    <a:lstStyle/>
                    <a:p>
                      <a:r>
                        <a:rPr lang="en-US" sz="1300" b="1" dirty="0"/>
                        <a:t>FG-200B</a:t>
                      </a:r>
                      <a:endParaRPr lang="en-US" sz="1300" b="1" dirty="0">
                        <a:solidFill>
                          <a:srgbClr val="FFFFFF"/>
                        </a:solidFill>
                      </a:endParaRPr>
                    </a:p>
                  </a:txBody>
                  <a:tcPr marL="82249" marR="82249" marT="34707" marB="34707"/>
                </a:tc>
                <a:tc>
                  <a:txBody>
                    <a:bodyPr/>
                    <a:lstStyle/>
                    <a:p>
                      <a:r>
                        <a:rPr lang="en-US" sz="1300" dirty="0"/>
                        <a:t>SP-FG310B-RPS,</a:t>
                      </a:r>
                      <a:r>
                        <a:rPr lang="en-US" sz="1300" baseline="0" dirty="0"/>
                        <a:t> </a:t>
                      </a:r>
                      <a:r>
                        <a:rPr lang="en-US" sz="1300" dirty="0"/>
                        <a:t>FRPS-100 </a:t>
                      </a:r>
                      <a:r>
                        <a:rPr lang="en-US" sz="1300" baseline="0" dirty="0"/>
                        <a:t>(max 2 units)</a:t>
                      </a:r>
                      <a:endParaRPr lang="en-US" sz="1300" dirty="0"/>
                    </a:p>
                  </a:txBody>
                  <a:tcPr marL="82249" marR="82249" marT="34707" marB="34707"/>
                </a:tc>
                <a:extLst>
                  <a:ext uri="{0D108BD9-81ED-4DB2-BD59-A6C34878D82A}">
                    <a16:rowId xmlns:a16="http://schemas.microsoft.com/office/drawing/2014/main" val="10009"/>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a:t>FG/FWF-92D</a:t>
                      </a:r>
                      <a:endParaRPr lang="en-US" sz="1300" b="1" dirty="0">
                        <a:solidFill>
                          <a:srgbClr val="FFFFFF"/>
                        </a:solidFill>
                      </a:endParaRPr>
                    </a:p>
                  </a:txBody>
                  <a:tcPr marL="82249" marR="82249" marT="34707" marB="34707"/>
                </a:tc>
                <a:tc>
                  <a:txBody>
                    <a:bodyPr/>
                    <a:lstStyle/>
                    <a:p>
                      <a:r>
                        <a:rPr lang="en-US" sz="1300" dirty="0"/>
                        <a:t>SP-FG92D-PDC</a:t>
                      </a:r>
                    </a:p>
                  </a:txBody>
                  <a:tcPr marL="82249" marR="82249" marT="34707" marB="34707"/>
                </a:tc>
                <a:extLst>
                  <a:ext uri="{0D108BD9-81ED-4DB2-BD59-A6C34878D82A}">
                    <a16:rowId xmlns:a16="http://schemas.microsoft.com/office/drawing/2014/main" val="10010"/>
                  </a:ext>
                </a:extLst>
              </a:tr>
              <a:tr h="272613">
                <a:tc>
                  <a:txBody>
                    <a:bodyPr/>
                    <a:lstStyle/>
                    <a:p>
                      <a:r>
                        <a:rPr lang="en-US" sz="1300" b="1" kern="1200" dirty="0"/>
                        <a:t>FG-200B-POE</a:t>
                      </a:r>
                      <a:endParaRPr lang="en-US" sz="1300" b="1" dirty="0">
                        <a:solidFill>
                          <a:srgbClr val="FFFFFF"/>
                        </a:solidFill>
                      </a:endParaRPr>
                    </a:p>
                  </a:txBody>
                  <a:tcPr marL="82249" marR="82249" marT="34707" marB="34707"/>
                </a:tc>
                <a:tc>
                  <a:txBody>
                    <a:bodyPr/>
                    <a:lstStyle/>
                    <a:p>
                      <a:r>
                        <a:rPr lang="en-US" sz="1300" kern="1200" dirty="0"/>
                        <a:t>NIL</a:t>
                      </a:r>
                      <a:endParaRPr lang="en-US" sz="1300" dirty="0"/>
                    </a:p>
                  </a:txBody>
                  <a:tcPr marL="82249" marR="82249" marT="34707" marB="34707"/>
                </a:tc>
                <a:extLst>
                  <a:ext uri="{0D108BD9-81ED-4DB2-BD59-A6C34878D82A}">
                    <a16:rowId xmlns:a16="http://schemas.microsoft.com/office/drawing/2014/main" val="10011"/>
                  </a:ext>
                </a:extLst>
              </a:tr>
              <a:tr h="272613">
                <a:tc>
                  <a:txBody>
                    <a:bodyPr/>
                    <a:lstStyle/>
                    <a:p>
                      <a:r>
                        <a:rPr lang="en-US" sz="1300" b="1" dirty="0"/>
                        <a:t>FG-200D,</a:t>
                      </a:r>
                      <a:r>
                        <a:rPr lang="en-US" sz="1300" b="1" baseline="0" dirty="0"/>
                        <a:t> </a:t>
                      </a:r>
                      <a:r>
                        <a:rPr lang="en-US" sz="1300" b="1" dirty="0"/>
                        <a:t>240D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FRPS-100 </a:t>
                      </a:r>
                      <a:r>
                        <a:rPr lang="en-US" sz="1300" baseline="0" dirty="0"/>
                        <a:t>(max 2 units)</a:t>
                      </a:r>
                      <a:endParaRPr lang="en-US" sz="1300" dirty="0"/>
                    </a:p>
                  </a:txBody>
                  <a:tcPr marL="82249" marR="82249" marT="34707" marB="34707"/>
                </a:tc>
                <a:extLst>
                  <a:ext uri="{0D108BD9-81ED-4DB2-BD59-A6C34878D82A}">
                    <a16:rowId xmlns:a16="http://schemas.microsoft.com/office/drawing/2014/main" val="10012"/>
                  </a:ext>
                </a:extLst>
              </a:tr>
              <a:tr h="272613">
                <a:tc>
                  <a:txBody>
                    <a:bodyPr/>
                    <a:lstStyle/>
                    <a:p>
                      <a:r>
                        <a:rPr lang="en-US" sz="1300" b="1" dirty="0"/>
                        <a:t>FG-200D/240D/280-POE</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3</a:t>
                      </a:r>
                      <a:r>
                        <a:rPr lang="en-US" sz="1300" baseline="30000" dirty="0"/>
                        <a:t>rd</a:t>
                      </a:r>
                      <a:r>
                        <a:rPr lang="en-US" sz="1300" baseline="0" dirty="0"/>
                        <a:t> Party RPS</a:t>
                      </a:r>
                      <a:endParaRPr lang="en-US" sz="1300" dirty="0"/>
                    </a:p>
                  </a:txBody>
                  <a:tcPr marL="82249" marR="82249" marT="34707" marB="34707"/>
                </a:tc>
                <a:extLst>
                  <a:ext uri="{0D108BD9-81ED-4DB2-BD59-A6C34878D82A}">
                    <a16:rowId xmlns:a16="http://schemas.microsoft.com/office/drawing/2014/main" val="10013"/>
                  </a:ext>
                </a:extLst>
              </a:tr>
              <a:tr h="475813">
                <a:tc>
                  <a:txBody>
                    <a:bodyPr/>
                    <a:lstStyle/>
                    <a:p>
                      <a:r>
                        <a:rPr lang="en-US" sz="1300" b="1" kern="1200" dirty="0"/>
                        <a:t>FG-310B,300C</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FRPS-100 </a:t>
                      </a:r>
                      <a:r>
                        <a:rPr lang="en-US" sz="1300" baseline="0" dirty="0"/>
                        <a:t>(max 4 units)</a:t>
                      </a:r>
                      <a:endParaRPr lang="en-US" sz="1300" dirty="0"/>
                    </a:p>
                  </a:txBody>
                  <a:tcPr marL="82249" marR="82249" marT="34707" marB="34707"/>
                </a:tc>
                <a:extLst>
                  <a:ext uri="{0D108BD9-81ED-4DB2-BD59-A6C34878D82A}">
                    <a16:rowId xmlns:a16="http://schemas.microsoft.com/office/drawing/2014/main" val="10014"/>
                  </a:ext>
                </a:extLst>
              </a:tr>
              <a:tr h="272613">
                <a:tc>
                  <a:txBody>
                    <a:bodyPr/>
                    <a:lstStyle/>
                    <a:p>
                      <a:r>
                        <a:rPr lang="en-US" sz="1300" b="1" kern="1200" dirty="0"/>
                        <a:t>FG-311B</a:t>
                      </a:r>
                      <a:endParaRPr lang="en-US" sz="1300" b="1" dirty="0">
                        <a:solidFill>
                          <a:srgbClr val="FFFFFF"/>
                        </a:solidFill>
                      </a:endParaRPr>
                    </a:p>
                  </a:txBody>
                  <a:tcPr marL="82249" marR="82249" marT="34707" marB="34707"/>
                </a:tc>
                <a:tc>
                  <a:txBody>
                    <a:bodyPr/>
                    <a:lstStyle/>
                    <a:p>
                      <a:r>
                        <a:rPr lang="en-US" sz="1300" dirty="0"/>
                        <a:t>Inbuilt</a:t>
                      </a:r>
                      <a:r>
                        <a:rPr lang="en-US" sz="1300" baseline="0" dirty="0"/>
                        <a:t> dual PS </a:t>
                      </a:r>
                      <a:endParaRPr lang="en-US" sz="1300" dirty="0"/>
                    </a:p>
                  </a:txBody>
                  <a:tcPr marL="82249" marR="82249" marT="34707" marB="34707"/>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4199684336"/>
      </p:ext>
    </p:extLst>
  </p:cSld>
  <p:clrMapOvr>
    <a:masterClrMapping/>
  </p:clrMapOvr>
  <p:transitio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Adapters &amp; Redundant Power Supplies</a:t>
            </a:r>
          </a:p>
        </p:txBody>
      </p:sp>
      <p:graphicFrame>
        <p:nvGraphicFramePr>
          <p:cNvPr id="5" name="Group 51"/>
          <p:cNvGraphicFramePr>
            <a:graphicFrameLocks noGrp="1"/>
          </p:cNvGraphicFramePr>
          <p:nvPr>
            <p:extLst>
              <p:ext uri="{D42A27DB-BD31-4B8C-83A1-F6EECF244321}">
                <p14:modId xmlns:p14="http://schemas.microsoft.com/office/powerpoint/2010/main" val="607795081"/>
              </p:ext>
            </p:extLst>
          </p:nvPr>
        </p:nvGraphicFramePr>
        <p:xfrm>
          <a:off x="335913" y="1200002"/>
          <a:ext cx="11517000" cy="5023655"/>
        </p:xfrm>
        <a:graphic>
          <a:graphicData uri="http://schemas.openxmlformats.org/drawingml/2006/table">
            <a:tbl>
              <a:tblPr firstRow="1" firstCol="1" bandRow="1">
                <a:tableStyleId>{5202B0CA-FC54-4496-8BCA-5EF66A818D29}</a:tableStyleId>
              </a:tblPr>
              <a:tblGrid>
                <a:gridCol w="3839343">
                  <a:extLst>
                    <a:ext uri="{9D8B030D-6E8A-4147-A177-3AD203B41FA5}">
                      <a16:colId xmlns:a16="http://schemas.microsoft.com/office/drawing/2014/main" val="20000"/>
                    </a:ext>
                  </a:extLst>
                </a:gridCol>
                <a:gridCol w="7677657">
                  <a:extLst>
                    <a:ext uri="{9D8B030D-6E8A-4147-A177-3AD203B41FA5}">
                      <a16:colId xmlns:a16="http://schemas.microsoft.com/office/drawing/2014/main" val="20001"/>
                    </a:ext>
                  </a:extLst>
                </a:gridCol>
              </a:tblGrid>
              <a:tr h="3265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rPr>
                        <a:t>Spare/Redundant Power Supplies Option</a:t>
                      </a: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rgbClr val="A12D2D"/>
                    </a:solidFill>
                  </a:tcPr>
                </a:tc>
                <a:extLst>
                  <a:ext uri="{0D108BD9-81ED-4DB2-BD59-A6C34878D82A}">
                    <a16:rowId xmlns:a16="http://schemas.microsoft.com/office/drawing/2014/main" val="10000"/>
                  </a:ext>
                </a:extLst>
              </a:tr>
              <a:tr h="272613">
                <a:tc>
                  <a:txBody>
                    <a:bodyPr/>
                    <a:lstStyle/>
                    <a:p>
                      <a:r>
                        <a:rPr lang="en-US" sz="1300" dirty="0"/>
                        <a:t>FG-300D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FRPS-100 </a:t>
                      </a:r>
                      <a:r>
                        <a:rPr lang="en-US" sz="1300" baseline="0" dirty="0"/>
                        <a:t>(max 2 units)</a:t>
                      </a:r>
                      <a:endParaRPr lang="en-US" sz="1300" dirty="0"/>
                    </a:p>
                  </a:txBody>
                  <a:tcPr marL="82249" marR="82249" marT="34707" marB="34707"/>
                </a:tc>
                <a:extLst>
                  <a:ext uri="{0D108BD9-81ED-4DB2-BD59-A6C34878D82A}">
                    <a16:rowId xmlns:a16="http://schemas.microsoft.com/office/drawing/2014/main" val="10001"/>
                  </a:ext>
                </a:extLst>
              </a:tr>
              <a:tr h="272613">
                <a:tc>
                  <a:txBody>
                    <a:bodyPr/>
                    <a:lstStyle/>
                    <a:p>
                      <a:r>
                        <a:rPr lang="en-US" sz="1300" dirty="0"/>
                        <a:t>FG-400D,</a:t>
                      </a:r>
                      <a:r>
                        <a:rPr lang="en-US" sz="1300" baseline="0" dirty="0"/>
                        <a:t> </a:t>
                      </a:r>
                      <a:r>
                        <a:rPr lang="en-US" sz="1300" dirty="0"/>
                        <a:t>500D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FRPS-100</a:t>
                      </a:r>
                      <a:r>
                        <a:rPr lang="en-US" sz="1300" baseline="0" dirty="0"/>
                        <a:t> (max 2 units)</a:t>
                      </a:r>
                      <a:endParaRPr lang="en-US" sz="1300" dirty="0"/>
                    </a:p>
                  </a:txBody>
                  <a:tcPr marL="82249" marR="82249" marT="34707" marB="34707"/>
                </a:tc>
                <a:extLst>
                  <a:ext uri="{0D108BD9-81ED-4DB2-BD59-A6C34878D82A}">
                    <a16:rowId xmlns:a16="http://schemas.microsoft.com/office/drawing/2014/main" val="10002"/>
                  </a:ext>
                </a:extLst>
              </a:tr>
              <a:tr h="272613">
                <a:tc>
                  <a:txBody>
                    <a:bodyPr/>
                    <a:lstStyle/>
                    <a:p>
                      <a:r>
                        <a:rPr lang="en-US" sz="1300" dirty="0"/>
                        <a:t>FG-600C, 800C</a:t>
                      </a:r>
                      <a:endParaRPr lang="en-US" sz="1300" b="1" dirty="0">
                        <a:solidFill>
                          <a:srgbClr val="FFFFFF"/>
                        </a:solidFill>
                      </a:endParaRPr>
                    </a:p>
                  </a:txBody>
                  <a:tcPr marL="82249" marR="82249" marT="34707" marB="34707"/>
                </a:tc>
                <a:tc>
                  <a:txBody>
                    <a:bodyPr/>
                    <a:lstStyle/>
                    <a:p>
                      <a:r>
                        <a:rPr lang="en-US" sz="1300" dirty="0"/>
                        <a:t>SP-FG600C-PS</a:t>
                      </a:r>
                      <a:r>
                        <a:rPr lang="en-US" sz="1300" baseline="0" dirty="0"/>
                        <a:t> </a:t>
                      </a:r>
                      <a:r>
                        <a:rPr lang="en-US" sz="1300" dirty="0"/>
                        <a:t>(additional as option)</a:t>
                      </a:r>
                    </a:p>
                  </a:txBody>
                  <a:tcPr marL="82249" marR="82249" marT="34707" marB="34707"/>
                </a:tc>
                <a:extLst>
                  <a:ext uri="{0D108BD9-81ED-4DB2-BD59-A6C34878D82A}">
                    <a16:rowId xmlns:a16="http://schemas.microsoft.com/office/drawing/2014/main" val="10003"/>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FG-600C-DC, FG-800C-DC</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SP-FG600C-DC-PS</a:t>
                      </a:r>
                      <a:r>
                        <a:rPr lang="en-US" sz="1300" baseline="0" dirty="0"/>
                        <a:t> </a:t>
                      </a:r>
                      <a:r>
                        <a:rPr lang="en-US" sz="1300" dirty="0"/>
                        <a:t>(additional as option)</a:t>
                      </a:r>
                    </a:p>
                  </a:txBody>
                  <a:tcPr marL="82249" marR="82249" marT="34707" marB="34707"/>
                </a:tc>
                <a:extLst>
                  <a:ext uri="{0D108BD9-81ED-4DB2-BD59-A6C34878D82A}">
                    <a16:rowId xmlns:a16="http://schemas.microsoft.com/office/drawing/2014/main" val="10004"/>
                  </a:ext>
                </a:extLst>
              </a:tr>
              <a:tr h="272613">
                <a:tc>
                  <a:txBody>
                    <a:bodyPr/>
                    <a:lstStyle/>
                    <a:p>
                      <a:r>
                        <a:rPr lang="en-US" sz="1300" dirty="0"/>
                        <a:t>FG600D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FRPS-100</a:t>
                      </a:r>
                      <a:r>
                        <a:rPr lang="en-US" sz="1300" baseline="0" dirty="0"/>
                        <a:t> (max 2 units)</a:t>
                      </a:r>
                      <a:endParaRPr lang="en-US" sz="1300" dirty="0"/>
                    </a:p>
                  </a:txBody>
                  <a:tcPr marL="82249" marR="82249" marT="34707" marB="34707"/>
                </a:tc>
                <a:extLst>
                  <a:ext uri="{0D108BD9-81ED-4DB2-BD59-A6C34878D82A}">
                    <a16:rowId xmlns:a16="http://schemas.microsoft.com/office/drawing/2014/main" val="10005"/>
                  </a:ext>
                </a:extLst>
              </a:tr>
              <a:tr h="272613">
                <a:tc>
                  <a:txBody>
                    <a:bodyPr/>
                    <a:lstStyle/>
                    <a:p>
                      <a:r>
                        <a:rPr lang="en-US" sz="1300" dirty="0"/>
                        <a:t>FG-620B,</a:t>
                      </a:r>
                      <a:r>
                        <a:rPr lang="en-US" sz="1300" baseline="0" dirty="0"/>
                        <a:t> 621B</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SP-FG620B-RPS</a:t>
                      </a:r>
                    </a:p>
                  </a:txBody>
                  <a:tcPr marL="82249" marR="82249" marT="34707" marB="34707"/>
                </a:tc>
                <a:extLst>
                  <a:ext uri="{0D108BD9-81ED-4DB2-BD59-A6C34878D82A}">
                    <a16:rowId xmlns:a16="http://schemas.microsoft.com/office/drawing/2014/main" val="10006"/>
                  </a:ext>
                </a:extLst>
              </a:tr>
              <a:tr h="272613">
                <a:tc>
                  <a:txBody>
                    <a:bodyPr/>
                    <a:lstStyle/>
                    <a:p>
                      <a:r>
                        <a:rPr lang="en-US" sz="1300" dirty="0"/>
                        <a:t>FG-800D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SP-FG600C-PS</a:t>
                      </a:r>
                      <a:r>
                        <a:rPr lang="en-US" sz="1300" baseline="0" dirty="0"/>
                        <a:t> </a:t>
                      </a:r>
                      <a:r>
                        <a:rPr lang="en-US" sz="1300" dirty="0"/>
                        <a:t>(additional as option)</a:t>
                      </a:r>
                    </a:p>
                  </a:txBody>
                  <a:tcPr marL="82249" marR="82249" marT="34707" marB="34707"/>
                </a:tc>
                <a:extLst>
                  <a:ext uri="{0D108BD9-81ED-4DB2-BD59-A6C34878D82A}">
                    <a16:rowId xmlns:a16="http://schemas.microsoft.com/office/drawing/2014/main" val="10007"/>
                  </a:ext>
                </a:extLst>
              </a:tr>
              <a:tr h="272613">
                <a:tc>
                  <a:txBody>
                    <a:bodyPr/>
                    <a:lstStyle/>
                    <a:p>
                      <a:r>
                        <a:rPr lang="en-US" sz="1300" dirty="0"/>
                        <a:t>FG-1000C, FG-1000C-DC</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SP-FG600C-PS, SP-FG600C-DC-PS (spare)</a:t>
                      </a:r>
                    </a:p>
                  </a:txBody>
                  <a:tcPr marL="82249" marR="82249" marT="34707" marB="34707"/>
                </a:tc>
                <a:extLst>
                  <a:ext uri="{0D108BD9-81ED-4DB2-BD59-A6C34878D82A}">
                    <a16:rowId xmlns:a16="http://schemas.microsoft.com/office/drawing/2014/main" val="10008"/>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FG-900D/1000D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SP-FXX1000D</a:t>
                      </a:r>
                    </a:p>
                  </a:txBody>
                  <a:tcPr marL="82249" marR="82249" marT="34707" marB="34707"/>
                </a:tc>
                <a:extLst>
                  <a:ext uri="{0D108BD9-81ED-4DB2-BD59-A6C34878D82A}">
                    <a16:rowId xmlns:a16="http://schemas.microsoft.com/office/drawing/2014/main" val="10009"/>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FG-1200D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SP-FG1240B-PS</a:t>
                      </a:r>
                    </a:p>
                  </a:txBody>
                  <a:tcPr marL="82249" marR="82249" marT="34707" marB="34707"/>
                </a:tc>
                <a:extLst>
                  <a:ext uri="{0D108BD9-81ED-4DB2-BD59-A6C34878D82A}">
                    <a16:rowId xmlns:a16="http://schemas.microsoft.com/office/drawing/2014/main" val="10010"/>
                  </a:ext>
                </a:extLst>
              </a:tr>
              <a:tr h="404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FG-1240B,</a:t>
                      </a:r>
                      <a:r>
                        <a:rPr lang="en-US" sz="1300" baseline="0" dirty="0"/>
                        <a:t> FG-1500D, FG-3040B, FG-3140B </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SP-FG1240B-PS (spare)</a:t>
                      </a:r>
                    </a:p>
                  </a:txBody>
                  <a:tcPr marL="82249" marR="82249" marT="34707" marB="34707"/>
                </a:tc>
                <a:extLst>
                  <a:ext uri="{0D108BD9-81ED-4DB2-BD59-A6C34878D82A}">
                    <a16:rowId xmlns:a16="http://schemas.microsoft.com/office/drawing/2014/main" val="10011"/>
                  </a:ext>
                </a:extLst>
              </a:tr>
              <a:tr h="475813">
                <a:tc>
                  <a:txBody>
                    <a:bodyPr/>
                    <a:lstStyle/>
                    <a:p>
                      <a:r>
                        <a:rPr lang="en-US" sz="1300" dirty="0"/>
                        <a:t>FG-3000D,</a:t>
                      </a:r>
                      <a:r>
                        <a:rPr lang="en-US" sz="1300" baseline="0" dirty="0"/>
                        <a:t> FG-3100D, </a:t>
                      </a:r>
                      <a:r>
                        <a:rPr lang="en-US" sz="1300" dirty="0"/>
                        <a:t>FG-3240C, 3200D,</a:t>
                      </a:r>
                      <a:r>
                        <a:rPr lang="en-US" sz="1300" baseline="0" dirty="0"/>
                        <a:t> FG-3600C</a:t>
                      </a:r>
                      <a:endParaRPr lang="en-US" sz="1300" b="1" dirty="0">
                        <a:solidFill>
                          <a:srgbClr val="FFFFFF"/>
                        </a:solidFill>
                      </a:endParaRPr>
                    </a:p>
                  </a:txBody>
                  <a:tcPr marL="82249" marR="82249" marT="34707" marB="34707"/>
                </a:tc>
                <a:tc>
                  <a:txBody>
                    <a:bodyPr/>
                    <a:lstStyle/>
                    <a:p>
                      <a:r>
                        <a:rPr lang="en-US" sz="1300" dirty="0"/>
                        <a:t>SP-FG3600C-PS (spare)</a:t>
                      </a:r>
                    </a:p>
                  </a:txBody>
                  <a:tcPr marL="82249" marR="82249" marT="34707" marB="34707"/>
                </a:tc>
                <a:extLst>
                  <a:ext uri="{0D108BD9-81ED-4DB2-BD59-A6C34878D82A}">
                    <a16:rowId xmlns:a16="http://schemas.microsoft.com/office/drawing/2014/main" val="10012"/>
                  </a:ext>
                </a:extLst>
              </a:tr>
              <a:tr h="272613">
                <a:tc>
                  <a:txBody>
                    <a:bodyPr/>
                    <a:lstStyle/>
                    <a:p>
                      <a:r>
                        <a:rPr lang="en-US" sz="1300" dirty="0"/>
                        <a:t>FG-3700D, FG-3700D-DC</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SP-FG3800D-PS, SP-FG3800D-DC-PS </a:t>
                      </a:r>
                      <a:r>
                        <a:rPr lang="en-US" sz="1300" baseline="0" dirty="0"/>
                        <a:t> </a:t>
                      </a:r>
                      <a:r>
                        <a:rPr lang="en-US" sz="1300" dirty="0"/>
                        <a:t>(spare)</a:t>
                      </a:r>
                    </a:p>
                  </a:txBody>
                  <a:tcPr marL="82249" marR="82249" marT="34707" marB="34707"/>
                </a:tc>
                <a:extLst>
                  <a:ext uri="{0D108BD9-81ED-4DB2-BD59-A6C34878D82A}">
                    <a16:rowId xmlns:a16="http://schemas.microsoft.com/office/drawing/2014/main" val="10013"/>
                  </a:ext>
                </a:extLst>
              </a:tr>
              <a:tr h="272613">
                <a:tc>
                  <a:txBody>
                    <a:bodyPr/>
                    <a:lstStyle/>
                    <a:p>
                      <a:r>
                        <a:rPr lang="en-US" sz="1300" dirty="0"/>
                        <a:t>FG-3810D/3815D</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SP-FG3800D-PS (spare)</a:t>
                      </a:r>
                    </a:p>
                  </a:txBody>
                  <a:tcPr marL="82249" marR="82249" marT="34707" marB="34707"/>
                </a:tc>
                <a:extLst>
                  <a:ext uri="{0D108BD9-81ED-4DB2-BD59-A6C34878D82A}">
                    <a16:rowId xmlns:a16="http://schemas.microsoft.com/office/drawing/2014/main" val="10014"/>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FG-3810A, FG-3810A-DC</a:t>
                      </a:r>
                      <a:endParaRPr lang="en-US" sz="1300" b="1" dirty="0">
                        <a:solidFill>
                          <a:srgbClr val="FFFFFF"/>
                        </a:solidFill>
                      </a:endParaRPr>
                    </a:p>
                  </a:txBody>
                  <a:tcPr marL="82249" marR="82249" marT="34707" marB="3470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SP-FG3810A-PS, SP-FG3810A-DC-PS  (spare)</a:t>
                      </a:r>
                    </a:p>
                  </a:txBody>
                  <a:tcPr marL="82249" marR="82249" marT="34707" marB="34707"/>
                </a:tc>
                <a:extLst>
                  <a:ext uri="{0D108BD9-81ED-4DB2-BD59-A6C34878D82A}">
                    <a16:rowId xmlns:a16="http://schemas.microsoft.com/office/drawing/2014/main" val="10015"/>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a:t>FG-3950B, FG-3951B</a:t>
                      </a:r>
                      <a:endParaRPr lang="en-US" sz="1300" b="1" dirty="0">
                        <a:solidFill>
                          <a:srgbClr val="FFFFFF"/>
                        </a:solidFill>
                      </a:endParaRPr>
                    </a:p>
                  </a:txBody>
                  <a:tcPr marL="82249" marR="82249" marT="34707" marB="34707"/>
                </a:tc>
                <a:tc>
                  <a:txBody>
                    <a:bodyPr/>
                    <a:lstStyle/>
                    <a:p>
                      <a:r>
                        <a:rPr lang="en-US" sz="1300" dirty="0"/>
                        <a:t>SP-FG3950B-PS (spare)</a:t>
                      </a:r>
                    </a:p>
                  </a:txBody>
                  <a:tcPr marL="82249" marR="82249" marT="34707" marB="34707"/>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1735609697"/>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Cords</a:t>
            </a:r>
          </a:p>
        </p:txBody>
      </p:sp>
      <p:graphicFrame>
        <p:nvGraphicFramePr>
          <p:cNvPr id="3" name="Group 51"/>
          <p:cNvGraphicFramePr>
            <a:graphicFrameLocks noGrp="1"/>
          </p:cNvGraphicFramePr>
          <p:nvPr>
            <p:extLst>
              <p:ext uri="{D42A27DB-BD31-4B8C-83A1-F6EECF244321}">
                <p14:modId xmlns:p14="http://schemas.microsoft.com/office/powerpoint/2010/main" val="704429414"/>
              </p:ext>
            </p:extLst>
          </p:nvPr>
        </p:nvGraphicFramePr>
        <p:xfrm>
          <a:off x="524384" y="1524002"/>
          <a:ext cx="11140060" cy="3574101"/>
        </p:xfrm>
        <a:graphic>
          <a:graphicData uri="http://schemas.openxmlformats.org/drawingml/2006/table">
            <a:tbl>
              <a:tblPr bandRow="1">
                <a:tableStyleId>{5202B0CA-FC54-4496-8BCA-5EF66A818D29}</a:tableStyleId>
              </a:tblPr>
              <a:tblGrid>
                <a:gridCol w="2215458">
                  <a:extLst>
                    <a:ext uri="{9D8B030D-6E8A-4147-A177-3AD203B41FA5}">
                      <a16:colId xmlns:a16="http://schemas.microsoft.com/office/drawing/2014/main" val="20000"/>
                    </a:ext>
                  </a:extLst>
                </a:gridCol>
                <a:gridCol w="2215458">
                  <a:extLst>
                    <a:ext uri="{9D8B030D-6E8A-4147-A177-3AD203B41FA5}">
                      <a16:colId xmlns:a16="http://schemas.microsoft.com/office/drawing/2014/main" val="20001"/>
                    </a:ext>
                  </a:extLst>
                </a:gridCol>
                <a:gridCol w="2215458">
                  <a:extLst>
                    <a:ext uri="{9D8B030D-6E8A-4147-A177-3AD203B41FA5}">
                      <a16:colId xmlns:a16="http://schemas.microsoft.com/office/drawing/2014/main" val="20002"/>
                    </a:ext>
                  </a:extLst>
                </a:gridCol>
                <a:gridCol w="2215458">
                  <a:extLst>
                    <a:ext uri="{9D8B030D-6E8A-4147-A177-3AD203B41FA5}">
                      <a16:colId xmlns:a16="http://schemas.microsoft.com/office/drawing/2014/main" val="20003"/>
                    </a:ext>
                  </a:extLst>
                </a:gridCol>
                <a:gridCol w="2278228">
                  <a:extLst>
                    <a:ext uri="{9D8B030D-6E8A-4147-A177-3AD203B41FA5}">
                      <a16:colId xmlns:a16="http://schemas.microsoft.com/office/drawing/2014/main" val="20004"/>
                    </a:ext>
                  </a:extLst>
                </a:gridCol>
              </a:tblGrid>
              <a:tr h="55516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500" b="1" dirty="0"/>
                        <a:t>C14 Inlet</a:t>
                      </a:r>
                      <a:br>
                        <a:rPr lang="en-US" sz="1500" b="1" dirty="0"/>
                      </a:br>
                      <a:endParaRPr lang="en-US" sz="1500" b="1" dirty="0">
                        <a:solidFill>
                          <a:schemeClr val="tx1"/>
                        </a:solidFil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SP-FGPCOR-US</a:t>
                      </a:r>
                      <a:endParaRPr lang="en-US" sz="1500" b="0" dirty="0">
                        <a:solidFill>
                          <a:schemeClr val="tx1"/>
                        </a:solidFil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SP-FGPCOR-UK</a:t>
                      </a:r>
                      <a:endParaRPr lang="en-US" sz="1500" b="0" dirty="0">
                        <a:solidFill>
                          <a:schemeClr val="tx1"/>
                        </a:solidFill>
                      </a:endParaRPr>
                    </a:p>
                  </a:txBody>
                  <a:tcPr marL="116086" marR="116086"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SP-FGPCOR-EU</a:t>
                      </a:r>
                      <a:endParaRPr lang="en-US" sz="1500" b="0" dirty="0">
                        <a:solidFill>
                          <a:schemeClr val="tx1"/>
                        </a:solidFill>
                      </a:endParaRPr>
                    </a:p>
                  </a:txBody>
                  <a:tcPr marL="116086" marR="116086" marT="48984" marB="48984" anchor="ctr" horzOverflow="overflow"/>
                </a:tc>
                <a:tc>
                  <a:txBody>
                    <a:bodyPr/>
                    <a:lstStyle/>
                    <a:p>
                      <a:pPr algn="ctr"/>
                      <a:r>
                        <a:rPr lang="en-US" sz="1500" dirty="0"/>
                        <a:t>SP-FGPCOR-AZ</a:t>
                      </a:r>
                      <a:endParaRPr lang="en-US" sz="1500" b="0" dirty="0">
                        <a:solidFill>
                          <a:schemeClr val="tx1"/>
                        </a:solidFill>
                      </a:endParaRPr>
                    </a:p>
                  </a:txBody>
                  <a:tcPr marL="116086" marR="116086" marT="48984" marB="48984" anchor="ctr" horzOverflow="overflow"/>
                </a:tc>
                <a:extLst>
                  <a:ext uri="{0D108BD9-81ED-4DB2-BD59-A6C34878D82A}">
                    <a16:rowId xmlns:a16="http://schemas.microsoft.com/office/drawing/2014/main" val="10000"/>
                  </a:ext>
                </a:extLst>
              </a:tr>
              <a:tr h="52468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500" b="1" dirty="0"/>
                        <a:t>*C6 Inlet</a:t>
                      </a: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SP-FG60CPCOR-US</a:t>
                      </a: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SP-FG60CPCOR-UK</a:t>
                      </a:r>
                    </a:p>
                  </a:txBody>
                  <a:tcPr marL="116086" marR="116086"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500" dirty="0"/>
                        <a:t>SP-FG60CPCOR-EU</a:t>
                      </a:r>
                    </a:p>
                  </a:txBody>
                  <a:tcPr marL="116086" marR="116086" marT="48984" marB="48984" horzOverflow="overflow"/>
                </a:tc>
                <a:tc>
                  <a:txBody>
                    <a:bodyPr/>
                    <a:lstStyle/>
                    <a:p>
                      <a:pPr algn="ctr"/>
                      <a:r>
                        <a:rPr lang="en-US" sz="1500" dirty="0"/>
                        <a:t>SP-FG60CPCOR-AU</a:t>
                      </a:r>
                    </a:p>
                  </a:txBody>
                  <a:tcPr marL="116086" marR="116086" marT="48984" marB="48984" horzOverflow="overflow"/>
                </a:tc>
                <a:extLst>
                  <a:ext uri="{0D108BD9-81ED-4DB2-BD59-A6C34878D82A}">
                    <a16:rowId xmlns:a16="http://schemas.microsoft.com/office/drawing/2014/main" val="10001"/>
                  </a:ext>
                </a:extLst>
              </a:tr>
              <a:tr h="2980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a:solidFill>
                          <a:srgbClr val="FFFFFF"/>
                        </a:solidFill>
                      </a:endParaRPr>
                    </a:p>
                  </a:txBody>
                  <a:tcPr marL="82249" marR="82249" marT="34707" marB="34707">
                    <a:solidFill>
                      <a:schemeClr val="accent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FFFFFF"/>
                          </a:solidFill>
                        </a:rPr>
                        <a:t>NEMA</a:t>
                      </a:r>
                      <a:r>
                        <a:rPr lang="en-US" sz="1500" baseline="0" dirty="0">
                          <a:solidFill>
                            <a:srgbClr val="FFFFFF"/>
                          </a:solidFill>
                        </a:rPr>
                        <a:t> </a:t>
                      </a:r>
                      <a:r>
                        <a:rPr lang="en-US" sz="1500" dirty="0">
                          <a:solidFill>
                            <a:srgbClr val="FFFFFF"/>
                          </a:solidFill>
                        </a:rPr>
                        <a:t>5-15</a:t>
                      </a:r>
                    </a:p>
                  </a:txBody>
                  <a:tcPr marL="82249" marR="82249" marT="34707" marB="34707">
                    <a:solidFill>
                      <a:schemeClr val="accent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FFFFFF"/>
                          </a:solidFill>
                        </a:rPr>
                        <a:t>BS 1363</a:t>
                      </a:r>
                    </a:p>
                  </a:txBody>
                  <a:tcPr marL="82249" marR="82249" marT="34707" marB="34707">
                    <a:solidFill>
                      <a:schemeClr val="accent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FFFFFF"/>
                          </a:solidFill>
                        </a:rPr>
                        <a:t>CEE7 VII</a:t>
                      </a:r>
                    </a:p>
                  </a:txBody>
                  <a:tcPr marL="82249" marR="82249" marT="34707" marB="34707">
                    <a:solidFill>
                      <a:schemeClr val="accent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FFFFFF"/>
                          </a:solidFill>
                        </a:rPr>
                        <a:t>AS/NZS 3112</a:t>
                      </a:r>
                    </a:p>
                  </a:txBody>
                  <a:tcPr marL="82249" marR="82249" marT="34707" marB="34707">
                    <a:solidFill>
                      <a:schemeClr val="accent2"/>
                    </a:solidFill>
                  </a:tcPr>
                </a:tc>
                <a:extLst>
                  <a:ext uri="{0D108BD9-81ED-4DB2-BD59-A6C34878D82A}">
                    <a16:rowId xmlns:a16="http://schemas.microsoft.com/office/drawing/2014/main" val="10002"/>
                  </a:ext>
                </a:extLst>
              </a:tr>
              <a:tr h="2980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a:p>
                  </a:txBody>
                  <a:tcPr marL="82249" marR="82249" marT="34707" marB="34707">
                    <a:solidFill>
                      <a:schemeClr val="accent2">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t>Type B</a:t>
                      </a:r>
                    </a:p>
                  </a:txBody>
                  <a:tcPr marL="82249" marR="82249" marT="34707" marB="34707">
                    <a:solidFill>
                      <a:schemeClr val="accent2">
                        <a:lumMod val="20000"/>
                        <a:lumOff val="80000"/>
                      </a:schemeClr>
                    </a:solidFill>
                  </a:tcPr>
                </a:tc>
                <a:tc>
                  <a:txBody>
                    <a:bodyPr/>
                    <a:lstStyle/>
                    <a:p>
                      <a:pPr algn="ctr"/>
                      <a:r>
                        <a:rPr lang="en-US" sz="1500" dirty="0"/>
                        <a:t>Type G</a:t>
                      </a:r>
                    </a:p>
                  </a:txBody>
                  <a:tcPr marL="82249" marR="82249" marT="34707" marB="34707">
                    <a:solidFill>
                      <a:schemeClr val="accent2">
                        <a:lumMod val="20000"/>
                        <a:lumOff val="80000"/>
                      </a:schemeClr>
                    </a:solidFill>
                  </a:tcPr>
                </a:tc>
                <a:tc>
                  <a:txBody>
                    <a:bodyPr/>
                    <a:lstStyle/>
                    <a:p>
                      <a:pPr algn="ctr"/>
                      <a:r>
                        <a:rPr lang="en-US" sz="1500" dirty="0"/>
                        <a:t>Type C, E, F, K</a:t>
                      </a:r>
                    </a:p>
                  </a:txBody>
                  <a:tcPr marL="82249" marR="82249" marT="34707" marB="34707">
                    <a:solidFill>
                      <a:schemeClr val="accent2">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a:t>Type I</a:t>
                      </a:r>
                    </a:p>
                  </a:txBody>
                  <a:tcPr marL="82249" marR="82249" marT="34707" marB="34707">
                    <a:solidFill>
                      <a:schemeClr val="accent2">
                        <a:lumMod val="20000"/>
                        <a:lumOff val="80000"/>
                      </a:schemeClr>
                    </a:solidFill>
                  </a:tcPr>
                </a:tc>
                <a:extLst>
                  <a:ext uri="{0D108BD9-81ED-4DB2-BD59-A6C34878D82A}">
                    <a16:rowId xmlns:a16="http://schemas.microsoft.com/office/drawing/2014/main" val="10003"/>
                  </a:ext>
                </a:extLst>
              </a:tr>
              <a:tr h="1898215">
                <a:tc>
                  <a:txBody>
                    <a:bodyPr/>
                    <a:lstStyle/>
                    <a:p>
                      <a:endParaRPr lang="en-US" sz="1500" dirty="0"/>
                    </a:p>
                  </a:txBody>
                  <a:tcPr marL="82249" marR="82249" marT="34707" marB="34707"/>
                </a:tc>
                <a:tc>
                  <a:txBody>
                    <a:bodyPr/>
                    <a:lstStyle/>
                    <a:p>
                      <a:endParaRPr lang="en-US" sz="1500" dirty="0"/>
                    </a:p>
                    <a:p>
                      <a:endParaRPr lang="en-US" sz="1500" dirty="0"/>
                    </a:p>
                    <a:p>
                      <a:endParaRPr lang="en-US" sz="1500" dirty="0"/>
                    </a:p>
                    <a:p>
                      <a:endParaRPr lang="en-US" sz="1500" dirty="0"/>
                    </a:p>
                    <a:p>
                      <a:endParaRPr lang="en-US" sz="1500" dirty="0"/>
                    </a:p>
                    <a:p>
                      <a:endParaRPr lang="en-US" sz="1500" dirty="0"/>
                    </a:p>
                    <a:p>
                      <a:endParaRPr lang="en-US" sz="1500" dirty="0"/>
                    </a:p>
                    <a:p>
                      <a:endParaRPr lang="en-US" sz="1500" dirty="0"/>
                    </a:p>
                  </a:txBody>
                  <a:tcPr marL="82249" marR="82249" marT="34707" marB="34707"/>
                </a:tc>
                <a:tc>
                  <a:txBody>
                    <a:bodyPr/>
                    <a:lstStyle/>
                    <a:p>
                      <a:endParaRPr lang="en-US" sz="1500" dirty="0"/>
                    </a:p>
                  </a:txBody>
                  <a:tcPr marL="82249" marR="82249" marT="34707" marB="34707"/>
                </a:tc>
                <a:tc>
                  <a:txBody>
                    <a:bodyPr/>
                    <a:lstStyle/>
                    <a:p>
                      <a:endParaRPr lang="en-US" sz="1500" dirty="0"/>
                    </a:p>
                  </a:txBody>
                  <a:tcPr marL="82249" marR="82249" marT="34707" marB="34707"/>
                </a:tc>
                <a:tc>
                  <a:txBody>
                    <a:bodyPr/>
                    <a:lstStyle/>
                    <a:p>
                      <a:endParaRPr lang="en-US" sz="1300" dirty="0"/>
                    </a:p>
                  </a:txBody>
                  <a:tcPr marL="82249" marR="82249" marT="34707" marB="34707"/>
                </a:tc>
                <a:extLst>
                  <a:ext uri="{0D108BD9-81ED-4DB2-BD59-A6C34878D82A}">
                    <a16:rowId xmlns:a16="http://schemas.microsoft.com/office/drawing/2014/main" val="10004"/>
                  </a:ext>
                </a:extLst>
              </a:tr>
            </a:tbl>
          </a:graphicData>
        </a:graphic>
      </p:graphicFrame>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58482" y="3276600"/>
            <a:ext cx="2031471" cy="1524000"/>
          </a:xfrm>
          <a:prstGeom prst="rect">
            <a:avLst/>
          </a:prstGeom>
        </p:spPr>
      </p:pic>
      <p:pic>
        <p:nvPicPr>
          <p:cNvPr id="5" name="Picture 4"/>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9466522" y="3276600"/>
            <a:ext cx="2049941"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061163" y="3276600"/>
            <a:ext cx="2031471"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7263842" y="3276600"/>
            <a:ext cx="2058011" cy="1524000"/>
          </a:xfrm>
          <a:prstGeom prst="rect">
            <a:avLst/>
          </a:prstGeom>
        </p:spPr>
      </p:pic>
      <p:sp>
        <p:nvSpPr>
          <p:cNvPr id="8" name="Rectangle 7"/>
          <p:cNvSpPr/>
          <p:nvPr/>
        </p:nvSpPr>
        <p:spPr>
          <a:xfrm>
            <a:off x="640297" y="5218564"/>
            <a:ext cx="6399133" cy="1241365"/>
          </a:xfrm>
          <a:prstGeom prst="rect">
            <a:avLst/>
          </a:prstGeom>
        </p:spPr>
        <p:txBody>
          <a:bodyPr wrap="square" lIns="121893" tIns="60947" rIns="121893" bIns="60947">
            <a:spAutoFit/>
          </a:bodyPr>
          <a:lstStyle/>
          <a:p>
            <a:r>
              <a:rPr lang="en-US" sz="1300" dirty="0">
                <a:hlinkClick r:id="rId7"/>
              </a:rPr>
              <a:t>http://en.wikipedia.org/wiki/AC_power_plugs_and_sockets</a:t>
            </a:r>
            <a:endParaRPr lang="en-US" sz="1300" dirty="0"/>
          </a:p>
          <a:p>
            <a:r>
              <a:rPr lang="en-US" sz="1300" dirty="0">
                <a:hlinkClick r:id="rId8"/>
              </a:rPr>
              <a:t>http://www.worldstandards.eu/electricity/plug-voltage-by-country/</a:t>
            </a:r>
            <a:endParaRPr lang="en-US" sz="1300" dirty="0"/>
          </a:p>
          <a:p>
            <a:br>
              <a:rPr lang="en-US" sz="1100" dirty="0">
                <a:latin typeface="Arial"/>
                <a:cs typeface="Arial"/>
              </a:rPr>
            </a:br>
            <a:br>
              <a:rPr lang="en-US" sz="1100" dirty="0">
                <a:latin typeface="Arial"/>
                <a:cs typeface="Arial"/>
              </a:rPr>
            </a:br>
            <a:r>
              <a:rPr lang="en-US" sz="1100" dirty="0">
                <a:latin typeface="Arial"/>
                <a:cs typeface="Arial"/>
              </a:rPr>
              <a:t>* For </a:t>
            </a:r>
            <a:r>
              <a:rPr lang="en-US" sz="1100" dirty="0">
                <a:solidFill>
                  <a:srgbClr val="000000"/>
                </a:solidFill>
                <a:latin typeface="Arial"/>
                <a:ea typeface="Lucida Grande"/>
                <a:cs typeface="Arial"/>
              </a:rPr>
              <a:t>FG-60C and FG/FWF-40C, FG/FWF-60D, 60E &amp; FG/FWF-90D</a:t>
            </a:r>
            <a:endParaRPr lang="en-US" sz="1100" dirty="0">
              <a:latin typeface="Arial"/>
              <a:cs typeface="Arial"/>
            </a:endParaRPr>
          </a:p>
          <a:p>
            <a:endParaRPr lang="en-US" sz="1300" dirty="0"/>
          </a:p>
        </p:txBody>
      </p:sp>
      <p:pic>
        <p:nvPicPr>
          <p:cNvPr id="9" name="Picture 8"/>
          <p:cNvPicPr>
            <a:picLocks noChangeAspect="1"/>
          </p:cNvPicPr>
          <p:nvPr/>
        </p:nvPicPr>
        <p:blipFill>
          <a:blip r:embed="rId9"/>
          <a:stretch>
            <a:fillRect/>
          </a:stretch>
        </p:blipFill>
        <p:spPr>
          <a:xfrm>
            <a:off x="1828327" y="2133602"/>
            <a:ext cx="718899" cy="393700"/>
          </a:xfrm>
          <a:prstGeom prst="rect">
            <a:avLst/>
          </a:prstGeom>
        </p:spPr>
      </p:pic>
      <p:pic>
        <p:nvPicPr>
          <p:cNvPr id="10" name="Picture 9"/>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828324" y="1600202"/>
            <a:ext cx="711505" cy="368300"/>
          </a:xfrm>
          <a:prstGeom prst="rect">
            <a:avLst/>
          </a:prstGeom>
        </p:spPr>
      </p:pic>
    </p:spTree>
    <p:extLst>
      <p:ext uri="{BB962C8B-B14F-4D97-AF65-F5344CB8AC3E}">
        <p14:creationId xmlns:p14="http://schemas.microsoft.com/office/powerpoint/2010/main" val="42545747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20053" y="3747855"/>
            <a:ext cx="1995716" cy="954081"/>
          </a:xfrm>
          <a:prstGeom prst="rect">
            <a:avLst/>
          </a:prstGeom>
        </p:spPr>
        <p:txBody>
          <a:bodyPr wrap="square" lIns="121893" tIns="60947" rIns="121893" bIns="60947">
            <a:spAutoFit/>
          </a:bodyPr>
          <a:lstStyle/>
          <a:p>
            <a:pPr marL="380917" indent="-380917">
              <a:buSzPct val="100000"/>
              <a:buBlip>
                <a:blip r:embed="rId2"/>
              </a:buBlip>
            </a:pPr>
            <a:r>
              <a:rPr lang="en-US" b="1" dirty="0">
                <a:ea typeface="Helvetica 55 Roman" charset="0"/>
                <a:cs typeface="Arial Narrow"/>
              </a:rPr>
              <a:t>FG/FWF- 30E/50E Series</a:t>
            </a:r>
          </a:p>
        </p:txBody>
      </p:sp>
      <p:sp>
        <p:nvSpPr>
          <p:cNvPr id="14" name="Rectangle 13"/>
          <p:cNvSpPr/>
          <p:nvPr/>
        </p:nvSpPr>
        <p:spPr>
          <a:xfrm>
            <a:off x="2306043" y="3736369"/>
            <a:ext cx="1857999" cy="677082"/>
          </a:xfrm>
          <a:prstGeom prst="rect">
            <a:avLst/>
          </a:prstGeom>
        </p:spPr>
        <p:txBody>
          <a:bodyPr wrap="square" lIns="121893" tIns="60947" rIns="121893" bIns="60947">
            <a:spAutoFit/>
          </a:bodyPr>
          <a:lstStyle/>
          <a:p>
            <a:pPr marL="380917" indent="-380917">
              <a:buSzPct val="100000"/>
              <a:buBlip>
                <a:blip r:embed="rId2"/>
              </a:buBlip>
            </a:pPr>
            <a:r>
              <a:rPr lang="en-US" b="1" dirty="0">
                <a:ea typeface="Helvetica 55 Roman" charset="0"/>
                <a:cs typeface="Arial Narrow"/>
              </a:rPr>
              <a:t>FG/FWF- 60E 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85249" y="3150514"/>
            <a:ext cx="1392020" cy="523703"/>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05342" y="2380819"/>
            <a:ext cx="1820013" cy="1217815"/>
          </a:xfrm>
          <a:prstGeom prst="rect">
            <a:avLst/>
          </a:prstGeom>
        </p:spPr>
      </p:pic>
      <p:sp>
        <p:nvSpPr>
          <p:cNvPr id="44" name="Rectangle 43"/>
          <p:cNvSpPr/>
          <p:nvPr/>
        </p:nvSpPr>
        <p:spPr>
          <a:xfrm>
            <a:off x="4183941" y="3702252"/>
            <a:ext cx="2249051" cy="677082"/>
          </a:xfrm>
          <a:prstGeom prst="rect">
            <a:avLst/>
          </a:prstGeom>
        </p:spPr>
        <p:txBody>
          <a:bodyPr wrap="square" lIns="121893" tIns="60947" rIns="121893" bIns="60947">
            <a:spAutoFit/>
          </a:bodyPr>
          <a:lstStyle/>
          <a:p>
            <a:pPr marL="380917" indent="-380917">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597515" y="1200000"/>
            <a:ext cx="11038895" cy="846744"/>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1218936" lvl="4" defTabSz="457073"/>
              <a:r>
                <a:rPr lang="en-US" sz="24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17549" y="4945172"/>
            <a:ext cx="1238468" cy="404915"/>
          </a:xfrm>
          <a:prstGeom prst="rect">
            <a:avLst/>
          </a:prstGeom>
        </p:spPr>
      </p:pic>
      <p:sp>
        <p:nvSpPr>
          <p:cNvPr id="27" name="Rectangle 26"/>
          <p:cNvSpPr/>
          <p:nvPr/>
        </p:nvSpPr>
        <p:spPr>
          <a:xfrm>
            <a:off x="515682" y="5305757"/>
            <a:ext cx="2057588" cy="984880"/>
          </a:xfrm>
          <a:prstGeom prst="rect">
            <a:avLst/>
          </a:prstGeom>
        </p:spPr>
        <p:txBody>
          <a:bodyPr wrap="square" lIns="121893" tIns="60947" rIns="121893" bIns="60947">
            <a:spAutoFit/>
          </a:bodyPr>
          <a:lstStyle/>
          <a:p>
            <a:pPr marL="380917" indent="-380917">
              <a:buSzPct val="100000"/>
              <a:buBlip>
                <a:blip r:embed="rId2"/>
              </a:buBlip>
            </a:pPr>
            <a:r>
              <a:rPr lang="en-US" b="1" dirty="0">
                <a:ea typeface="Helvetica 55 Roman" charset="0"/>
                <a:cs typeface="Arial Narrow"/>
              </a:rPr>
              <a:t>FG-80D</a:t>
            </a:r>
          </a:p>
          <a:p>
            <a:pPr marL="380917" indent="-380917">
              <a:buSzPct val="100000"/>
              <a:buBlip>
                <a:blip r:embed="rId2"/>
              </a:buBlip>
            </a:pPr>
            <a:r>
              <a:rPr lang="en-US" b="1" dirty="0">
                <a:ea typeface="Helvetica 55 Roman" charset="0"/>
                <a:cs typeface="Arial Narrow"/>
              </a:rPr>
              <a:t>FG/FWF-92D</a:t>
            </a:r>
          </a:p>
          <a:p>
            <a:pPr marL="380917" indent="-380917">
              <a:buSzPct val="100000"/>
              <a:buBlip>
                <a:blip r:embed="rId2"/>
              </a:buBlip>
            </a:pPr>
            <a:r>
              <a:rPr lang="en-US" b="1" dirty="0">
                <a:ea typeface="Helvetica 55 Roman" charset="0"/>
                <a:cs typeface="Arial Narrow"/>
              </a:rPr>
              <a:t>FG-90E</a:t>
            </a:r>
          </a:p>
        </p:txBody>
      </p:sp>
      <p:grpSp>
        <p:nvGrpSpPr>
          <p:cNvPr id="15" name="Group 14"/>
          <p:cNvGrpSpPr/>
          <p:nvPr/>
        </p:nvGrpSpPr>
        <p:grpSpPr>
          <a:xfrm>
            <a:off x="2964369" y="4570133"/>
            <a:ext cx="2682069" cy="1220143"/>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3021656" y="5742338"/>
            <a:ext cx="2965629" cy="415476"/>
          </a:xfrm>
          <a:prstGeom prst="rect">
            <a:avLst/>
          </a:prstGeom>
        </p:spPr>
        <p:txBody>
          <a:bodyPr wrap="square" lIns="121893" tIns="60947" rIns="121893" bIns="60947">
            <a:spAutoFit/>
          </a:bodyPr>
          <a:lstStyle/>
          <a:p>
            <a:pPr marL="380917" indent="-380917">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204282812"/>
              </p:ext>
            </p:extLst>
          </p:nvPr>
        </p:nvGraphicFramePr>
        <p:xfrm>
          <a:off x="6113082" y="2400004"/>
          <a:ext cx="5523326" cy="2667000"/>
        </p:xfrm>
        <a:graphic>
          <a:graphicData uri="http://schemas.openxmlformats.org/drawingml/2006/table">
            <a:tbl>
              <a:tblPr firstRow="1" bandRow="1">
                <a:tableStyleId>{2D5ABB26-0587-4C30-8999-92F81FD0307C}</a:tableStyleId>
              </a:tblPr>
              <a:tblGrid>
                <a:gridCol w="630485">
                  <a:extLst>
                    <a:ext uri="{9D8B030D-6E8A-4147-A177-3AD203B41FA5}">
                      <a16:colId xmlns:a16="http://schemas.microsoft.com/office/drawing/2014/main" val="20000"/>
                    </a:ext>
                  </a:extLst>
                </a:gridCol>
                <a:gridCol w="4892841">
                  <a:extLst>
                    <a:ext uri="{9D8B030D-6E8A-4147-A177-3AD203B41FA5}">
                      <a16:colId xmlns:a16="http://schemas.microsoft.com/office/drawing/2014/main" val="20001"/>
                    </a:ext>
                  </a:extLst>
                </a:gridCol>
              </a:tblGrid>
              <a:tr h="381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b="1" dirty="0">
                          <a:solidFill>
                            <a:schemeClr val="accent6"/>
                          </a:solidFill>
                        </a:rPr>
                        <a:t>Primary Benefits:</a:t>
                      </a:r>
                    </a:p>
                  </a:txBody>
                  <a:tcPr marL="121888" marR="121888"/>
                </a:tc>
                <a:tc hMerge="1">
                  <a:txBody>
                    <a:bodyPr/>
                    <a:lstStyle/>
                    <a:p>
                      <a:endParaRPr lang="en-US" dirty="0"/>
                    </a:p>
                  </a:txBody>
                  <a:tcPr/>
                </a:tc>
                <a:extLst>
                  <a:ext uri="{0D108BD9-81ED-4DB2-BD59-A6C34878D82A}">
                    <a16:rowId xmlns:a16="http://schemas.microsoft.com/office/drawing/2014/main" val="10000"/>
                  </a:ext>
                </a:extLst>
              </a:tr>
              <a:tr h="294640">
                <a:tc>
                  <a:txBody>
                    <a:bodyPr/>
                    <a:lstStyle/>
                    <a:p>
                      <a:pPr algn="ct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Easy to deploy and manage with initiative GUI</a:t>
                      </a:r>
                    </a:p>
                  </a:txBody>
                  <a:tcPr marL="121888" marR="121888" anchor="ctr"/>
                </a:tc>
                <a:extLst>
                  <a:ext uri="{0D108BD9-81ED-4DB2-BD59-A6C34878D82A}">
                    <a16:rowId xmlns:a16="http://schemas.microsoft.com/office/drawing/2014/main" val="10001"/>
                  </a:ext>
                </a:extLst>
              </a:tr>
              <a:tr h="2946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Purpose-built hardware yields high performance</a:t>
                      </a:r>
                    </a:p>
                  </a:txBody>
                  <a:tcPr marL="121888" marR="121888" anchor="ctr"/>
                </a:tc>
                <a:extLst>
                  <a:ext uri="{0D108BD9-81ED-4DB2-BD59-A6C34878D82A}">
                    <a16:rowId xmlns:a16="http://schemas.microsoft.com/office/drawing/2014/main" val="10002"/>
                  </a:ext>
                </a:extLst>
              </a:tr>
              <a:tr h="701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Large selection of models including variants with PoE</a:t>
                      </a:r>
                      <a:r>
                        <a:rPr lang="en-US" sz="1300" baseline="0" dirty="0">
                          <a:cs typeface="Arial Narrow"/>
                        </a:rPr>
                        <a:t> ports, integrated WiFi Interface allows most appropriate devices for different environments.</a:t>
                      </a:r>
                      <a:endParaRPr lang="en-US" sz="1300" dirty="0">
                        <a:cs typeface="Arial Narrow"/>
                      </a:endParaRPr>
                    </a:p>
                  </a:txBody>
                  <a:tcPr marL="121888" marR="121888" anchor="ctr"/>
                </a:tc>
                <a:extLst>
                  <a:ext uri="{0D108BD9-81ED-4DB2-BD59-A6C34878D82A}">
                    <a16:rowId xmlns:a16="http://schemas.microsoft.com/office/drawing/2014/main" val="10003"/>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Application control plus identity and device-based policy enforcement provides more granular protection</a:t>
                      </a:r>
                    </a:p>
                  </a:txBody>
                  <a:tcPr marL="121888" marR="121888" anchor="ctr"/>
                </a:tc>
                <a:extLst>
                  <a:ext uri="{0D108BD9-81ED-4DB2-BD59-A6C34878D82A}">
                    <a16:rowId xmlns:a16="http://schemas.microsoft.com/office/drawing/2014/main" val="10004"/>
                  </a:ext>
                </a:extLst>
              </a:tr>
              <a:tr h="497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accent1">
                              <a:lumMod val="75000"/>
                            </a:schemeClr>
                          </a:solidFill>
                          <a:latin typeface="Zapf Dingbats"/>
                          <a:ea typeface="Zapf Dingbats"/>
                          <a:cs typeface="Zapf Dingbats"/>
                          <a:sym typeface="Zapf Dingbats"/>
                        </a:rPr>
                        <a:t>✔</a:t>
                      </a:r>
                      <a:endParaRPr lang="en-US" sz="1300" dirty="0">
                        <a:solidFill>
                          <a:schemeClr val="accent1">
                            <a:lumMod val="75000"/>
                          </a:schemeClr>
                        </a:solidFill>
                      </a:endParaRPr>
                    </a:p>
                  </a:txBody>
                  <a:tcPr marL="121888" marR="12188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cs typeface="Arial Narrow"/>
                        </a:rPr>
                        <a:t>Cost-efficient solution with comprehensive and extensive UTM features</a:t>
                      </a:r>
                    </a:p>
                  </a:txBody>
                  <a:tcPr marL="121888" marR="121888" anchor="ctr"/>
                </a:tc>
                <a:extLst>
                  <a:ext uri="{0D108BD9-81ED-4DB2-BD59-A6C34878D82A}">
                    <a16:rowId xmlns:a16="http://schemas.microsoft.com/office/drawing/2014/main" val="10005"/>
                  </a:ext>
                </a:extLst>
              </a:tr>
            </a:tbl>
          </a:graphicData>
        </a:graphic>
      </p:graphicFrame>
      <p:grpSp>
        <p:nvGrpSpPr>
          <p:cNvPr id="38" name="Shape 233"/>
          <p:cNvGrpSpPr/>
          <p:nvPr/>
        </p:nvGrpSpPr>
        <p:grpSpPr>
          <a:xfrm>
            <a:off x="11176419" y="5627436"/>
            <a:ext cx="459990" cy="445857"/>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700" b="1">
                  <a:solidFill>
                    <a:srgbClr val="3D4D4D"/>
                  </a:solidFill>
                  <a:latin typeface="Arial"/>
                  <a:ea typeface="Arial"/>
                  <a:cs typeface="Arial"/>
                  <a:sym typeface="Arial"/>
                </a:rPr>
                <a:t>SoC</a:t>
              </a:r>
            </a:p>
          </p:txBody>
        </p:sp>
      </p:grpSp>
      <p:grpSp>
        <p:nvGrpSpPr>
          <p:cNvPr id="47" name="Shape 236"/>
          <p:cNvGrpSpPr/>
          <p:nvPr/>
        </p:nvGrpSpPr>
        <p:grpSpPr>
          <a:xfrm>
            <a:off x="9999227" y="5627165"/>
            <a:ext cx="461241" cy="4463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11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10460467" y="5850363"/>
            <a:ext cx="715814"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print">
            <a:extLst>
              <a:ext uri="{28A0092B-C50C-407E-A947-70E740481C1C}">
                <a14:useLocalDpi xmlns:a14="http://schemas.microsoft.com/office/drawing/2010/main" val="0"/>
              </a:ext>
            </a:extLst>
          </a:blip>
          <a:srcRect l="18964" t="35305" r="18536" b="36331"/>
          <a:stretch/>
        </p:blipFill>
        <p:spPr>
          <a:xfrm>
            <a:off x="912427" y="3280337"/>
            <a:ext cx="1208263" cy="365649"/>
          </a:xfrm>
          <a:prstGeom prst="rect">
            <a:avLst/>
          </a:prstGeom>
        </p:spPr>
      </p:pic>
      <p:pic>
        <p:nvPicPr>
          <p:cNvPr id="4" name="Picture 3" descr="FortiWiFi50E_FrontTop_ant_small.png"/>
          <p:cNvPicPr>
            <a:picLocks noChangeAspect="1"/>
          </p:cNvPicPr>
          <p:nvPr/>
        </p:nvPicPr>
        <p:blipFill rotWithShape="1">
          <a:blip r:embed="rId12" cstate="print">
            <a:extLst>
              <a:ext uri="{28A0092B-C50C-407E-A947-70E740481C1C}">
                <a14:useLocalDpi xmlns:a14="http://schemas.microsoft.com/office/drawing/2010/main" val="0"/>
              </a:ext>
            </a:extLst>
          </a:blip>
          <a:srcRect l="18714" t="13542" r="20734" b="16747"/>
          <a:stretch/>
        </p:blipFill>
        <p:spPr>
          <a:xfrm>
            <a:off x="873361" y="2462209"/>
            <a:ext cx="1208263" cy="927595"/>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790022" y="4692171"/>
            <a:ext cx="1290003" cy="476223"/>
          </a:xfrm>
          <a:prstGeom prst="rect">
            <a:avLst/>
          </a:prstGeom>
        </p:spPr>
      </p:pic>
      <p:pic>
        <p:nvPicPr>
          <p:cNvPr id="9" name="Picture 8" descr="FortiGate60E_FrontTop_small-2.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451646" y="2937498"/>
            <a:ext cx="1569568" cy="1046651"/>
          </a:xfrm>
          <a:prstGeom prst="rect">
            <a:avLst/>
          </a:prstGeom>
        </p:spPr>
      </p:pic>
      <p:pic>
        <p:nvPicPr>
          <p:cNvPr id="16" name="Picture 15" descr="FortiWiFi60E_FrontTop_small.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149658" y="2183556"/>
            <a:ext cx="2184292" cy="1456573"/>
          </a:xfrm>
          <a:prstGeom prst="rect">
            <a:avLst/>
          </a:prstGeom>
        </p:spPr>
      </p:pic>
      <p:sp>
        <p:nvSpPr>
          <p:cNvPr id="12" name="Title 11"/>
          <p:cNvSpPr>
            <a:spLocks noGrp="1"/>
          </p:cNvSpPr>
          <p:nvPr>
            <p:ph type="title"/>
          </p:nvPr>
        </p:nvSpPr>
        <p:spPr/>
        <p:txBody>
          <a:bodyPr/>
          <a:lstStyle/>
          <a:p>
            <a:r>
              <a:rPr lang="en-US" dirty="0"/>
              <a:t>FortiGate Entry Level Series</a:t>
            </a:r>
          </a:p>
        </p:txBody>
      </p:sp>
    </p:spTree>
    <p:extLst>
      <p:ext uri="{BB962C8B-B14F-4D97-AF65-F5344CB8AC3E}">
        <p14:creationId xmlns:p14="http://schemas.microsoft.com/office/powerpoint/2010/main" val="28258250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 Disks</a:t>
            </a:r>
          </a:p>
        </p:txBody>
      </p:sp>
      <p:graphicFrame>
        <p:nvGraphicFramePr>
          <p:cNvPr id="3" name="Table 2"/>
          <p:cNvGraphicFramePr>
            <a:graphicFrameLocks noGrp="1"/>
          </p:cNvGraphicFramePr>
          <p:nvPr>
            <p:extLst>
              <p:ext uri="{D42A27DB-BD31-4B8C-83A1-F6EECF244321}">
                <p14:modId xmlns:p14="http://schemas.microsoft.com/office/powerpoint/2010/main" val="3978098700"/>
              </p:ext>
            </p:extLst>
          </p:nvPr>
        </p:nvGraphicFramePr>
        <p:xfrm>
          <a:off x="335912" y="1060145"/>
          <a:ext cx="11517005" cy="5265920"/>
        </p:xfrm>
        <a:graphic>
          <a:graphicData uri="http://schemas.openxmlformats.org/drawingml/2006/table">
            <a:tbl>
              <a:tblPr firstRow="1" firstCol="1" bandRow="1">
                <a:tableStyleId>{5202B0CA-FC54-4496-8BCA-5EF66A818D29}</a:tableStyleId>
              </a:tblPr>
              <a:tblGrid>
                <a:gridCol w="1496065">
                  <a:extLst>
                    <a:ext uri="{9D8B030D-6E8A-4147-A177-3AD203B41FA5}">
                      <a16:colId xmlns:a16="http://schemas.microsoft.com/office/drawing/2014/main" val="20000"/>
                    </a:ext>
                  </a:extLst>
                </a:gridCol>
                <a:gridCol w="1002094">
                  <a:extLst>
                    <a:ext uri="{9D8B030D-6E8A-4147-A177-3AD203B41FA5}">
                      <a16:colId xmlns:a16="http://schemas.microsoft.com/office/drawing/2014/main" val="20001"/>
                    </a:ext>
                  </a:extLst>
                </a:gridCol>
                <a:gridCol w="1002094">
                  <a:extLst>
                    <a:ext uri="{9D8B030D-6E8A-4147-A177-3AD203B41FA5}">
                      <a16:colId xmlns:a16="http://schemas.microsoft.com/office/drawing/2014/main" val="20002"/>
                    </a:ext>
                  </a:extLst>
                </a:gridCol>
                <a:gridCol w="1002094">
                  <a:extLst>
                    <a:ext uri="{9D8B030D-6E8A-4147-A177-3AD203B41FA5}">
                      <a16:colId xmlns:a16="http://schemas.microsoft.com/office/drawing/2014/main" val="20003"/>
                    </a:ext>
                  </a:extLst>
                </a:gridCol>
                <a:gridCol w="1002094">
                  <a:extLst>
                    <a:ext uri="{9D8B030D-6E8A-4147-A177-3AD203B41FA5}">
                      <a16:colId xmlns:a16="http://schemas.microsoft.com/office/drawing/2014/main" val="20004"/>
                    </a:ext>
                  </a:extLst>
                </a:gridCol>
                <a:gridCol w="1002094">
                  <a:extLst>
                    <a:ext uri="{9D8B030D-6E8A-4147-A177-3AD203B41FA5}">
                      <a16:colId xmlns:a16="http://schemas.microsoft.com/office/drawing/2014/main" val="20005"/>
                    </a:ext>
                  </a:extLst>
                </a:gridCol>
                <a:gridCol w="1002094">
                  <a:extLst>
                    <a:ext uri="{9D8B030D-6E8A-4147-A177-3AD203B41FA5}">
                      <a16:colId xmlns:a16="http://schemas.microsoft.com/office/drawing/2014/main" val="20006"/>
                    </a:ext>
                  </a:extLst>
                </a:gridCol>
                <a:gridCol w="1002094">
                  <a:extLst>
                    <a:ext uri="{9D8B030D-6E8A-4147-A177-3AD203B41FA5}">
                      <a16:colId xmlns:a16="http://schemas.microsoft.com/office/drawing/2014/main" val="20007"/>
                    </a:ext>
                  </a:extLst>
                </a:gridCol>
                <a:gridCol w="1002094">
                  <a:extLst>
                    <a:ext uri="{9D8B030D-6E8A-4147-A177-3AD203B41FA5}">
                      <a16:colId xmlns:a16="http://schemas.microsoft.com/office/drawing/2014/main" val="20008"/>
                    </a:ext>
                  </a:extLst>
                </a:gridCol>
                <a:gridCol w="1002094">
                  <a:extLst>
                    <a:ext uri="{9D8B030D-6E8A-4147-A177-3AD203B41FA5}">
                      <a16:colId xmlns:a16="http://schemas.microsoft.com/office/drawing/2014/main" val="20009"/>
                    </a:ext>
                  </a:extLst>
                </a:gridCol>
                <a:gridCol w="1002094">
                  <a:extLst>
                    <a:ext uri="{9D8B030D-6E8A-4147-A177-3AD203B41FA5}">
                      <a16:colId xmlns:a16="http://schemas.microsoft.com/office/drawing/2014/main" val="20010"/>
                    </a:ext>
                  </a:extLst>
                </a:gridCol>
              </a:tblGrid>
              <a:tr h="50436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D1000</a:t>
                      </a:r>
                      <a:endParaRPr lang="en-US" sz="1300" dirty="0">
                        <a:latin typeface="Arial"/>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D1TB</a:t>
                      </a:r>
                      <a:endParaRPr lang="en-US" sz="1300" dirty="0">
                        <a:latin typeface="Arial"/>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D1TC</a:t>
                      </a:r>
                      <a:endParaRPr lang="en-US" sz="1300" dirty="0">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D2TC</a:t>
                      </a:r>
                      <a:endParaRPr lang="en-US" sz="1300" dirty="0">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D2TE</a:t>
                      </a:r>
                      <a:endParaRPr lang="en-US" sz="1300" dirty="0">
                        <a:latin typeface="Arial"/>
                        <a:cs typeface="Arial"/>
                      </a:endParaRPr>
                    </a:p>
                  </a:txBody>
                  <a:tcPr marL="116086" marR="116086" marT="48984" marB="48984"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a:t>D3TC</a:t>
                      </a:r>
                      <a:endParaRPr lang="en-US" sz="1300" dirty="0">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D2000</a:t>
                      </a:r>
                      <a:endParaRPr lang="en-US" sz="1300" dirty="0">
                        <a:latin typeface="Arial"/>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D2000A</a:t>
                      </a:r>
                      <a:endParaRPr lang="en-US" sz="1300" dirty="0">
                        <a:latin typeface="Arial"/>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DFWB2T</a:t>
                      </a:r>
                      <a:endParaRPr lang="en-US" sz="1300" dirty="0">
                        <a:latin typeface="+mn-lt"/>
                        <a:cs typeface="Arial"/>
                      </a:endParaRPr>
                    </a:p>
                  </a:txBody>
                  <a:tcPr marL="116086" marR="116086" marT="48984" marB="48984" horzOverflow="overflow">
                    <a:solidFill>
                      <a:schemeClr val="accent6"/>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t>D960</a:t>
                      </a:r>
                      <a:endParaRPr lang="en-US" sz="1300" dirty="0">
                        <a:latin typeface="Arial"/>
                        <a:cs typeface="Arial"/>
                      </a:endParaRPr>
                    </a:p>
                  </a:txBody>
                  <a:tcPr marL="116086" marR="116086" marT="48984" marB="48984" horzOverflow="overflow">
                    <a:solidFill>
                      <a:schemeClr val="accent6"/>
                    </a:solidFill>
                  </a:tcPr>
                </a:tc>
                <a:extLst>
                  <a:ext uri="{0D108BD9-81ED-4DB2-BD59-A6C34878D82A}">
                    <a16:rowId xmlns:a16="http://schemas.microsoft.com/office/drawing/2014/main" val="10000"/>
                  </a:ext>
                </a:extLst>
              </a:tr>
              <a:tr h="618053">
                <a:tc>
                  <a:txBody>
                    <a:bodyPr/>
                    <a:lstStyle/>
                    <a:p>
                      <a:r>
                        <a:rPr lang="en-US" sz="1200" b="1" dirty="0"/>
                        <a:t>FortiManager</a:t>
                      </a:r>
                      <a:endParaRPr lang="en-US" sz="1200" b="1" dirty="0">
                        <a:solidFill>
                          <a:srgbClr val="FFFFFF"/>
                        </a:solidFill>
                      </a:endParaRP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1000C,</a:t>
                      </a:r>
                      <a:r>
                        <a:rPr lang="en-US" sz="1200" baseline="0" dirty="0"/>
                        <a:t> 3000C</a:t>
                      </a: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3000C gen2, 4000D</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300E, 400E, 2000E, 3000F</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1000D</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3900E</a:t>
                      </a:r>
                    </a:p>
                  </a:txBody>
                  <a:tcPr marL="82249" marR="82249" marT="34707" marB="34707" anchor="ctr"/>
                </a:tc>
                <a:extLst>
                  <a:ext uri="{0D108BD9-81ED-4DB2-BD59-A6C34878D82A}">
                    <a16:rowId xmlns:a16="http://schemas.microsoft.com/office/drawing/2014/main" val="10001"/>
                  </a:ext>
                </a:extLst>
              </a:tr>
              <a:tr h="9838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FortiAnalyzer</a:t>
                      </a:r>
                      <a:endParaRPr lang="en-US" sz="1200" b="1" dirty="0">
                        <a:solidFill>
                          <a:srgbClr val="FFFFFF"/>
                        </a:solidFill>
                      </a:endParaRP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4000B</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1000C,</a:t>
                      </a:r>
                      <a:r>
                        <a:rPr lang="en-US" sz="1200" baseline="0" dirty="0"/>
                        <a:t> 2000B</a:t>
                      </a: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2000B Gen2,</a:t>
                      </a:r>
                      <a:r>
                        <a:rPr lang="en-US" sz="1200" baseline="0" dirty="0"/>
                        <a:t> 3000D</a:t>
                      </a: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400E, 1000E, 2000E, 3000E, 3500F</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1000D</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a:t>3500D</a:t>
                      </a: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3900E</a:t>
                      </a:r>
                    </a:p>
                  </a:txBody>
                  <a:tcPr marL="82249" marR="82249" marT="34707" marB="34707" anchor="ctr"/>
                </a:tc>
                <a:extLst>
                  <a:ext uri="{0D108BD9-81ED-4DB2-BD59-A6C34878D82A}">
                    <a16:rowId xmlns:a16="http://schemas.microsoft.com/office/drawing/2014/main" val="10002"/>
                  </a:ext>
                </a:extLst>
              </a:tr>
              <a:tr h="6180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FortiMail</a:t>
                      </a:r>
                      <a:endParaRPr lang="en-US" sz="1200" b="1" dirty="0">
                        <a:solidFill>
                          <a:srgbClr val="FFFFFF"/>
                        </a:solidFill>
                      </a:endParaRP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2000B. 3000C</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2000B Gen2,</a:t>
                      </a:r>
                      <a:r>
                        <a:rPr lang="en-US" sz="1200" baseline="0" dirty="0"/>
                        <a:t> 3000D</a:t>
                      </a:r>
                      <a:endParaRPr lang="en-US" sz="1200" dirty="0"/>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2000E, 3000E, 3200E</a:t>
                      </a:r>
                    </a:p>
                  </a:txBody>
                  <a:tcPr marL="82249" marR="82249" marT="34707" marB="34707"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3"/>
                  </a:ext>
                </a:extLst>
              </a:tr>
              <a:tr h="6180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FortiWeb</a:t>
                      </a:r>
                      <a:endParaRPr lang="en-US" sz="1200" b="1" dirty="0">
                        <a:solidFill>
                          <a:srgbClr val="FFFFFF"/>
                        </a:solidFill>
                      </a:endParaRPr>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1000C,</a:t>
                      </a:r>
                      <a:r>
                        <a:rPr lang="en-US" sz="1200" baseline="0" dirty="0"/>
                        <a:t> 3000C</a:t>
                      </a:r>
                      <a:endParaRPr lang="en-US" sz="1200" dirty="0"/>
                    </a:p>
                  </a:txBody>
                  <a:tcPr marL="82249" marR="82249" marT="34707" marB="34707" anchor="ctr"/>
                </a:tc>
                <a:tc>
                  <a:txBody>
                    <a:bodyPr/>
                    <a:lstStyle/>
                    <a:p>
                      <a:pPr algn="ctr"/>
                      <a:r>
                        <a:rPr lang="en-US" sz="1200" dirty="0"/>
                        <a:t>3000D, 4000C, 4000D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3000E</a:t>
                      </a:r>
                    </a:p>
                    <a:p>
                      <a:pPr algn="ctr"/>
                      <a:r>
                        <a:rPr lang="en-US" sz="1200" dirty="0"/>
                        <a:t>4000E</a:t>
                      </a:r>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4"/>
                  </a:ext>
                </a:extLst>
              </a:tr>
              <a:tr h="435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FortiDB</a:t>
                      </a:r>
                      <a:endParaRPr lang="en-US" sz="1200" b="1" dirty="0">
                        <a:solidFill>
                          <a:srgbClr val="FFFFFF"/>
                        </a:solidFill>
                      </a:endParaRP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1000C,</a:t>
                      </a:r>
                      <a:r>
                        <a:rPr lang="en-US" sz="1200" baseline="0" dirty="0"/>
                        <a:t> 2000B</a:t>
                      </a:r>
                      <a:endParaRPr lang="en-US" sz="1200" dirty="0"/>
                    </a:p>
                  </a:txBody>
                  <a:tcPr marL="82249" marR="82249" marT="34707" marB="34707" anchor="ctr"/>
                </a:tc>
                <a:tc>
                  <a:txBody>
                    <a:bodyPr/>
                    <a:lstStyle/>
                    <a:p>
                      <a:pPr algn="ctr"/>
                      <a:r>
                        <a:rPr lang="en-US" sz="1200" dirty="0"/>
                        <a:t>3000D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5"/>
                  </a:ext>
                </a:extLst>
              </a:tr>
              <a:tr h="435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FortiAuthenticator</a:t>
                      </a:r>
                      <a:r>
                        <a:rPr lang="en-US" sz="1200" b="1" baseline="0" dirty="0"/>
                        <a:t> </a:t>
                      </a:r>
                      <a:endParaRPr lang="en-US" sz="1200" b="1" dirty="0">
                        <a:solidFill>
                          <a:srgbClr val="FFFFFF"/>
                        </a:solidFill>
                      </a:endParaRP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1000C,</a:t>
                      </a:r>
                      <a:r>
                        <a:rPr lang="en-US" sz="1200" baseline="0" dirty="0"/>
                        <a:t> 3000B</a:t>
                      </a:r>
                      <a:endParaRPr lang="en-US" sz="1200" dirty="0"/>
                    </a:p>
                  </a:txBody>
                  <a:tcPr marL="82249" marR="82249" marT="34707" marB="34707" anchor="ctr"/>
                </a:tc>
                <a:tc>
                  <a:txBody>
                    <a:bodyPr/>
                    <a:lstStyle/>
                    <a:p>
                      <a:pPr algn="ctr"/>
                      <a:r>
                        <a:rPr lang="en-US" sz="1200" dirty="0"/>
                        <a:t>3000D</a:t>
                      </a:r>
                    </a:p>
                  </a:txBody>
                  <a:tcPr marL="82249" marR="82249" marT="34707" marB="34707" anchor="ctr"/>
                </a:tc>
                <a:tc>
                  <a:txBody>
                    <a:bodyPr/>
                    <a:lstStyle/>
                    <a:p>
                      <a:pPr algn="ctr"/>
                      <a:r>
                        <a:rPr lang="en-US" sz="1200" dirty="0"/>
                        <a:t>2000E,</a:t>
                      </a:r>
                    </a:p>
                    <a:p>
                      <a:pPr algn="ctr"/>
                      <a:r>
                        <a:rPr lang="en-US" sz="1200" dirty="0"/>
                        <a:t>3000E</a:t>
                      </a:r>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6"/>
                  </a:ext>
                </a:extLst>
              </a:tr>
              <a:tr h="6180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FortiCache</a:t>
                      </a:r>
                      <a:endParaRPr lang="en-US" sz="1200" b="1" dirty="0">
                        <a:solidFill>
                          <a:srgbClr val="FFFFFF"/>
                        </a:solidFill>
                      </a:endParaRP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1000C, 3000C</a:t>
                      </a:r>
                    </a:p>
                  </a:txBody>
                  <a:tcPr marL="82249" marR="82249" marT="34707" marB="34707" anchor="ctr"/>
                </a:tc>
                <a:tc>
                  <a:txBody>
                    <a:bodyPr/>
                    <a:lstStyle/>
                    <a:p>
                      <a:pPr algn="ctr"/>
                      <a:r>
                        <a:rPr lang="en-US" sz="1200" dirty="0"/>
                        <a:t>1000C Gen2, 3000D</a:t>
                      </a:r>
                    </a:p>
                  </a:txBody>
                  <a:tcPr marL="82249" marR="82249" marT="34707" marB="34707" anchor="ctr"/>
                </a:tc>
                <a:tc>
                  <a:txBody>
                    <a:bodyPr/>
                    <a:lstStyle/>
                    <a:p>
                      <a:pPr algn="ctr"/>
                      <a:r>
                        <a:rPr lang="en-US" sz="1200" dirty="0"/>
                        <a:t>3000E</a:t>
                      </a:r>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7"/>
                  </a:ext>
                </a:extLst>
              </a:tr>
              <a:tr h="435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a:solidFill>
                          <a:srgbClr val="FFFFFF"/>
                        </a:solidFill>
                      </a:endParaRP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3000D</a:t>
                      </a:r>
                    </a:p>
                  </a:txBody>
                  <a:tcPr marL="82249" marR="82249" marT="34707" marB="34707" anchor="ctr"/>
                </a:tc>
                <a:tc>
                  <a:txBody>
                    <a:bodyPr/>
                    <a:lstStyle/>
                    <a:p>
                      <a:pPr algn="ctr"/>
                      <a:r>
                        <a:rPr lang="en-US" sz="1200"/>
                        <a:t>3000E</a:t>
                      </a: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r>
                        <a:rPr lang="en-US" sz="1200" dirty="0"/>
                        <a:t>1000D</a:t>
                      </a:r>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tc>
                  <a:txBody>
                    <a:bodyPr/>
                    <a:lstStyle/>
                    <a:p>
                      <a:pPr algn="ctr"/>
                      <a:endParaRPr lang="en-US" sz="1200" dirty="0"/>
                    </a:p>
                  </a:txBody>
                  <a:tcPr marL="82249" marR="82249" marT="34707" marB="34707"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66345395"/>
      </p:ext>
    </p:extLst>
  </p:cSld>
  <p:clrMapOvr>
    <a:masterClrMapping/>
  </p:clrMapOvr>
  <p:transitio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FortiOS 5.4</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8237" y="2175114"/>
            <a:ext cx="585216" cy="585216"/>
          </a:xfrm>
          <a:prstGeom prst="rect">
            <a:avLst/>
          </a:prstGeom>
        </p:spPr>
      </p:pic>
    </p:spTree>
    <p:extLst>
      <p:ext uri="{BB962C8B-B14F-4D97-AF65-F5344CB8AC3E}">
        <p14:creationId xmlns:p14="http://schemas.microsoft.com/office/powerpoint/2010/main" val="3675699667"/>
      </p:ext>
    </p:extLst>
  </p:cSld>
  <p:clrMapOvr>
    <a:masterClrMapping/>
  </p:clrMapOvr>
  <p:transitio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Arial" charset="0"/>
              </a:rPr>
              <a:t>FortiOS Software Evolution</a:t>
            </a:r>
            <a:endParaRPr lang="en-US" dirty="0"/>
          </a:p>
        </p:txBody>
      </p:sp>
      <p:sp>
        <p:nvSpPr>
          <p:cNvPr id="5" name="AutoShape 4"/>
          <p:cNvSpPr>
            <a:spLocks noChangeArrowheads="1"/>
          </p:cNvSpPr>
          <p:nvPr/>
        </p:nvSpPr>
        <p:spPr bwMode="auto">
          <a:xfrm>
            <a:off x="810170" y="1392157"/>
            <a:ext cx="11175508" cy="457200"/>
          </a:xfrm>
          <a:prstGeom prst="chevron">
            <a:avLst>
              <a:gd name="adj" fmla="val 0"/>
            </a:avLst>
          </a:prstGeom>
          <a:solidFill>
            <a:schemeClr val="accent6"/>
          </a:solidFill>
          <a:ln w="9525">
            <a:noFill/>
            <a:miter lim="800000"/>
            <a:headEnd/>
            <a:tailEnd/>
          </a:ln>
          <a:effectLst/>
        </p:spPr>
        <p:txBody>
          <a:bodyPr wrap="none" lIns="121893" tIns="60947" rIns="121893" bIns="60947" anchor="ctr">
            <a:prstTxWarp prst="textNoShape">
              <a:avLst/>
            </a:prstTxWarp>
          </a:bodyPr>
          <a:lstStyle/>
          <a:p>
            <a:pPr>
              <a:defRPr/>
            </a:pPr>
            <a:endParaRPr lang="it-IT">
              <a:solidFill>
                <a:srgbClr val="FFFFFF"/>
              </a:solidFill>
              <a:latin typeface="Arial" pitchFamily="-107" charset="0"/>
            </a:endParaRPr>
          </a:p>
        </p:txBody>
      </p:sp>
      <p:sp>
        <p:nvSpPr>
          <p:cNvPr id="6" name="Text Box 8"/>
          <p:cNvSpPr txBox="1">
            <a:spLocks noChangeArrowheads="1"/>
          </p:cNvSpPr>
          <p:nvPr/>
        </p:nvSpPr>
        <p:spPr bwMode="auto">
          <a:xfrm>
            <a:off x="1444687" y="1392159"/>
            <a:ext cx="919874"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a:solidFill>
                  <a:srgbClr val="FFFFFF"/>
                </a:solidFill>
              </a:rPr>
              <a:t>2005</a:t>
            </a:r>
          </a:p>
        </p:txBody>
      </p:sp>
      <p:sp>
        <p:nvSpPr>
          <p:cNvPr id="7" name="Text Box 10"/>
          <p:cNvSpPr txBox="1">
            <a:spLocks noChangeArrowheads="1"/>
          </p:cNvSpPr>
          <p:nvPr/>
        </p:nvSpPr>
        <p:spPr bwMode="auto">
          <a:xfrm>
            <a:off x="3250355" y="1392159"/>
            <a:ext cx="919874"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a:solidFill>
                  <a:srgbClr val="FFFFFF"/>
                </a:solidFill>
              </a:rPr>
              <a:t>2007</a:t>
            </a:r>
          </a:p>
        </p:txBody>
      </p:sp>
      <p:sp>
        <p:nvSpPr>
          <p:cNvPr id="8" name="Text Box 12"/>
          <p:cNvSpPr txBox="1">
            <a:spLocks noChangeArrowheads="1"/>
          </p:cNvSpPr>
          <p:nvPr/>
        </p:nvSpPr>
        <p:spPr bwMode="auto">
          <a:xfrm>
            <a:off x="4773960" y="1392159"/>
            <a:ext cx="1360719"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2009/Q1</a:t>
            </a:r>
          </a:p>
        </p:txBody>
      </p:sp>
      <p:sp>
        <p:nvSpPr>
          <p:cNvPr id="9" name="Text Box 14"/>
          <p:cNvSpPr txBox="1">
            <a:spLocks noChangeArrowheads="1"/>
          </p:cNvSpPr>
          <p:nvPr/>
        </p:nvSpPr>
        <p:spPr bwMode="auto">
          <a:xfrm>
            <a:off x="6602283" y="1392159"/>
            <a:ext cx="1360719"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2009/Q3</a:t>
            </a:r>
          </a:p>
        </p:txBody>
      </p:sp>
      <p:graphicFrame>
        <p:nvGraphicFramePr>
          <p:cNvPr id="10" name="Group 114"/>
          <p:cNvGraphicFramePr>
            <a:graphicFrameLocks noGrp="1"/>
          </p:cNvGraphicFramePr>
          <p:nvPr>
            <p:extLst>
              <p:ext uri="{D42A27DB-BD31-4B8C-83A1-F6EECF244321}">
                <p14:modId xmlns:p14="http://schemas.microsoft.com/office/powerpoint/2010/main" val="3686150007"/>
              </p:ext>
            </p:extLst>
          </p:nvPr>
        </p:nvGraphicFramePr>
        <p:xfrm>
          <a:off x="203149" y="1925560"/>
          <a:ext cx="11782530" cy="1539875"/>
        </p:xfrm>
        <a:graphic>
          <a:graphicData uri="http://schemas.openxmlformats.org/drawingml/2006/table">
            <a:tbl>
              <a:tblPr/>
              <a:tblGrid>
                <a:gridCol w="588288">
                  <a:extLst>
                    <a:ext uri="{9D8B030D-6E8A-4147-A177-3AD203B41FA5}">
                      <a16:colId xmlns:a16="http://schemas.microsoft.com/office/drawing/2014/main" val="20000"/>
                    </a:ext>
                  </a:extLst>
                </a:gridCol>
                <a:gridCol w="1865707">
                  <a:extLst>
                    <a:ext uri="{9D8B030D-6E8A-4147-A177-3AD203B41FA5}">
                      <a16:colId xmlns:a16="http://schemas.microsoft.com/office/drawing/2014/main" val="20001"/>
                    </a:ext>
                  </a:extLst>
                </a:gridCol>
                <a:gridCol w="1865707">
                  <a:extLst>
                    <a:ext uri="{9D8B030D-6E8A-4147-A177-3AD203B41FA5}">
                      <a16:colId xmlns:a16="http://schemas.microsoft.com/office/drawing/2014/main" val="20002"/>
                    </a:ext>
                  </a:extLst>
                </a:gridCol>
                <a:gridCol w="1865707">
                  <a:extLst>
                    <a:ext uri="{9D8B030D-6E8A-4147-A177-3AD203B41FA5}">
                      <a16:colId xmlns:a16="http://schemas.microsoft.com/office/drawing/2014/main" val="20003"/>
                    </a:ext>
                  </a:extLst>
                </a:gridCol>
                <a:gridCol w="1865707">
                  <a:extLst>
                    <a:ext uri="{9D8B030D-6E8A-4147-A177-3AD203B41FA5}">
                      <a16:colId xmlns:a16="http://schemas.microsoft.com/office/drawing/2014/main" val="20004"/>
                    </a:ext>
                  </a:extLst>
                </a:gridCol>
                <a:gridCol w="1865707">
                  <a:extLst>
                    <a:ext uri="{9D8B030D-6E8A-4147-A177-3AD203B41FA5}">
                      <a16:colId xmlns:a16="http://schemas.microsoft.com/office/drawing/2014/main" val="20005"/>
                    </a:ext>
                  </a:extLst>
                </a:gridCol>
                <a:gridCol w="1865707">
                  <a:extLst>
                    <a:ext uri="{9D8B030D-6E8A-4147-A177-3AD203B41FA5}">
                      <a16:colId xmlns:a16="http://schemas.microsoft.com/office/drawing/2014/main" val="20006"/>
                    </a:ext>
                  </a:extLst>
                </a:gridCol>
              </a:tblGrid>
              <a:tr h="38100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L="121888" marR="121888"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2.8</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3.0</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4.0</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V4.1</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4.2</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4.3</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lumMod val="50000"/>
                      </a:schemeClr>
                    </a:solidFill>
                  </a:tcPr>
                </a:tc>
                <a:extLst>
                  <a:ext uri="{0D108BD9-81ED-4DB2-BD59-A6C34878D82A}">
                    <a16:rowId xmlns:a16="http://schemas.microsoft.com/office/drawing/2014/main" val="10000"/>
                  </a:ext>
                </a:extLst>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L="121888" marR="121888"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SSL 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IM/P2P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DLP</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WAN Opt.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SSL 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App Control</a:t>
                      </a: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Network VM</a:t>
                      </a: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ICAP</a:t>
                      </a: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1"/>
                  </a:ext>
                </a:extLst>
              </a:tr>
            </a:tbl>
          </a:graphicData>
        </a:graphic>
      </p:graphicFrame>
      <p:sp>
        <p:nvSpPr>
          <p:cNvPr id="11" name="Text Box 14"/>
          <p:cNvSpPr txBox="1">
            <a:spLocks noChangeArrowheads="1"/>
          </p:cNvSpPr>
          <p:nvPr/>
        </p:nvSpPr>
        <p:spPr bwMode="auto">
          <a:xfrm>
            <a:off x="8227460" y="1392159"/>
            <a:ext cx="1360719"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2010/Q1</a:t>
            </a:r>
          </a:p>
        </p:txBody>
      </p:sp>
      <p:sp>
        <p:nvSpPr>
          <p:cNvPr id="12" name="Text Box 14"/>
          <p:cNvSpPr txBox="1">
            <a:spLocks noChangeArrowheads="1"/>
          </p:cNvSpPr>
          <p:nvPr/>
        </p:nvSpPr>
        <p:spPr bwMode="auto">
          <a:xfrm>
            <a:off x="10258929" y="1392159"/>
            <a:ext cx="1340419" cy="451405"/>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2011/Q3</a:t>
            </a:r>
          </a:p>
        </p:txBody>
      </p:sp>
      <p:sp>
        <p:nvSpPr>
          <p:cNvPr id="13" name="AutoShape 4"/>
          <p:cNvSpPr>
            <a:spLocks noChangeArrowheads="1"/>
          </p:cNvSpPr>
          <p:nvPr/>
        </p:nvSpPr>
        <p:spPr bwMode="auto">
          <a:xfrm>
            <a:off x="810170" y="3601957"/>
            <a:ext cx="11175508"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solidFill>
            <a:srgbClr val="A12D2D"/>
          </a:solidFill>
          <a:ln w="9525">
            <a:noFill/>
            <a:miter lim="800000"/>
            <a:headEnd/>
            <a:tailEnd/>
          </a:ln>
          <a:effectLst/>
        </p:spPr>
        <p:txBody>
          <a:bodyPr wrap="none" lIns="121893" tIns="60947" rIns="121893" bIns="60947" anchor="ctr">
            <a:prstTxWarp prst="textNoShape">
              <a:avLst/>
            </a:prstTxWarp>
          </a:bodyPr>
          <a:lstStyle/>
          <a:p>
            <a:pPr>
              <a:defRPr/>
            </a:pPr>
            <a:endParaRPr lang="it-IT">
              <a:latin typeface="Arial" pitchFamily="-107" charset="0"/>
            </a:endParaRPr>
          </a:p>
        </p:txBody>
      </p:sp>
      <p:sp>
        <p:nvSpPr>
          <p:cNvPr id="14" name="Text Box 8"/>
          <p:cNvSpPr txBox="1">
            <a:spLocks noChangeArrowheads="1"/>
          </p:cNvSpPr>
          <p:nvPr/>
        </p:nvSpPr>
        <p:spPr bwMode="auto">
          <a:xfrm>
            <a:off x="1444688" y="3601959"/>
            <a:ext cx="1360719" cy="779701"/>
          </a:xfrm>
          <a:prstGeom prst="rect">
            <a:avLst/>
          </a:prstGeom>
          <a:no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2012/Q4</a:t>
            </a:r>
          </a:p>
          <a:p>
            <a:endParaRPr lang="en-US" sz="2100" i="1" dirty="0">
              <a:solidFill>
                <a:srgbClr val="FFFFFF"/>
              </a:solidFill>
            </a:endParaRPr>
          </a:p>
        </p:txBody>
      </p:sp>
      <p:sp>
        <p:nvSpPr>
          <p:cNvPr id="15" name="Text Box 10"/>
          <p:cNvSpPr txBox="1">
            <a:spLocks noChangeArrowheads="1"/>
          </p:cNvSpPr>
          <p:nvPr/>
        </p:nvSpPr>
        <p:spPr bwMode="auto">
          <a:xfrm>
            <a:off x="2988365" y="3601959"/>
            <a:ext cx="1360719" cy="451405"/>
          </a:xfrm>
          <a:prstGeom prst="rect">
            <a:avLst/>
          </a:prstGeom>
          <a:solidFill>
            <a:srgbClr val="A12D2D"/>
          </a:solidFill>
          <a:ln w="9525">
            <a:noFill/>
            <a:miter lim="800000"/>
            <a:headEnd/>
            <a:tailEnd/>
          </a:ln>
        </p:spPr>
        <p:txBody>
          <a:bodyPr wrap="none" lIns="121893" tIns="60947" rIns="121893" bIns="60947">
            <a:prstTxWarp prst="textNoShape">
              <a:avLst/>
            </a:prstTxWarp>
            <a:spAutoFit/>
          </a:bodyPr>
          <a:lstStyle/>
          <a:p>
            <a:r>
              <a:rPr lang="en-US" sz="2100" i="1" dirty="0">
                <a:solidFill>
                  <a:srgbClr val="FFFFFF"/>
                </a:solidFill>
              </a:rPr>
              <a:t>2014/Q2</a:t>
            </a:r>
          </a:p>
        </p:txBody>
      </p:sp>
      <p:graphicFrame>
        <p:nvGraphicFramePr>
          <p:cNvPr id="16" name="Group 114"/>
          <p:cNvGraphicFramePr>
            <a:graphicFrameLocks noGrp="1"/>
          </p:cNvGraphicFramePr>
          <p:nvPr>
            <p:extLst>
              <p:ext uri="{D42A27DB-BD31-4B8C-83A1-F6EECF244321}">
                <p14:modId xmlns:p14="http://schemas.microsoft.com/office/powerpoint/2010/main" val="4074606623"/>
              </p:ext>
            </p:extLst>
          </p:nvPr>
        </p:nvGraphicFramePr>
        <p:xfrm>
          <a:off x="203149" y="4135359"/>
          <a:ext cx="11782530" cy="2045208"/>
        </p:xfrm>
        <a:graphic>
          <a:graphicData uri="http://schemas.openxmlformats.org/drawingml/2006/table">
            <a:tbl>
              <a:tblPr/>
              <a:tblGrid>
                <a:gridCol w="588288">
                  <a:extLst>
                    <a:ext uri="{9D8B030D-6E8A-4147-A177-3AD203B41FA5}">
                      <a16:colId xmlns:a16="http://schemas.microsoft.com/office/drawing/2014/main" val="20000"/>
                    </a:ext>
                  </a:extLst>
                </a:gridCol>
                <a:gridCol w="1865707">
                  <a:extLst>
                    <a:ext uri="{9D8B030D-6E8A-4147-A177-3AD203B41FA5}">
                      <a16:colId xmlns:a16="http://schemas.microsoft.com/office/drawing/2014/main" val="20001"/>
                    </a:ext>
                  </a:extLst>
                </a:gridCol>
                <a:gridCol w="1865707">
                  <a:extLst>
                    <a:ext uri="{9D8B030D-6E8A-4147-A177-3AD203B41FA5}">
                      <a16:colId xmlns:a16="http://schemas.microsoft.com/office/drawing/2014/main" val="20002"/>
                    </a:ext>
                  </a:extLst>
                </a:gridCol>
                <a:gridCol w="1865707">
                  <a:extLst>
                    <a:ext uri="{9D8B030D-6E8A-4147-A177-3AD203B41FA5}">
                      <a16:colId xmlns:a16="http://schemas.microsoft.com/office/drawing/2014/main" val="20003"/>
                    </a:ext>
                  </a:extLst>
                </a:gridCol>
                <a:gridCol w="1865707">
                  <a:extLst>
                    <a:ext uri="{9D8B030D-6E8A-4147-A177-3AD203B41FA5}">
                      <a16:colId xmlns:a16="http://schemas.microsoft.com/office/drawing/2014/main" val="20004"/>
                    </a:ext>
                  </a:extLst>
                </a:gridCol>
                <a:gridCol w="1865707">
                  <a:extLst>
                    <a:ext uri="{9D8B030D-6E8A-4147-A177-3AD203B41FA5}">
                      <a16:colId xmlns:a16="http://schemas.microsoft.com/office/drawing/2014/main" val="20005"/>
                    </a:ext>
                  </a:extLst>
                </a:gridCol>
                <a:gridCol w="1865707">
                  <a:extLst>
                    <a:ext uri="{9D8B030D-6E8A-4147-A177-3AD203B41FA5}">
                      <a16:colId xmlns:a16="http://schemas.microsoft.com/office/drawing/2014/main" val="20006"/>
                    </a:ext>
                  </a:extLst>
                </a:gridCol>
              </a:tblGrid>
              <a:tr h="38100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L="121888" marR="121888"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5.0</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5.2</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rPr>
                        <a:t>V 5.4</a:t>
                      </a: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9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L="121888" marR="1218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7F7F7F"/>
                    </a:solidFill>
                  </a:tcPr>
                </a:tc>
                <a:extLst>
                  <a:ext uri="{0D108BD9-81ED-4DB2-BD59-A6C34878D82A}">
                    <a16:rowId xmlns:a16="http://schemas.microsoft.com/office/drawing/2014/main" val="10000"/>
                  </a:ext>
                </a:extLst>
              </a:tr>
              <a:tr h="1664208">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L="121888" marR="121888"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a:ln>
                            <a:noFill/>
                          </a:ln>
                          <a:solidFill>
                            <a:srgbClr val="1B232A"/>
                          </a:solidFill>
                          <a:effectLst/>
                          <a:latin typeface="Arial" pitchFamily="-107" charset="0"/>
                          <a:ea typeface="MS PGothic" pitchFamily="34" charset="-128"/>
                          <a:cs typeface="MS PGothic" pitchFamily="34" charset="-128"/>
                        </a:rPr>
                        <a:t>Device based policy</a:t>
                      </a: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L="121888" marR="1218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rgbClr val="D9D9D9"/>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3047950"/>
      </p:ext>
    </p:extLst>
  </p:cSld>
  <p:clrMapOvr>
    <a:masterClrMapping/>
  </p:clrMapOvr>
  <p:transition spd="slow">
    <p:wip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FortiOS 5.4.2 Security Subscriptions</a:t>
            </a:r>
          </a:p>
        </p:txBody>
      </p:sp>
      <p:graphicFrame>
        <p:nvGraphicFramePr>
          <p:cNvPr id="3" name="Table 2"/>
          <p:cNvGraphicFramePr>
            <a:graphicFrameLocks noGrp="1"/>
          </p:cNvGraphicFramePr>
          <p:nvPr>
            <p:extLst>
              <p:ext uri="{D42A27DB-BD31-4B8C-83A1-F6EECF244321}">
                <p14:modId xmlns:p14="http://schemas.microsoft.com/office/powerpoint/2010/main" val="2229844745"/>
              </p:ext>
            </p:extLst>
          </p:nvPr>
        </p:nvGraphicFramePr>
        <p:xfrm>
          <a:off x="292697" y="1200002"/>
          <a:ext cx="11517000" cy="4847325"/>
        </p:xfrm>
        <a:graphic>
          <a:graphicData uri="http://schemas.openxmlformats.org/drawingml/2006/table">
            <a:tbl>
              <a:tblPr firstRow="1" bandRow="1">
                <a:tableStyleId>{5202B0CA-FC54-4496-8BCA-5EF66A818D29}</a:tableStyleId>
              </a:tblPr>
              <a:tblGrid>
                <a:gridCol w="1817212">
                  <a:extLst>
                    <a:ext uri="{9D8B030D-6E8A-4147-A177-3AD203B41FA5}">
                      <a16:colId xmlns:a16="http://schemas.microsoft.com/office/drawing/2014/main" val="20000"/>
                    </a:ext>
                  </a:extLst>
                </a:gridCol>
                <a:gridCol w="1385684">
                  <a:extLst>
                    <a:ext uri="{9D8B030D-6E8A-4147-A177-3AD203B41FA5}">
                      <a16:colId xmlns:a16="http://schemas.microsoft.com/office/drawing/2014/main" val="20001"/>
                    </a:ext>
                  </a:extLst>
                </a:gridCol>
                <a:gridCol w="1385684">
                  <a:extLst>
                    <a:ext uri="{9D8B030D-6E8A-4147-A177-3AD203B41FA5}">
                      <a16:colId xmlns:a16="http://schemas.microsoft.com/office/drawing/2014/main" val="20002"/>
                    </a:ext>
                  </a:extLst>
                </a:gridCol>
                <a:gridCol w="1385684">
                  <a:extLst>
                    <a:ext uri="{9D8B030D-6E8A-4147-A177-3AD203B41FA5}">
                      <a16:colId xmlns:a16="http://schemas.microsoft.com/office/drawing/2014/main" val="20003"/>
                    </a:ext>
                  </a:extLst>
                </a:gridCol>
                <a:gridCol w="1385684">
                  <a:extLst>
                    <a:ext uri="{9D8B030D-6E8A-4147-A177-3AD203B41FA5}">
                      <a16:colId xmlns:a16="http://schemas.microsoft.com/office/drawing/2014/main" val="20004"/>
                    </a:ext>
                  </a:extLst>
                </a:gridCol>
                <a:gridCol w="1385684">
                  <a:extLst>
                    <a:ext uri="{9D8B030D-6E8A-4147-A177-3AD203B41FA5}">
                      <a16:colId xmlns:a16="http://schemas.microsoft.com/office/drawing/2014/main" val="20005"/>
                    </a:ext>
                  </a:extLst>
                </a:gridCol>
                <a:gridCol w="1385684">
                  <a:extLst>
                    <a:ext uri="{9D8B030D-6E8A-4147-A177-3AD203B41FA5}">
                      <a16:colId xmlns:a16="http://schemas.microsoft.com/office/drawing/2014/main" val="20006"/>
                    </a:ext>
                  </a:extLst>
                </a:gridCol>
                <a:gridCol w="1385684">
                  <a:extLst>
                    <a:ext uri="{9D8B030D-6E8A-4147-A177-3AD203B41FA5}">
                      <a16:colId xmlns:a16="http://schemas.microsoft.com/office/drawing/2014/main" val="20007"/>
                    </a:ext>
                  </a:extLst>
                </a:gridCol>
              </a:tblGrid>
              <a:tr h="399120">
                <a:tc rowSpan="3">
                  <a:txBody>
                    <a:bodyPr/>
                    <a:lstStyle/>
                    <a:p>
                      <a:pPr algn="ctr" fontAlgn="ctr"/>
                      <a:endParaRPr lang="en-US" sz="1200" b="1" u="none" strike="noStrike" dirty="0">
                        <a:solidFill>
                          <a:schemeClr val="bg1"/>
                        </a:solidFill>
                        <a:effectLst/>
                      </a:endParaRPr>
                    </a:p>
                  </a:txBody>
                  <a:tcPr marL="16929" marR="16929" marT="9525" marB="0" anchor="ctr">
                    <a:noFill/>
                  </a:tcPr>
                </a:tc>
                <a:tc gridSpan="7">
                  <a:txBody>
                    <a:bodyPr/>
                    <a:lstStyle/>
                    <a:p>
                      <a:pPr algn="ctr" fontAlgn="ctr"/>
                      <a:r>
                        <a:rPr lang="en-US" sz="1200" b="1" u="none" strike="noStrike" dirty="0">
                          <a:effectLst/>
                        </a:rPr>
                        <a:t>Enterprise bundle</a:t>
                      </a:r>
                      <a:endParaRPr lang="en-US" sz="1200" b="1" i="0" u="none" strike="noStrike" dirty="0">
                        <a:solidFill>
                          <a:srgbClr val="FFFFFF"/>
                        </a:solidFill>
                        <a:effectLst/>
                        <a:latin typeface="Calibri"/>
                      </a:endParaRPr>
                    </a:p>
                  </a:txBody>
                  <a:tcPr marL="16929" marR="16929" marT="9525" marB="0" anchor="ctr">
                    <a:lnB w="12700" cap="flat" cmpd="sng" algn="ctr">
                      <a:solidFill>
                        <a:srgbClr val="FFFFFF"/>
                      </a:solidFill>
                      <a:prstDash val="solid"/>
                      <a:round/>
                      <a:headEnd type="none" w="med" len="med"/>
                      <a:tailEnd type="none" w="med" len="med"/>
                    </a:lnB>
                    <a:solidFill>
                      <a:schemeClr val="accent6"/>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extLst>
                  <a:ext uri="{0D108BD9-81ED-4DB2-BD59-A6C34878D82A}">
                    <a16:rowId xmlns:a16="http://schemas.microsoft.com/office/drawing/2014/main" val="10000"/>
                  </a:ext>
                </a:extLst>
              </a:tr>
              <a:tr h="375226">
                <a:tc vMerge="1">
                  <a:txBody>
                    <a:bodyPr/>
                    <a:lstStyle/>
                    <a:p>
                      <a:endParaRPr lang="en-US"/>
                    </a:p>
                  </a:txBody>
                  <a:tcPr/>
                </a:tc>
                <a:tc gridSpan="5">
                  <a:txBody>
                    <a:bodyPr/>
                    <a:lstStyle/>
                    <a:p>
                      <a:pPr algn="ctr" fontAlgn="ctr"/>
                      <a:r>
                        <a:rPr lang="en-US" sz="1200" b="1" u="none" strike="noStrike" dirty="0">
                          <a:solidFill>
                            <a:srgbClr val="FFFFFF"/>
                          </a:solidFill>
                          <a:effectLst/>
                        </a:rPr>
                        <a:t>UTM Bundle</a:t>
                      </a:r>
                      <a:endParaRPr lang="en-US" sz="1200" b="1" i="0" u="none" strike="noStrike" dirty="0">
                        <a:solidFill>
                          <a:srgbClr val="FFFFFF"/>
                        </a:solidFill>
                        <a:effectLst/>
                        <a:latin typeface="Calibri"/>
                      </a:endParaRPr>
                    </a:p>
                  </a:txBody>
                  <a:tcPr marL="16929" marR="16929" marT="9525" marB="0" anchor="ct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1200" b="1" i="0" u="none" strike="noStrike" dirty="0">
                        <a:solidFill>
                          <a:srgbClr val="FFFFFF"/>
                        </a:solidFill>
                        <a:effectLst/>
                        <a:latin typeface="Calibri"/>
                      </a:endParaRPr>
                    </a:p>
                  </a:txBody>
                  <a:tcPr marL="16929" marR="16929" marT="9525" marB="0" anchor="b">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solidFill>
                      <a:schemeClr val="bg1">
                        <a:lumMod val="50000"/>
                      </a:schemeClr>
                    </a:solidFill>
                  </a:tcPr>
                </a:tc>
                <a:tc>
                  <a:txBody>
                    <a:bodyPr/>
                    <a:lstStyle/>
                    <a:p>
                      <a:pPr algn="ctr" fontAlgn="ctr"/>
                      <a:endParaRPr lang="en-US" sz="1200" b="1" i="0" u="none" strike="noStrike" dirty="0">
                        <a:solidFill>
                          <a:srgbClr val="FFFFFF"/>
                        </a:solidFill>
                        <a:effectLst/>
                        <a:latin typeface="Calibri"/>
                      </a:endParaRPr>
                    </a:p>
                  </a:txBody>
                  <a:tcPr marL="16929" marR="16929" marT="9525" marB="0" anchor="b">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0001"/>
                  </a:ext>
                </a:extLst>
              </a:tr>
              <a:tr h="375166">
                <a:tc vMerge="1">
                  <a:txBody>
                    <a:bodyPr/>
                    <a:lstStyle/>
                    <a:p>
                      <a:endParaRPr lang="en-US"/>
                    </a:p>
                  </a:txBody>
                  <a:tcPr/>
                </a:tc>
                <a:tc>
                  <a:txBody>
                    <a:bodyPr/>
                    <a:lstStyle/>
                    <a:p>
                      <a:pPr algn="ctr" fontAlgn="ctr"/>
                      <a:r>
                        <a:rPr lang="en-US" sz="1200" b="1" u="none" strike="noStrike" dirty="0">
                          <a:solidFill>
                            <a:srgbClr val="FFFFFF"/>
                          </a:solidFill>
                          <a:effectLst/>
                        </a:rPr>
                        <a:t>Antivirus</a:t>
                      </a:r>
                      <a:endParaRPr lang="en-US" sz="1200" b="1" i="0" u="none" strike="noStrike" dirty="0">
                        <a:solidFill>
                          <a:srgbClr val="FFFFFF"/>
                        </a:solidFill>
                        <a:effectLst/>
                        <a:latin typeface="Calibri"/>
                      </a:endParaRPr>
                    </a:p>
                  </a:txBody>
                  <a:tcPr marL="16929" marR="16929" marT="9525" marB="0" anchor="ctr">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chemeClr val="bg1">
                        <a:lumMod val="50000"/>
                      </a:schemeClr>
                    </a:solidFill>
                  </a:tcPr>
                </a:tc>
                <a:tc>
                  <a:txBody>
                    <a:bodyPr/>
                    <a:lstStyle/>
                    <a:p>
                      <a:pPr algn="ctr" fontAlgn="ctr"/>
                      <a:r>
                        <a:rPr lang="en-US" sz="1200" b="1" u="none" strike="noStrike" dirty="0">
                          <a:solidFill>
                            <a:srgbClr val="FFFFFF"/>
                          </a:solidFill>
                          <a:effectLst/>
                        </a:rPr>
                        <a:t>NGFW </a:t>
                      </a:r>
                    </a:p>
                    <a:p>
                      <a:pPr algn="ctr" fontAlgn="ctr"/>
                      <a:r>
                        <a:rPr lang="en-US" sz="1200" b="1" u="none" strike="noStrike" dirty="0">
                          <a:solidFill>
                            <a:srgbClr val="FFFFFF"/>
                          </a:solidFill>
                          <a:effectLst/>
                        </a:rPr>
                        <a:t>(IPS/App Control)</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chemeClr val="bg1">
                        <a:lumMod val="50000"/>
                      </a:schemeClr>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1200" b="1" u="none" strike="noStrike" dirty="0">
                          <a:solidFill>
                            <a:srgbClr val="FFFFFF"/>
                          </a:solidFill>
                          <a:effectLst/>
                        </a:rPr>
                        <a:t>Web Filtering</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chemeClr val="bg1">
                        <a:lumMod val="50000"/>
                      </a:schemeClr>
                    </a:solidFill>
                  </a:tcPr>
                </a:tc>
                <a:tc>
                  <a:txBody>
                    <a:bodyPr/>
                    <a:lstStyle/>
                    <a:p>
                      <a:pPr algn="ctr" fontAlgn="ctr"/>
                      <a:r>
                        <a:rPr lang="en-US" sz="1200" b="1" u="none" strike="noStrike" dirty="0">
                          <a:solidFill>
                            <a:srgbClr val="FFFFFF"/>
                          </a:solidFill>
                          <a:effectLst/>
                        </a:rPr>
                        <a:t>Anti-spam</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chemeClr val="bg1">
                        <a:lumMod val="50000"/>
                      </a:schemeClr>
                    </a:solidFill>
                  </a:tcPr>
                </a:tc>
                <a:tc>
                  <a:txBody>
                    <a:bodyPr/>
                    <a:lstStyle/>
                    <a:p>
                      <a:pPr algn="ctr" fontAlgn="ctr"/>
                      <a:r>
                        <a:rPr lang="en-US" sz="1200" b="1" u="none" strike="noStrike" dirty="0">
                          <a:solidFill>
                            <a:srgbClr val="FFFFFF"/>
                          </a:solidFill>
                          <a:effectLst/>
                        </a:rPr>
                        <a:t>FortiCare</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chemeClr val="bg1">
                        <a:lumMod val="50000"/>
                      </a:schemeClr>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1200" b="1" u="none" strike="noStrike" dirty="0">
                          <a:solidFill>
                            <a:srgbClr val="FFFFFF"/>
                          </a:solidFill>
                          <a:effectLst/>
                        </a:rPr>
                        <a:t>Mobile Security</a:t>
                      </a:r>
                      <a:r>
                        <a:rPr lang="en-US" sz="1200" b="1" u="none" strike="noStrike" baseline="0" dirty="0">
                          <a:solidFill>
                            <a:srgbClr val="FFFFFF"/>
                          </a:solidFill>
                          <a:effectLst/>
                        </a:rPr>
                        <a:t> </a:t>
                      </a:r>
                      <a:r>
                        <a:rPr lang="en-US" sz="1200" b="1" u="none" strike="noStrike" dirty="0">
                          <a:solidFill>
                            <a:srgbClr val="FFFFFF"/>
                          </a:solidFill>
                          <a:effectLst/>
                        </a:rPr>
                        <a:t>Service</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solidFill>
                      <a:schemeClr val="bg1">
                        <a:lumMod val="50000"/>
                      </a:schemeClr>
                    </a:solidFill>
                  </a:tcPr>
                </a:tc>
                <a:tc>
                  <a:txBody>
                    <a:bodyPr/>
                    <a:lstStyle/>
                    <a:p>
                      <a:pPr marL="0" marR="0" indent="0" algn="ctr" defTabSz="914240" rtl="0" eaLnBrk="1" fontAlgn="ctr" latinLnBrk="0" hangingPunct="1">
                        <a:lnSpc>
                          <a:spcPct val="100000"/>
                        </a:lnSpc>
                        <a:spcBef>
                          <a:spcPts val="0"/>
                        </a:spcBef>
                        <a:spcAft>
                          <a:spcPts val="0"/>
                        </a:spcAft>
                        <a:buClrTx/>
                        <a:buSzTx/>
                        <a:buFontTx/>
                        <a:buNone/>
                        <a:tabLst/>
                        <a:defRPr/>
                      </a:pPr>
                      <a:r>
                        <a:rPr lang="en-US" sz="1200" b="1" u="none" strike="noStrike" dirty="0">
                          <a:solidFill>
                            <a:srgbClr val="FFFFFF"/>
                          </a:solidFill>
                          <a:effectLst/>
                        </a:rPr>
                        <a:t>Cloud Sandbox</a:t>
                      </a:r>
                      <a:endParaRPr lang="en-US" sz="1200" b="1" i="0" u="none" strike="noStrike" dirty="0">
                        <a:solidFill>
                          <a:srgbClr val="FFFFFF"/>
                        </a:solidFill>
                        <a:effectLst/>
                        <a:latin typeface="Calibri"/>
                      </a:endParaRPr>
                    </a:p>
                  </a:txBody>
                  <a:tcPr marL="16929" marR="16929" marT="9525" marB="0" anchor="ctr">
                    <a:lnL w="6350" cap="flat" cmpd="sng" algn="ctr">
                      <a:solidFill>
                        <a:srgbClr val="FFFFFF"/>
                      </a:solidFill>
                      <a:prstDash val="solid"/>
                      <a:round/>
                      <a:headEnd type="none" w="med" len="med"/>
                      <a:tailEnd type="none" w="med" len="med"/>
                    </a:lnL>
                    <a:lnT w="6350" cap="flat" cmpd="sng" algn="ctr">
                      <a:noFill/>
                      <a:prstDash val="solid"/>
                      <a:round/>
                      <a:headEnd type="none" w="med" len="med"/>
                      <a:tailEnd type="none" w="med" len="med"/>
                    </a:lnT>
                    <a:solidFill>
                      <a:schemeClr val="bg1">
                        <a:lumMod val="50000"/>
                      </a:schemeClr>
                    </a:solidFill>
                  </a:tcPr>
                </a:tc>
                <a:extLst>
                  <a:ext uri="{0D108BD9-81ED-4DB2-BD59-A6C34878D82A}">
                    <a16:rowId xmlns:a16="http://schemas.microsoft.com/office/drawing/2014/main" val="10002"/>
                  </a:ext>
                </a:extLst>
              </a:tr>
              <a:tr h="681068">
                <a:tc>
                  <a:txBody>
                    <a:bodyPr/>
                    <a:lstStyle/>
                    <a:p>
                      <a:pPr algn="r" fontAlgn="ctr"/>
                      <a:r>
                        <a:rPr lang="en-US" sz="1200" b="1" u="none" strike="noStrike" dirty="0">
                          <a:effectLst/>
                        </a:rPr>
                        <a:t>Antivirus</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AV Signature Update</a:t>
                      </a: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Extended AV Signature</a:t>
                      </a:r>
                      <a:r>
                        <a:rPr lang="en-US" sz="1200" baseline="0" dirty="0"/>
                        <a:t> DB for mobile platforms</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3"/>
                  </a:ext>
                </a:extLst>
              </a:tr>
              <a:tr h="413760">
                <a:tc>
                  <a:txBody>
                    <a:bodyPr/>
                    <a:lstStyle/>
                    <a:p>
                      <a:pPr algn="r" fontAlgn="ctr"/>
                      <a:r>
                        <a:rPr lang="en-US" sz="1200" b="1" u="none" strike="noStrike" dirty="0">
                          <a:effectLst/>
                        </a:rPr>
                        <a:t>IPS</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IPS Signature Update</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4"/>
                  </a:ext>
                </a:extLst>
              </a:tr>
              <a:tr h="413760">
                <a:tc>
                  <a:txBody>
                    <a:bodyPr/>
                    <a:lstStyle/>
                    <a:p>
                      <a:pPr algn="r" fontAlgn="ctr"/>
                      <a:r>
                        <a:rPr lang="en-US" sz="1200" b="1" u="none" strike="noStrike" dirty="0">
                          <a:effectLst/>
                        </a:rPr>
                        <a:t>Application Control</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App. Control</a:t>
                      </a:r>
                      <a:r>
                        <a:rPr lang="en-US" sz="1200" baseline="0" dirty="0"/>
                        <a:t> Signature Update</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5"/>
                  </a:ext>
                </a:extLst>
              </a:tr>
              <a:tr h="267033">
                <a:tc>
                  <a:txBody>
                    <a:bodyPr/>
                    <a:lstStyle/>
                    <a:p>
                      <a:pPr algn="r" fontAlgn="ctr"/>
                      <a:r>
                        <a:rPr lang="en-US" sz="1200" b="1" u="none" strike="noStrike" dirty="0">
                          <a:effectLst/>
                        </a:rPr>
                        <a:t>Web Filtering</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URL Rating</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6"/>
                  </a:ext>
                </a:extLst>
              </a:tr>
              <a:tr h="267033">
                <a:tc>
                  <a:txBody>
                    <a:bodyPr/>
                    <a:lstStyle/>
                    <a:p>
                      <a:pPr algn="r" fontAlgn="ctr"/>
                      <a:r>
                        <a:rPr lang="en-US" sz="1200" b="1" u="none" strike="noStrike" dirty="0">
                          <a:effectLst/>
                        </a:rPr>
                        <a:t>Anti-spam</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a:t>Spam Rating</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7"/>
                  </a:ext>
                </a:extLst>
              </a:tr>
              <a:tr h="413760">
                <a:tc>
                  <a:txBody>
                    <a:bodyPr/>
                    <a:lstStyle/>
                    <a:p>
                      <a:pPr algn="r" fontAlgn="ctr"/>
                      <a:r>
                        <a:rPr lang="en-US" sz="1200" b="1" u="none" strike="noStrike" dirty="0">
                          <a:effectLst/>
                        </a:rPr>
                        <a:t>Anti-Bot</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Anti-Bot IP/domain</a:t>
                      </a:r>
                      <a:r>
                        <a:rPr lang="en-US" sz="1200" baseline="0" dirty="0"/>
                        <a:t> DB</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8"/>
                  </a:ext>
                </a:extLst>
              </a:tr>
              <a:tr h="413760">
                <a:tc>
                  <a:txBody>
                    <a:bodyPr/>
                    <a:lstStyle/>
                    <a:p>
                      <a:pPr algn="r" fontAlgn="ctr"/>
                      <a:r>
                        <a:rPr lang="en-US" sz="1200" b="1" u="none" strike="noStrike" dirty="0">
                          <a:effectLst/>
                        </a:rPr>
                        <a:t>Routing / Logging</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Internet Services IP+ service DB</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09"/>
                  </a:ext>
                </a:extLst>
              </a:tr>
              <a:tr h="413760">
                <a:tc>
                  <a:txBody>
                    <a:bodyPr/>
                    <a:lstStyle/>
                    <a:p>
                      <a:pPr algn="r" fontAlgn="ctr"/>
                      <a:r>
                        <a:rPr lang="en-US" sz="1200" b="1" u="none" strike="noStrike" dirty="0">
                          <a:effectLst/>
                        </a:rPr>
                        <a:t>SSL Inspection Exemption</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Trusted websites </a:t>
                      </a:r>
                      <a:r>
                        <a:rPr lang="en-US" sz="1200" baseline="0" dirty="0"/>
                        <a:t>DB</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10"/>
                  </a:ext>
                </a:extLst>
              </a:tr>
              <a:tr h="413760">
                <a:tc>
                  <a:txBody>
                    <a:bodyPr/>
                    <a:lstStyle/>
                    <a:p>
                      <a:pPr algn="r" fontAlgn="ctr"/>
                      <a:r>
                        <a:rPr lang="en-US" sz="1200" b="1" u="none" strike="noStrike" dirty="0">
                          <a:effectLst/>
                        </a:rPr>
                        <a:t>File Analysis</a:t>
                      </a:r>
                      <a:endParaRPr lang="en-US" sz="1200" b="1" i="0" u="none" strike="noStrike" dirty="0">
                        <a:solidFill>
                          <a:schemeClr val="bg1"/>
                        </a:solidFill>
                        <a:effectLst/>
                        <a:latin typeface="Arial"/>
                        <a:cs typeface="Arial"/>
                      </a:endParaRPr>
                    </a:p>
                  </a:txBody>
                  <a:tcPr marL="47988" marR="144000" marT="9525" marB="0" anchor="ctr">
                    <a:noFill/>
                  </a:tcPr>
                </a:tc>
                <a:tc>
                  <a:txBody>
                    <a:bodyPr/>
                    <a:lstStyle/>
                    <a:p>
                      <a:pPr algn="ctr"/>
                      <a:endParaRPr lang="en-US" sz="1200" dirty="0">
                        <a:solidFill>
                          <a:schemeClr val="tx1"/>
                        </a:solidFill>
                      </a:endParaRPr>
                    </a:p>
                  </a:txBody>
                  <a:tcPr marL="47988" marR="47988" marT="24000" marB="24000" anchor="ctr">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tcPr>
                </a:tc>
                <a:tc>
                  <a:txBody>
                    <a:bodyPr/>
                    <a:lstStyle/>
                    <a:p>
                      <a:pPr algn="ctr"/>
                      <a:r>
                        <a:rPr lang="en-US" sz="1200" dirty="0"/>
                        <a:t>Cloud based Service</a:t>
                      </a:r>
                      <a:endParaRPr lang="en-US" sz="1200" dirty="0">
                        <a:solidFill>
                          <a:schemeClr val="tx1"/>
                        </a:solidFill>
                      </a:endParaRPr>
                    </a:p>
                  </a:txBody>
                  <a:tcPr marL="47988" marR="47988" marT="24000" marB="24000" anchor="ctr">
                    <a:lnL w="63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632183812"/>
      </p:ext>
    </p:extLst>
  </p:cSld>
  <p:clrMapOvr>
    <a:masterClrMapping/>
  </p:clrMapOvr>
  <p:transition spd="slow">
    <p:wip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30972" y="1621629"/>
            <a:ext cx="9708900" cy="1202499"/>
          </a:xfrm>
        </p:spPr>
        <p:txBody>
          <a:bodyPr/>
          <a:lstStyle/>
          <a:p>
            <a:r>
              <a:rPr lang="en-US" dirty="0"/>
              <a:t>FortiAP</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4121" y="2186615"/>
            <a:ext cx="586647" cy="586800"/>
          </a:xfrm>
          <a:prstGeom prst="rect">
            <a:avLst/>
          </a:prstGeom>
        </p:spPr>
      </p:pic>
    </p:spTree>
    <p:extLst>
      <p:ext uri="{BB962C8B-B14F-4D97-AF65-F5344CB8AC3E}">
        <p14:creationId xmlns:p14="http://schemas.microsoft.com/office/powerpoint/2010/main" val="3597276173"/>
      </p:ext>
    </p:extLst>
  </p:cSld>
  <p:clrMapOvr>
    <a:masterClrMapping/>
  </p:clrMapOvr>
  <p:transition spd="slow">
    <p:wip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FortiAP Family Positioning</a:t>
            </a:r>
          </a:p>
        </p:txBody>
      </p:sp>
      <p:graphicFrame>
        <p:nvGraphicFramePr>
          <p:cNvPr id="5" name="Content Placeholder 3"/>
          <p:cNvGraphicFramePr>
            <a:graphicFrameLocks/>
          </p:cNvGraphicFramePr>
          <p:nvPr>
            <p:extLst>
              <p:ext uri="{D42A27DB-BD31-4B8C-83A1-F6EECF244321}">
                <p14:modId xmlns:p14="http://schemas.microsoft.com/office/powerpoint/2010/main" val="95029796"/>
              </p:ext>
            </p:extLst>
          </p:nvPr>
        </p:nvGraphicFramePr>
        <p:xfrm>
          <a:off x="335915" y="1440002"/>
          <a:ext cx="11517003" cy="3578461"/>
        </p:xfrm>
        <a:graphic>
          <a:graphicData uri="http://schemas.openxmlformats.org/drawingml/2006/table">
            <a:tbl>
              <a:tblPr firstRow="1" firstCol="1" bandRow="1">
                <a:tableStyleId>{5202B0CA-FC54-4496-8BCA-5EF66A818D29}</a:tableStyleId>
              </a:tblPr>
              <a:tblGrid>
                <a:gridCol w="2813313">
                  <a:extLst>
                    <a:ext uri="{9D8B030D-6E8A-4147-A177-3AD203B41FA5}">
                      <a16:colId xmlns:a16="http://schemas.microsoft.com/office/drawing/2014/main" val="20000"/>
                    </a:ext>
                  </a:extLst>
                </a:gridCol>
                <a:gridCol w="2901230">
                  <a:extLst>
                    <a:ext uri="{9D8B030D-6E8A-4147-A177-3AD203B41FA5}">
                      <a16:colId xmlns:a16="http://schemas.microsoft.com/office/drawing/2014/main" val="20001"/>
                    </a:ext>
                  </a:extLst>
                </a:gridCol>
                <a:gridCol w="2901230">
                  <a:extLst>
                    <a:ext uri="{9D8B030D-6E8A-4147-A177-3AD203B41FA5}">
                      <a16:colId xmlns:a16="http://schemas.microsoft.com/office/drawing/2014/main" val="20002"/>
                    </a:ext>
                  </a:extLst>
                </a:gridCol>
                <a:gridCol w="2901230">
                  <a:extLst>
                    <a:ext uri="{9D8B030D-6E8A-4147-A177-3AD203B41FA5}">
                      <a16:colId xmlns:a16="http://schemas.microsoft.com/office/drawing/2014/main" val="20003"/>
                    </a:ext>
                  </a:extLst>
                </a:gridCol>
              </a:tblGrid>
              <a:tr h="505327">
                <a:tc>
                  <a:txBody>
                    <a:bodyPr/>
                    <a:lstStyle/>
                    <a:p>
                      <a:pPr marL="0" marR="0"/>
                      <a:r>
                        <a:rPr lang="en-US" sz="1300" dirty="0">
                          <a:effectLst/>
                        </a:rPr>
                        <a:t> </a:t>
                      </a:r>
                      <a:endParaRPr lang="en-US" sz="1300" dirty="0">
                        <a:effectLst/>
                        <a:latin typeface="Times New Roman"/>
                        <a:ea typeface="Calibri"/>
                      </a:endParaRPr>
                    </a:p>
                  </a:txBody>
                  <a:tcPr marL="99247" marR="99247" anchor="ctr">
                    <a:solidFill>
                      <a:schemeClr val="accent6"/>
                    </a:solidFill>
                  </a:tcPr>
                </a:tc>
                <a:tc>
                  <a:txBody>
                    <a:bodyPr/>
                    <a:lstStyle/>
                    <a:p>
                      <a:pPr marL="0" marR="0" algn="ctr">
                        <a:spcBef>
                          <a:spcPts val="0"/>
                        </a:spcBef>
                        <a:spcAft>
                          <a:spcPts val="0"/>
                        </a:spcAft>
                      </a:pPr>
                      <a:r>
                        <a:rPr lang="en-US" sz="1300" dirty="0" err="1">
                          <a:effectLst/>
                        </a:rPr>
                        <a:t>FortiWiFi</a:t>
                      </a:r>
                      <a:endParaRPr lang="en-US" sz="1300" dirty="0">
                        <a:effectLst/>
                        <a:latin typeface="Calibri"/>
                        <a:ea typeface="Calibri"/>
                        <a:cs typeface="Times New Roman"/>
                      </a:endParaRPr>
                    </a:p>
                  </a:txBody>
                  <a:tcPr marL="99247" marR="99247" anchor="ctr">
                    <a:solidFill>
                      <a:schemeClr val="accent6"/>
                    </a:solidFill>
                  </a:tcPr>
                </a:tc>
                <a:tc>
                  <a:txBody>
                    <a:bodyPr/>
                    <a:lstStyle/>
                    <a:p>
                      <a:pPr marL="0" marR="0" algn="ctr">
                        <a:spcBef>
                          <a:spcPts val="0"/>
                        </a:spcBef>
                        <a:spcAft>
                          <a:spcPts val="0"/>
                        </a:spcAft>
                      </a:pPr>
                      <a:r>
                        <a:rPr lang="en-US" sz="1300" dirty="0">
                          <a:effectLst/>
                        </a:rPr>
                        <a:t>FortiAP</a:t>
                      </a:r>
                      <a:endParaRPr lang="en-US" sz="1300" dirty="0">
                        <a:effectLst/>
                        <a:latin typeface="Calibri"/>
                        <a:ea typeface="Calibri"/>
                        <a:cs typeface="Times New Roman"/>
                      </a:endParaRPr>
                    </a:p>
                  </a:txBody>
                  <a:tcPr marL="99247" marR="99247" anchor="ctr">
                    <a:solidFill>
                      <a:schemeClr val="accent6"/>
                    </a:solidFill>
                  </a:tcPr>
                </a:tc>
                <a:tc>
                  <a:txBody>
                    <a:bodyPr/>
                    <a:lstStyle/>
                    <a:p>
                      <a:pPr marL="0" marR="0" algn="ctr">
                        <a:spcBef>
                          <a:spcPts val="0"/>
                        </a:spcBef>
                        <a:spcAft>
                          <a:spcPts val="0"/>
                        </a:spcAft>
                      </a:pPr>
                      <a:r>
                        <a:rPr lang="en-US" sz="1300" dirty="0">
                          <a:effectLst/>
                        </a:rPr>
                        <a:t>FortiAP-S Series</a:t>
                      </a:r>
                      <a:endParaRPr lang="en-US" sz="1300" dirty="0">
                        <a:effectLst/>
                        <a:latin typeface="Calibri"/>
                        <a:ea typeface="Calibri"/>
                        <a:cs typeface="Times New Roman"/>
                      </a:endParaRPr>
                    </a:p>
                  </a:txBody>
                  <a:tcPr marL="99247" marR="99247" anchor="ctr">
                    <a:solidFill>
                      <a:schemeClr val="accent6"/>
                    </a:solidFill>
                  </a:tcPr>
                </a:tc>
                <a:extLst>
                  <a:ext uri="{0D108BD9-81ED-4DB2-BD59-A6C34878D82A}">
                    <a16:rowId xmlns:a16="http://schemas.microsoft.com/office/drawing/2014/main" val="10000"/>
                  </a:ext>
                </a:extLst>
              </a:tr>
              <a:tr h="294640">
                <a:tc>
                  <a:txBody>
                    <a:bodyPr/>
                    <a:lstStyle/>
                    <a:p>
                      <a:pPr marL="0" marR="0">
                        <a:spcBef>
                          <a:spcPts val="0"/>
                        </a:spcBef>
                        <a:spcAft>
                          <a:spcPts val="0"/>
                        </a:spcAft>
                      </a:pPr>
                      <a:r>
                        <a:rPr lang="en-US" sz="1300" dirty="0">
                          <a:effectLst/>
                        </a:rPr>
                        <a:t>Management</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err="1">
                          <a:effectLst/>
                        </a:rPr>
                        <a:t>FortiManager</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err="1">
                          <a:effectLst/>
                        </a:rPr>
                        <a:t>FortiGate</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a:effectLst/>
                        </a:rPr>
                        <a:t>FortiCloud </a:t>
                      </a:r>
                      <a:endParaRPr lang="en-US" sz="1300" dirty="0">
                        <a:effectLst/>
                        <a:latin typeface="Calibri"/>
                        <a:ea typeface="Calibri"/>
                        <a:cs typeface="Times New Roman"/>
                      </a:endParaRPr>
                    </a:p>
                  </a:txBody>
                  <a:tcPr marL="99247" marR="99247"/>
                </a:tc>
                <a:extLst>
                  <a:ext uri="{0D108BD9-81ED-4DB2-BD59-A6C34878D82A}">
                    <a16:rowId xmlns:a16="http://schemas.microsoft.com/office/drawing/2014/main" val="10001"/>
                  </a:ext>
                </a:extLst>
              </a:tr>
              <a:tr h="294640">
                <a:tc>
                  <a:txBody>
                    <a:bodyPr/>
                    <a:lstStyle/>
                    <a:p>
                      <a:pPr marL="0" marR="0">
                        <a:spcBef>
                          <a:spcPts val="0"/>
                        </a:spcBef>
                        <a:spcAft>
                          <a:spcPts val="0"/>
                        </a:spcAft>
                      </a:pPr>
                      <a:r>
                        <a:rPr lang="en-US" sz="1300" dirty="0">
                          <a:effectLst/>
                        </a:rPr>
                        <a:t>APs per site</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a:effectLst/>
                        </a:rPr>
                        <a:t>One</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a:effectLst/>
                        </a:rPr>
                        <a:t>Many</a:t>
                      </a:r>
                      <a:endParaRPr lang="en-US" sz="1300" dirty="0">
                        <a:effectLst/>
                        <a:latin typeface="Calibri"/>
                        <a:ea typeface="Calibri"/>
                        <a:cs typeface="Times New Roman"/>
                      </a:endParaRPr>
                    </a:p>
                  </a:txBody>
                  <a:tcPr marL="99247" marR="99247"/>
                </a:tc>
                <a:tc>
                  <a:txBody>
                    <a:bodyPr/>
                    <a:lstStyle/>
                    <a:p>
                      <a:pPr marL="0" marR="0" algn="ctr">
                        <a:spcBef>
                          <a:spcPts val="0"/>
                        </a:spcBef>
                        <a:spcAft>
                          <a:spcPts val="0"/>
                        </a:spcAft>
                      </a:pPr>
                      <a:r>
                        <a:rPr lang="en-US" sz="1300" dirty="0">
                          <a:effectLst/>
                        </a:rPr>
                        <a:t>Few</a:t>
                      </a:r>
                      <a:endParaRPr lang="en-US" sz="1300" dirty="0">
                        <a:effectLst/>
                        <a:latin typeface="Calibri"/>
                        <a:ea typeface="Calibri"/>
                        <a:cs typeface="Times New Roman"/>
                      </a:endParaRPr>
                    </a:p>
                  </a:txBody>
                  <a:tcPr marL="99247" marR="99247"/>
                </a:tc>
                <a:extLst>
                  <a:ext uri="{0D108BD9-81ED-4DB2-BD59-A6C34878D82A}">
                    <a16:rowId xmlns:a16="http://schemas.microsoft.com/office/drawing/2014/main" val="10002"/>
                  </a:ext>
                </a:extLst>
              </a:tr>
              <a:tr h="294640">
                <a:tc>
                  <a:txBody>
                    <a:bodyPr/>
                    <a:lstStyle/>
                    <a:p>
                      <a:pPr marL="0" marR="0">
                        <a:spcBef>
                          <a:spcPts val="0"/>
                        </a:spcBef>
                        <a:spcAft>
                          <a:spcPts val="0"/>
                        </a:spcAft>
                      </a:pPr>
                      <a:r>
                        <a:rPr lang="en-US" sz="1300" dirty="0">
                          <a:effectLst/>
                        </a:rPr>
                        <a:t>Security</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IPS, AV, </a:t>
                      </a:r>
                      <a:r>
                        <a:rPr lang="en-US" sz="1300" baseline="0" dirty="0">
                          <a:effectLst/>
                        </a:rPr>
                        <a:t> </a:t>
                      </a:r>
                      <a:r>
                        <a:rPr lang="en-US" sz="1300" dirty="0">
                          <a:effectLst/>
                        </a:rPr>
                        <a:t>App,</a:t>
                      </a:r>
                      <a:r>
                        <a:rPr lang="en-US" sz="1300" baseline="0" dirty="0">
                          <a:effectLst/>
                        </a:rPr>
                        <a:t> URL</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IPS, AV, App,</a:t>
                      </a:r>
                      <a:r>
                        <a:rPr lang="en-US" sz="1300" baseline="0" dirty="0">
                          <a:effectLst/>
                        </a:rPr>
                        <a:t> URL</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IPS, AV, App*,</a:t>
                      </a:r>
                      <a:r>
                        <a:rPr lang="en-US" sz="1300" baseline="0" dirty="0">
                          <a:effectLst/>
                        </a:rPr>
                        <a:t> URL</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3"/>
                  </a:ext>
                </a:extLst>
              </a:tr>
              <a:tr h="294640">
                <a:tc>
                  <a:txBody>
                    <a:bodyPr/>
                    <a:lstStyle/>
                    <a:p>
                      <a:pPr marL="0" marR="0">
                        <a:spcBef>
                          <a:spcPts val="0"/>
                        </a:spcBef>
                        <a:spcAft>
                          <a:spcPts val="0"/>
                        </a:spcAft>
                      </a:pPr>
                      <a:r>
                        <a:rPr lang="en-US" sz="1300" dirty="0">
                          <a:effectLst/>
                        </a:rPr>
                        <a:t>VPN</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No</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No</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4"/>
                  </a:ext>
                </a:extLst>
              </a:tr>
              <a:tr h="294640">
                <a:tc>
                  <a:txBody>
                    <a:bodyPr/>
                    <a:lstStyle/>
                    <a:p>
                      <a:pPr marL="0" marR="0">
                        <a:spcBef>
                          <a:spcPts val="0"/>
                        </a:spcBef>
                        <a:spcAft>
                          <a:spcPts val="0"/>
                        </a:spcAft>
                      </a:pPr>
                      <a:r>
                        <a:rPr lang="en-US" sz="1300" dirty="0">
                          <a:effectLst/>
                        </a:rPr>
                        <a:t>WIDS</a:t>
                      </a:r>
                      <a:r>
                        <a:rPr lang="en-US" sz="1300" baseline="0" dirty="0">
                          <a:effectLst/>
                        </a:rPr>
                        <a:t> /</a:t>
                      </a:r>
                      <a:r>
                        <a:rPr lang="en-US" sz="1300" dirty="0">
                          <a:effectLst/>
                        </a:rPr>
                        <a:t> Rogue AP</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5"/>
                  </a:ext>
                </a:extLst>
              </a:tr>
              <a:tr h="505327">
                <a:tc>
                  <a:txBody>
                    <a:bodyPr/>
                    <a:lstStyle/>
                    <a:p>
                      <a:pPr marL="0" marR="0">
                        <a:spcBef>
                          <a:spcPts val="0"/>
                        </a:spcBef>
                        <a:spcAft>
                          <a:spcPts val="0"/>
                        </a:spcAft>
                      </a:pPr>
                      <a:r>
                        <a:rPr lang="en-US" sz="1300" dirty="0">
                          <a:effectLst/>
                        </a:rPr>
                        <a:t>Automatic Channel Selection</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 </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6"/>
                  </a:ext>
                </a:extLst>
              </a:tr>
              <a:tr h="505327">
                <a:tc>
                  <a:txBody>
                    <a:bodyPr/>
                    <a:lstStyle/>
                    <a:p>
                      <a:pPr marL="0" marR="0">
                        <a:spcBef>
                          <a:spcPts val="0"/>
                        </a:spcBef>
                        <a:spcAft>
                          <a:spcPts val="0"/>
                        </a:spcAft>
                      </a:pPr>
                      <a:r>
                        <a:rPr lang="en-US" sz="1300" dirty="0">
                          <a:effectLst/>
                        </a:rPr>
                        <a:t>Fast Roaming (OKC)</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No</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7"/>
                  </a:ext>
                </a:extLst>
              </a:tr>
              <a:tr h="294640">
                <a:tc>
                  <a:txBody>
                    <a:bodyPr/>
                    <a:lstStyle/>
                    <a:p>
                      <a:pPr marL="0" marR="0">
                        <a:spcBef>
                          <a:spcPts val="0"/>
                        </a:spcBef>
                        <a:spcAft>
                          <a:spcPts val="0"/>
                        </a:spcAft>
                      </a:pPr>
                      <a:r>
                        <a:rPr lang="en-US" sz="1300" dirty="0">
                          <a:effectLst/>
                        </a:rPr>
                        <a:t>Wireless Mesh</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 (Root)</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a:effectLst/>
                        </a:rPr>
                        <a:t>Yes</a:t>
                      </a:r>
                      <a:endParaRPr lang="en-US" sz="130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8"/>
                  </a:ext>
                </a:extLst>
              </a:tr>
              <a:tr h="294640">
                <a:tc>
                  <a:txBody>
                    <a:bodyPr/>
                    <a:lstStyle/>
                    <a:p>
                      <a:pPr marL="0" marR="0">
                        <a:spcBef>
                          <a:spcPts val="0"/>
                        </a:spcBef>
                        <a:spcAft>
                          <a:spcPts val="0"/>
                        </a:spcAft>
                      </a:pPr>
                      <a:r>
                        <a:rPr lang="en-US" sz="1300" dirty="0">
                          <a:effectLst/>
                        </a:rPr>
                        <a:t>FortiPresence</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tc>
                  <a:txBody>
                    <a:bodyPr/>
                    <a:lstStyle/>
                    <a:p>
                      <a:pPr marL="0" marR="0" algn="ctr">
                        <a:spcBef>
                          <a:spcPts val="0"/>
                        </a:spcBef>
                        <a:spcAft>
                          <a:spcPts val="0"/>
                        </a:spcAft>
                      </a:pPr>
                      <a:r>
                        <a:rPr lang="en-US" sz="1300" dirty="0">
                          <a:effectLst/>
                        </a:rPr>
                        <a:t>Yes*</a:t>
                      </a:r>
                      <a:endParaRPr lang="en-US" sz="1300" dirty="0">
                        <a:effectLst/>
                        <a:latin typeface="+mj-lt"/>
                        <a:ea typeface="Calibri"/>
                        <a:cs typeface="Times New Roman"/>
                      </a:endParaRPr>
                    </a:p>
                  </a:txBody>
                  <a:tcPr marL="99247" marR="99247"/>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366948541"/>
      </p:ext>
    </p:extLst>
  </p:cSld>
  <p:clrMapOvr>
    <a:masterClrMapping/>
  </p:clrMapOvr>
  <p:transition spd="slow">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Family</a:t>
            </a:r>
          </a:p>
        </p:txBody>
      </p:sp>
      <p:graphicFrame>
        <p:nvGraphicFramePr>
          <p:cNvPr id="3" name="Content Placeholder 5"/>
          <p:cNvGraphicFramePr>
            <a:graphicFrameLocks/>
          </p:cNvGraphicFramePr>
          <p:nvPr>
            <p:extLst>
              <p:ext uri="{D42A27DB-BD31-4B8C-83A1-F6EECF244321}">
                <p14:modId xmlns:p14="http://schemas.microsoft.com/office/powerpoint/2010/main" val="1420675672"/>
              </p:ext>
            </p:extLst>
          </p:nvPr>
        </p:nvGraphicFramePr>
        <p:xfrm>
          <a:off x="196193" y="1413244"/>
          <a:ext cx="11680958" cy="4793766"/>
        </p:xfrm>
        <a:graphic>
          <a:graphicData uri="http://schemas.openxmlformats.org/drawingml/2006/table">
            <a:tbl>
              <a:tblPr firstCol="1" lastRow="1">
                <a:tableStyleId>{073A0DAA-6AF3-43AB-8588-CEC1D06C72B9}</a:tableStyleId>
              </a:tblPr>
              <a:tblGrid>
                <a:gridCol w="2263262">
                  <a:extLst>
                    <a:ext uri="{9D8B030D-6E8A-4147-A177-3AD203B41FA5}">
                      <a16:colId xmlns:a16="http://schemas.microsoft.com/office/drawing/2014/main" val="20000"/>
                    </a:ext>
                  </a:extLst>
                </a:gridCol>
                <a:gridCol w="1257371">
                  <a:extLst>
                    <a:ext uri="{9D8B030D-6E8A-4147-A177-3AD203B41FA5}">
                      <a16:colId xmlns:a16="http://schemas.microsoft.com/office/drawing/2014/main" val="20001"/>
                    </a:ext>
                  </a:extLst>
                </a:gridCol>
                <a:gridCol w="2714345">
                  <a:extLst>
                    <a:ext uri="{9D8B030D-6E8A-4147-A177-3AD203B41FA5}">
                      <a16:colId xmlns:a16="http://schemas.microsoft.com/office/drawing/2014/main" val="20002"/>
                    </a:ext>
                  </a:extLst>
                </a:gridCol>
                <a:gridCol w="2192537">
                  <a:extLst>
                    <a:ext uri="{9D8B030D-6E8A-4147-A177-3AD203B41FA5}">
                      <a16:colId xmlns:a16="http://schemas.microsoft.com/office/drawing/2014/main" val="20003"/>
                    </a:ext>
                  </a:extLst>
                </a:gridCol>
                <a:gridCol w="3253443">
                  <a:extLst>
                    <a:ext uri="{9D8B030D-6E8A-4147-A177-3AD203B41FA5}">
                      <a16:colId xmlns:a16="http://schemas.microsoft.com/office/drawing/2014/main" val="20004"/>
                    </a:ext>
                  </a:extLst>
                </a:gridCol>
              </a:tblGrid>
              <a:tr h="1365187">
                <a:tc>
                  <a:txBody>
                    <a:bodyPr/>
                    <a:lstStyle/>
                    <a:p>
                      <a:pPr algn="ctr"/>
                      <a:r>
                        <a:rPr lang="en-US" sz="1300" dirty="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Resiliency and Versatility</a:t>
                      </a:r>
                    </a:p>
                  </a:txBody>
                  <a:tcPr marL="0" marR="0" marT="0" marB="0" anchor="ctr">
                    <a:solidFill>
                      <a:schemeClr val="accent3"/>
                    </a:solidFill>
                  </a:tcPr>
                </a:tc>
                <a:tc rowSpan="2">
                  <a:txBody>
                    <a:bodyPr/>
                    <a:lstStyle/>
                    <a:p>
                      <a:pPr algn="ctr"/>
                      <a:r>
                        <a:rPr lang="en-US" sz="1300" dirty="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olidFill>
                            <a:schemeClr val="bg1"/>
                          </a:solidFill>
                        </a:rPr>
                        <a:t>Dual Band </a:t>
                      </a:r>
                    </a:p>
                  </a:txBody>
                  <a:tcPr marL="0" marR="0" marT="0" marB="0" vert="vert270" anchor="ctr">
                    <a:solidFill>
                      <a:schemeClr val="accent3">
                        <a:lumMod val="60000"/>
                        <a:lumOff val="40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0"/>
                  </a:ext>
                </a:extLst>
              </a:tr>
              <a:tr h="1156248">
                <a:tc rowSpan="2">
                  <a:txBody>
                    <a:bodyPr/>
                    <a:lstStyle/>
                    <a:p>
                      <a:pPr algn="ctr"/>
                      <a:r>
                        <a:rPr lang="en-US" sz="1300" dirty="0"/>
                        <a:t>2x2:2</a:t>
                      </a:r>
                    </a:p>
                    <a:p>
                      <a:pPr algn="ctr"/>
                      <a:r>
                        <a:rPr lang="en-US" sz="1600" dirty="0"/>
                        <a:t>Performance</a:t>
                      </a:r>
                      <a:endParaRPr lang="en-US" sz="1600" dirty="0">
                        <a:solidFill>
                          <a:schemeClr val="tx1">
                            <a:lumMod val="50000"/>
                            <a:lumOff val="50000"/>
                          </a:schemeClr>
                        </a:solidFill>
                      </a:endParaRPr>
                    </a:p>
                  </a:txBody>
                  <a:tcPr marL="0" marR="0" marT="0" marB="0" anchor="ctr">
                    <a:solidFill>
                      <a:schemeClr val="accent3"/>
                    </a:solidFill>
                  </a:tcPr>
                </a:tc>
                <a:tc vMerge="1">
                  <a:txBody>
                    <a:bodyPr/>
                    <a:lstStyle/>
                    <a:p>
                      <a:endParaRPr lang="en-US"/>
                    </a:p>
                  </a:txBody>
                  <a:tcPr/>
                </a:tc>
                <a:tc>
                  <a:txBody>
                    <a:bodyPr/>
                    <a:lstStyle/>
                    <a:p>
                      <a:endParaRPr lang="en-US" sz="130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tc>
                  <a:txBody>
                    <a:bodyPr/>
                    <a:lstStyle/>
                    <a:p>
                      <a:endParaRPr lang="en-US" sz="1300"/>
                    </a:p>
                  </a:txBody>
                  <a:tcPr marL="0" marR="0" marT="0" marB="0" anchor="ctr">
                    <a:solidFill>
                      <a:schemeClr val="bg1">
                        <a:lumMod val="85000"/>
                      </a:schemeClr>
                    </a:solidFill>
                  </a:tcPr>
                </a:tc>
                <a:extLst>
                  <a:ext uri="{0D108BD9-81ED-4DB2-BD59-A6C34878D82A}">
                    <a16:rowId xmlns:a16="http://schemas.microsoft.com/office/drawing/2014/main" val="10001"/>
                  </a:ext>
                </a:extLst>
              </a:tr>
              <a:tr h="990513">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a:solidFill>
                            <a:schemeClr val="bg1"/>
                          </a:solidFill>
                        </a:rPr>
                        <a:t>Single Radio</a:t>
                      </a:r>
                    </a:p>
                  </a:txBody>
                  <a:tcPr marL="0" marR="0" marT="0" marB="0" vert="vert270" anchor="ctr">
                    <a:solidFill>
                      <a:schemeClr val="accent3">
                        <a:lumMod val="60000"/>
                        <a:lumOff val="40000"/>
                      </a:schemeClr>
                    </a:solidFill>
                  </a:tcPr>
                </a:tc>
                <a:tc rowSpan="2">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tc rowSpan="2">
                  <a:txBody>
                    <a:bodyPr/>
                    <a:lstStyle/>
                    <a:p>
                      <a:pPr algn="l"/>
                      <a:endParaRPr lang="en-US" sz="13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bg1">
                        <a:lumMod val="85000"/>
                      </a:schemeClr>
                    </a:solidFill>
                  </a:tcPr>
                </a:tc>
                <a:tc rowSpan="2">
                  <a:txBody>
                    <a:bodyPr/>
                    <a:lstStyle/>
                    <a:p>
                      <a:pPr algn="l"/>
                      <a:endParaRPr lang="en-US" sz="1300" dirty="0">
                        <a:solidFill>
                          <a:schemeClr val="tx1">
                            <a:lumMod val="50000"/>
                            <a:lumOff val="50000"/>
                          </a:schemeClr>
                        </a:solidFill>
                      </a:endParaRPr>
                    </a:p>
                  </a:txBody>
                  <a:tcPr marL="0" marR="0" marT="0" marB="0" anchor="ctr">
                    <a:solidFill>
                      <a:schemeClr val="bg1">
                        <a:lumMod val="85000"/>
                      </a:schemeClr>
                    </a:solidFill>
                  </a:tcPr>
                </a:tc>
                <a:extLst>
                  <a:ext uri="{0D108BD9-81ED-4DB2-BD59-A6C34878D82A}">
                    <a16:rowId xmlns:a16="http://schemas.microsoft.com/office/drawing/2014/main" val="10002"/>
                  </a:ext>
                </a:extLst>
              </a:tr>
              <a:tr h="33867">
                <a:tc rowSpan="2">
                  <a:txBody>
                    <a:bodyPr/>
                    <a:lstStyle/>
                    <a:p>
                      <a:pPr algn="ctr"/>
                      <a:r>
                        <a:rPr lang="en-US" sz="1300" dirty="0"/>
                        <a:t>1x1:1</a:t>
                      </a:r>
                    </a:p>
                    <a:p>
                      <a:pPr algn="ctr"/>
                      <a:r>
                        <a:rPr lang="en-US" sz="1300" dirty="0"/>
                        <a:t>Value</a:t>
                      </a:r>
                      <a:endParaRPr lang="en-US" sz="1300" dirty="0">
                        <a:solidFill>
                          <a:schemeClr val="tx1">
                            <a:lumMod val="50000"/>
                            <a:lumOff val="50000"/>
                          </a:schemeClr>
                        </a:solidFill>
                      </a:endParaRPr>
                    </a:p>
                  </a:txBody>
                  <a:tcPr marL="0" marR="0" marT="0" marB="0" anchor="ctr">
                    <a:solidFill>
                      <a:schemeClr val="accent3"/>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671643">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300" dirty="0"/>
                    </a:p>
                  </a:txBody>
                  <a:tcPr marL="0" marR="0" marT="0" marB="0" anchor="b">
                    <a:solidFill>
                      <a:schemeClr val="bg1">
                        <a:lumMod val="85000"/>
                      </a:schemeClr>
                    </a:solidFill>
                  </a:tcPr>
                </a:tc>
                <a:tc>
                  <a:txBody>
                    <a:bodyPr/>
                    <a:lstStyle/>
                    <a:p>
                      <a:endParaRPr lang="en-US" sz="1300"/>
                    </a:p>
                  </a:txBody>
                  <a:tcPr marL="0" marR="0" marT="0" marB="0" anchor="ctr">
                    <a:solidFill>
                      <a:schemeClr val="bg1">
                        <a:lumMod val="85000"/>
                      </a:schemeClr>
                    </a:solidFill>
                  </a:tcPr>
                </a:tc>
                <a:tc>
                  <a:txBody>
                    <a:bodyPr/>
                    <a:lstStyle/>
                    <a:p>
                      <a:endParaRPr lang="en-US" sz="1300" dirty="0"/>
                    </a:p>
                  </a:txBody>
                  <a:tcPr marL="0" marR="0" marT="0" marB="0" anchor="ctr">
                    <a:solidFill>
                      <a:schemeClr val="bg1">
                        <a:lumMod val="85000"/>
                      </a:schemeClr>
                    </a:solidFill>
                  </a:tcPr>
                </a:tc>
                <a:extLst>
                  <a:ext uri="{0D108BD9-81ED-4DB2-BD59-A6C34878D82A}">
                    <a16:rowId xmlns:a16="http://schemas.microsoft.com/office/drawing/2014/main" val="10004"/>
                  </a:ext>
                </a:extLst>
              </a:tr>
              <a:tr h="576308">
                <a:tc gridSpan="2">
                  <a:txBody>
                    <a:bodyPr/>
                    <a:lstStyle/>
                    <a:p>
                      <a:pPr algn="ctr"/>
                      <a:endParaRPr lang="en-US" sz="1300" dirty="0">
                        <a:solidFill>
                          <a:schemeClr val="tx1">
                            <a:lumMod val="50000"/>
                            <a:lumOff val="50000"/>
                          </a:schemeClr>
                        </a:solidFill>
                      </a:endParaRPr>
                    </a:p>
                  </a:txBody>
                  <a:tcPr marL="0" marR="0" marT="0" marB="0" anchor="ctr">
                    <a:solidFill>
                      <a:schemeClr val="accent3"/>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300" dirty="0"/>
                        <a:t>Remote</a:t>
                      </a:r>
                      <a:endParaRPr lang="en-US" sz="1300" b="1" dirty="0">
                        <a:solidFill>
                          <a:schemeClr val="tx1">
                            <a:lumMod val="50000"/>
                            <a:lumOff val="50000"/>
                          </a:schemeClr>
                        </a:solidFill>
                      </a:endParaRPr>
                    </a:p>
                  </a:txBody>
                  <a:tcPr marL="0" marR="0" marT="0" marB="0" anchor="ctr">
                    <a:solidFill>
                      <a:srgbClr val="3C3C3C"/>
                    </a:solidFill>
                  </a:tcPr>
                </a:tc>
                <a:tc>
                  <a:txBody>
                    <a:bodyPr/>
                    <a:lstStyle/>
                    <a:p>
                      <a:pPr algn="ctr"/>
                      <a:r>
                        <a:rPr lang="en-US" sz="1300" dirty="0"/>
                        <a:t>Outdoor</a:t>
                      </a:r>
                      <a:endParaRPr lang="en-US" sz="1300" b="1" dirty="0">
                        <a:solidFill>
                          <a:schemeClr val="tx1">
                            <a:lumMod val="50000"/>
                            <a:lumOff val="50000"/>
                          </a:schemeClr>
                        </a:solidFill>
                      </a:endParaRPr>
                    </a:p>
                  </a:txBody>
                  <a:tcPr marL="0" marR="0" marT="0" marB="0" anchor="ctr">
                    <a:solidFill>
                      <a:srgbClr val="3C3C3C"/>
                    </a:solidFill>
                  </a:tcPr>
                </a:tc>
                <a:tc>
                  <a:txBody>
                    <a:bodyPr/>
                    <a:lstStyle/>
                    <a:p>
                      <a:pPr algn="ctr"/>
                      <a:r>
                        <a:rPr lang="en-US" sz="1300" dirty="0"/>
                        <a:t>Indoor</a:t>
                      </a:r>
                      <a:endParaRPr lang="en-US" sz="1300" b="1" dirty="0">
                        <a:solidFill>
                          <a:schemeClr val="tx1">
                            <a:lumMod val="50000"/>
                            <a:lumOff val="50000"/>
                          </a:schemeClr>
                        </a:solidFill>
                      </a:endParaRPr>
                    </a:p>
                  </a:txBody>
                  <a:tcPr marL="0" marR="0" marT="0" marB="0" anchor="ctr">
                    <a:solidFill>
                      <a:srgbClr val="3C3C3C"/>
                    </a:solidFill>
                  </a:tcPr>
                </a:tc>
                <a:extLst>
                  <a:ext uri="{0D108BD9-81ED-4DB2-BD59-A6C34878D82A}">
                    <a16:rowId xmlns:a16="http://schemas.microsoft.com/office/drawing/2014/main" val="10005"/>
                  </a:ext>
                </a:extLst>
              </a:tr>
            </a:tbl>
          </a:graphicData>
        </a:graphic>
      </p:graphicFrame>
      <p:sp>
        <p:nvSpPr>
          <p:cNvPr id="4" name="TextBox 3"/>
          <p:cNvSpPr txBox="1"/>
          <p:nvPr/>
        </p:nvSpPr>
        <p:spPr>
          <a:xfrm>
            <a:off x="8735326" y="2905178"/>
            <a:ext cx="1760328" cy="400083"/>
          </a:xfrm>
          <a:prstGeom prst="rect">
            <a:avLst/>
          </a:prstGeom>
          <a:noFill/>
          <a:effectLst/>
        </p:spPr>
        <p:txBody>
          <a:bodyPr wrap="none" lIns="121893" tIns="60947" rIns="121893" bIns="60947" rtlCol="0">
            <a:spAutoFit/>
          </a:bodyPr>
          <a:lstStyle/>
          <a:p>
            <a:r>
              <a:rPr lang="en-US" dirty="0">
                <a:solidFill>
                  <a:srgbClr val="0B0B0B"/>
                </a:solidFill>
              </a:rPr>
              <a:t>FAP-221/223C</a:t>
            </a:r>
          </a:p>
        </p:txBody>
      </p:sp>
      <p:grpSp>
        <p:nvGrpSpPr>
          <p:cNvPr id="5" name="Group 28"/>
          <p:cNvGrpSpPr/>
          <p:nvPr/>
        </p:nvGrpSpPr>
        <p:grpSpPr>
          <a:xfrm>
            <a:off x="6489845" y="3067854"/>
            <a:ext cx="2209516" cy="1232295"/>
            <a:chOff x="4330659" y="2520929"/>
            <a:chExt cx="1959768" cy="1456959"/>
          </a:xfrm>
        </p:grpSpPr>
        <p:pic>
          <p:nvPicPr>
            <p:cNvPr id="6" name="Picture 2" descr="C:\Users\hkarimi\AppData\Local\Microsoft\Windows\Temporary Internet Files\Low\Content.IE5\RN1J0MB2\FAP-222B_Lt[1].png"/>
            <p:cNvPicPr>
              <a:picLocks noChangeAspect="1" noChangeArrowheads="1"/>
            </p:cNvPicPr>
            <p:nvPr/>
          </p:nvPicPr>
          <p:blipFill>
            <a:blip r:embed="rId2"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4330659" y="2997528"/>
              <a:ext cx="1097022" cy="436666"/>
            </a:xfrm>
            <a:prstGeom prst="rect">
              <a:avLst/>
            </a:prstGeom>
            <a:noFill/>
          </p:spPr>
          <p:txBody>
            <a:bodyPr wrap="none" rtlCol="0">
              <a:spAutoFit/>
            </a:bodyPr>
            <a:lstStyle/>
            <a:p>
              <a:r>
                <a:rPr lang="en-US" dirty="0">
                  <a:solidFill>
                    <a:srgbClr val="0B0B0B"/>
                  </a:solidFill>
                </a:rPr>
                <a:t>FAP-222B</a:t>
              </a:r>
            </a:p>
          </p:txBody>
        </p:sp>
      </p:grpSp>
      <p:pic>
        <p:nvPicPr>
          <p:cNvPr id="8" name="Picture 7"/>
          <p:cNvPicPr>
            <a:picLocks noChangeAspect="1" noChangeArrowheads="1"/>
          </p:cNvPicPr>
          <p:nvPr/>
        </p:nvPicPr>
        <p:blipFill>
          <a:blip r:embed="rId3" cstate="screen"/>
          <a:srcRect/>
          <a:stretch>
            <a:fillRect/>
          </a:stretch>
        </p:blipFill>
        <p:spPr bwMode="auto">
          <a:xfrm flipH="1">
            <a:off x="10299691" y="4555285"/>
            <a:ext cx="1271734" cy="406195"/>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8735327" y="4450190"/>
            <a:ext cx="1298325" cy="400083"/>
          </a:xfrm>
          <a:prstGeom prst="rect">
            <a:avLst/>
          </a:prstGeom>
          <a:noFill/>
        </p:spPr>
        <p:txBody>
          <a:bodyPr wrap="none" lIns="121893" tIns="60947" rIns="121893" bIns="60947" rtlCol="0">
            <a:spAutoFit/>
          </a:bodyPr>
          <a:lstStyle/>
          <a:p>
            <a:r>
              <a:rPr lang="en-US" dirty="0">
                <a:solidFill>
                  <a:srgbClr val="0B0B0B"/>
                </a:solidFill>
              </a:rPr>
              <a:t>FAP-210B</a:t>
            </a:r>
          </a:p>
        </p:txBody>
      </p:sp>
      <p:sp>
        <p:nvSpPr>
          <p:cNvPr id="10" name="TextBox 9"/>
          <p:cNvSpPr txBox="1"/>
          <p:nvPr/>
        </p:nvSpPr>
        <p:spPr>
          <a:xfrm>
            <a:off x="8749674" y="2041635"/>
            <a:ext cx="1298325" cy="400083"/>
          </a:xfrm>
          <a:prstGeom prst="rect">
            <a:avLst/>
          </a:prstGeom>
          <a:noFill/>
        </p:spPr>
        <p:txBody>
          <a:bodyPr wrap="none" lIns="121893" tIns="60947" rIns="121893" bIns="60947" rtlCol="0">
            <a:spAutoFit/>
          </a:bodyPr>
          <a:lstStyle/>
          <a:p>
            <a:r>
              <a:rPr lang="en-US" dirty="0">
                <a:solidFill>
                  <a:srgbClr val="0B0B0B"/>
                </a:solidFill>
              </a:rPr>
              <a:t>FAP-320B</a:t>
            </a:r>
          </a:p>
        </p:txBody>
      </p:sp>
      <p:pic>
        <p:nvPicPr>
          <p:cNvPr id="11" name="Picture 10"/>
          <p:cNvPicPr>
            <a:picLocks noChangeAspect="1" noChangeArrowheads="1"/>
          </p:cNvPicPr>
          <p:nvPr/>
        </p:nvPicPr>
        <p:blipFill>
          <a:blip r:embed="rId4" cstate="screen"/>
          <a:srcRect/>
          <a:stretch>
            <a:fillRect/>
          </a:stretch>
        </p:blipFill>
        <p:spPr bwMode="auto">
          <a:xfrm>
            <a:off x="10330662" y="1968139"/>
            <a:ext cx="1509575" cy="707224"/>
          </a:xfrm>
          <a:prstGeom prst="rect">
            <a:avLst/>
          </a:prstGeom>
          <a:ln>
            <a:noFill/>
          </a:ln>
          <a:effectLst>
            <a:outerShdw blurRad="292100" dist="139700" dir="2700000" algn="tl" rotWithShape="0">
              <a:srgbClr val="333333">
                <a:alpha val="65000"/>
              </a:srgbClr>
            </a:outerShdw>
          </a:effectLst>
        </p:spPr>
      </p:pic>
      <p:grpSp>
        <p:nvGrpSpPr>
          <p:cNvPr id="12" name="Group 34"/>
          <p:cNvGrpSpPr/>
          <p:nvPr/>
        </p:nvGrpSpPr>
        <p:grpSpPr>
          <a:xfrm>
            <a:off x="6510396" y="4927207"/>
            <a:ext cx="2097280" cy="845608"/>
            <a:chOff x="4248783" y="4546141"/>
            <a:chExt cx="1860214" cy="999775"/>
          </a:xfrm>
        </p:grpSpPr>
        <p:pic>
          <p:nvPicPr>
            <p:cNvPr id="13" name="Picture 7" descr="C:\Users\ksaraf\Downloads\FAP-112B_Rt-Up (1).png"/>
            <p:cNvPicPr>
              <a:picLocks noChangeAspect="1" noChangeArrowheads="1"/>
            </p:cNvPicPr>
            <p:nvPr/>
          </p:nvPicPr>
          <p:blipFill>
            <a:blip r:embed="rId5"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248783" y="4683671"/>
              <a:ext cx="1093121" cy="764167"/>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15" name="Picture 2" descr="C:\Users\mdevincentis\Downloads\FAP-28C-GLAM.png"/>
          <p:cNvPicPr>
            <a:picLocks noChangeAspect="1" noChangeArrowheads="1"/>
          </p:cNvPicPr>
          <p:nvPr/>
        </p:nvPicPr>
        <p:blipFill>
          <a:blip r:embed="rId6" cstate="screen"/>
          <a:srcRect/>
          <a:stretch>
            <a:fillRect/>
          </a:stretch>
        </p:blipFill>
        <p:spPr bwMode="auto">
          <a:xfrm>
            <a:off x="5060443" y="3739003"/>
            <a:ext cx="1332584" cy="491703"/>
          </a:xfrm>
          <a:prstGeom prst="rect">
            <a:avLst/>
          </a:prstGeom>
          <a:ln>
            <a:noFill/>
          </a:ln>
          <a:effectLst>
            <a:outerShdw blurRad="292100" dist="139700" dir="2700000" algn="tl" rotWithShape="0">
              <a:srgbClr val="333333">
                <a:alpha val="65000"/>
              </a:srgbClr>
            </a:outerShdw>
          </a:effectLst>
        </p:spPr>
      </p:pic>
      <p:pic>
        <p:nvPicPr>
          <p:cNvPr id="16" name="Picture 2" descr="Secure Remote Access Points FortiAP-14C top view"/>
          <p:cNvPicPr>
            <a:picLocks noChangeAspect="1" noChangeArrowheads="1"/>
          </p:cNvPicPr>
          <p:nvPr/>
        </p:nvPicPr>
        <p:blipFill>
          <a:blip r:embed="rId7" cstate="screen"/>
          <a:srcRect/>
          <a:stretch>
            <a:fillRect/>
          </a:stretch>
        </p:blipFill>
        <p:spPr bwMode="auto">
          <a:xfrm>
            <a:off x="5182418" y="4796996"/>
            <a:ext cx="1092713" cy="449781"/>
          </a:xfrm>
          <a:prstGeom prst="rect">
            <a:avLst/>
          </a:prstGeom>
          <a:ln>
            <a:noFill/>
          </a:ln>
          <a:effectLst>
            <a:outerShdw blurRad="292100" dist="139700" dir="2700000" algn="tl" rotWithShape="0">
              <a:srgbClr val="333333">
                <a:alpha val="65000"/>
              </a:srgbClr>
            </a:outerShdw>
          </a:effectLst>
        </p:spPr>
      </p:pic>
      <p:pic>
        <p:nvPicPr>
          <p:cNvPr id="17" name="Picture 8" descr="C:\Users\ksaraf\Downloads\FAP-11C-Lt.png"/>
          <p:cNvPicPr>
            <a:picLocks noChangeAspect="1" noChangeArrowheads="1"/>
          </p:cNvPicPr>
          <p:nvPr/>
        </p:nvPicPr>
        <p:blipFill>
          <a:blip r:embed="rId8" cstate="screen"/>
          <a:srcRect/>
          <a:stretch>
            <a:fillRect/>
          </a:stretch>
        </p:blipFill>
        <p:spPr bwMode="auto">
          <a:xfrm>
            <a:off x="5480711" y="5200476"/>
            <a:ext cx="680092" cy="546363"/>
          </a:xfrm>
          <a:prstGeom prst="rect">
            <a:avLst/>
          </a:prstGeom>
          <a:ln>
            <a:noFill/>
          </a:ln>
          <a:effectLst>
            <a:outerShdw blurRad="292100" dist="139700" dir="2700000" algn="tl" rotWithShape="0">
              <a:srgbClr val="333333">
                <a:alpha val="65000"/>
              </a:srgbClr>
            </a:outerShdw>
          </a:effectLst>
        </p:spPr>
      </p:pic>
      <p:sp>
        <p:nvSpPr>
          <p:cNvPr id="18" name="TextBox 17"/>
          <p:cNvSpPr txBox="1"/>
          <p:nvPr/>
        </p:nvSpPr>
        <p:spPr>
          <a:xfrm>
            <a:off x="3806795" y="3769041"/>
            <a:ext cx="1182684" cy="400083"/>
          </a:xfrm>
          <a:prstGeom prst="rect">
            <a:avLst/>
          </a:prstGeom>
          <a:noFill/>
        </p:spPr>
        <p:txBody>
          <a:bodyPr wrap="none" lIns="121893" tIns="60947" rIns="121893" bIns="60947" rtlCol="0">
            <a:spAutoFit/>
          </a:bodyPr>
          <a:lstStyle/>
          <a:p>
            <a:r>
              <a:rPr lang="en-US" dirty="0">
                <a:solidFill>
                  <a:srgbClr val="0B0B0B"/>
                </a:solidFill>
              </a:rPr>
              <a:t>FAP-28C </a:t>
            </a:r>
          </a:p>
        </p:txBody>
      </p:sp>
      <p:sp>
        <p:nvSpPr>
          <p:cNvPr id="19" name="TextBox 18"/>
          <p:cNvSpPr txBox="1"/>
          <p:nvPr/>
        </p:nvSpPr>
        <p:spPr>
          <a:xfrm>
            <a:off x="3806795" y="4891814"/>
            <a:ext cx="1182684" cy="400083"/>
          </a:xfrm>
          <a:prstGeom prst="rect">
            <a:avLst/>
          </a:prstGeom>
          <a:noFill/>
        </p:spPr>
        <p:txBody>
          <a:bodyPr wrap="none" lIns="121893" tIns="60947" rIns="121893" bIns="60947" rtlCol="0">
            <a:spAutoFit/>
          </a:bodyPr>
          <a:lstStyle/>
          <a:p>
            <a:r>
              <a:rPr lang="en-US" dirty="0">
                <a:solidFill>
                  <a:srgbClr val="0B0B0B"/>
                </a:solidFill>
              </a:rPr>
              <a:t>FAP-14C</a:t>
            </a:r>
          </a:p>
        </p:txBody>
      </p:sp>
      <p:sp>
        <p:nvSpPr>
          <p:cNvPr id="20" name="TextBox 19"/>
          <p:cNvSpPr txBox="1"/>
          <p:nvPr/>
        </p:nvSpPr>
        <p:spPr>
          <a:xfrm>
            <a:off x="3806798" y="5228901"/>
            <a:ext cx="1165552" cy="400083"/>
          </a:xfrm>
          <a:prstGeom prst="rect">
            <a:avLst/>
          </a:prstGeom>
          <a:noFill/>
        </p:spPr>
        <p:txBody>
          <a:bodyPr wrap="none" lIns="121893" tIns="60947" rIns="121893" bIns="60947" rtlCol="0">
            <a:spAutoFit/>
          </a:bodyPr>
          <a:lstStyle/>
          <a:p>
            <a:r>
              <a:rPr lang="en-US" dirty="0">
                <a:solidFill>
                  <a:srgbClr val="0B0B0B"/>
                </a:solidFill>
              </a:rPr>
              <a:t>FAP-11C</a:t>
            </a:r>
          </a:p>
        </p:txBody>
      </p:sp>
      <p:sp>
        <p:nvSpPr>
          <p:cNvPr id="21" name="TextBox 20"/>
          <p:cNvSpPr txBox="1"/>
          <p:nvPr/>
        </p:nvSpPr>
        <p:spPr>
          <a:xfrm>
            <a:off x="8735328" y="1290315"/>
            <a:ext cx="2396305" cy="697621"/>
          </a:xfrm>
          <a:prstGeom prst="rect">
            <a:avLst/>
          </a:prstGeom>
          <a:noFill/>
          <a:effectLst/>
        </p:spPr>
        <p:txBody>
          <a:bodyPr wrap="square" lIns="121893" tIns="60947" rIns="121893" bIns="60947" rtlCol="0">
            <a:spAutoFit/>
          </a:bodyPr>
          <a:lstStyle/>
          <a:p>
            <a:r>
              <a:rPr lang="en-US" dirty="0">
                <a:solidFill>
                  <a:srgbClr val="0B0B0B"/>
                </a:solidFill>
              </a:rPr>
              <a:t>FAP-320C</a:t>
            </a:r>
          </a:p>
          <a:p>
            <a:endParaRPr lang="en-US" dirty="0">
              <a:solidFill>
                <a:srgbClr val="0B0B0B"/>
              </a:solidFill>
            </a:endParaRPr>
          </a:p>
        </p:txBody>
      </p:sp>
      <p:pic>
        <p:nvPicPr>
          <p:cNvPr id="22" name="Picture 3" descr="C:\Users\ksaraf\Downloads\FAP-221B-GLAM.png"/>
          <p:cNvPicPr>
            <a:picLocks noChangeAspect="1" noChangeArrowheads="1"/>
          </p:cNvPicPr>
          <p:nvPr/>
        </p:nvPicPr>
        <p:blipFill>
          <a:blip r:embed="rId9" cstate="screen"/>
          <a:stretch>
            <a:fillRect/>
          </a:stretch>
        </p:blipFill>
        <p:spPr bwMode="auto">
          <a:xfrm>
            <a:off x="10151917" y="3220191"/>
            <a:ext cx="1178356" cy="707197"/>
          </a:xfrm>
          <a:prstGeom prst="rect">
            <a:avLst/>
          </a:prstGeom>
          <a:ln>
            <a:noFill/>
          </a:ln>
          <a:effectLst>
            <a:outerShdw blurRad="292100" dist="139700" dir="2700000" algn="tl" rotWithShape="0">
              <a:srgbClr val="333333">
                <a:alpha val="65000"/>
              </a:srgbClr>
            </a:outerShdw>
          </a:effectLst>
        </p:spPr>
      </p:pic>
      <p:pic>
        <p:nvPicPr>
          <p:cNvPr id="23" name="Picture 10"/>
          <p:cNvPicPr>
            <a:picLocks noChangeAspect="1" noChangeArrowheads="1"/>
          </p:cNvPicPr>
          <p:nvPr/>
        </p:nvPicPr>
        <p:blipFill>
          <a:blip r:embed="rId4" cstate="screen"/>
          <a:srcRect/>
          <a:stretch>
            <a:fillRect/>
          </a:stretch>
        </p:blipFill>
        <p:spPr bwMode="auto">
          <a:xfrm>
            <a:off x="10374848" y="1196245"/>
            <a:ext cx="1509575" cy="707224"/>
          </a:xfrm>
          <a:prstGeom prst="rect">
            <a:avLst/>
          </a:prstGeom>
          <a:ln>
            <a:noFill/>
          </a:ln>
          <a:effectLst>
            <a:outerShdw blurRad="292100" dist="139700" dir="2700000" algn="tl" rotWithShape="0">
              <a:srgbClr val="333333">
                <a:alpha val="65000"/>
              </a:srgbClr>
            </a:outerShdw>
          </a:effectLst>
        </p:spPr>
      </p:pic>
      <p:sp>
        <p:nvSpPr>
          <p:cNvPr id="24" name="Rounded Rectangle 23"/>
          <p:cNvSpPr/>
          <p:nvPr/>
        </p:nvSpPr>
        <p:spPr bwMode="auto">
          <a:xfrm>
            <a:off x="10360501" y="1222104"/>
            <a:ext cx="914162"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25" name="Rectangle 24"/>
          <p:cNvSpPr/>
          <p:nvPr/>
        </p:nvSpPr>
        <p:spPr>
          <a:xfrm>
            <a:off x="6464013" y="2923495"/>
            <a:ext cx="1311062" cy="400083"/>
          </a:xfrm>
          <a:prstGeom prst="rect">
            <a:avLst/>
          </a:prstGeom>
        </p:spPr>
        <p:txBody>
          <a:bodyPr wrap="none" lIns="121893" tIns="60947" rIns="121893" bIns="60947">
            <a:spAutoFit/>
          </a:bodyPr>
          <a:lstStyle/>
          <a:p>
            <a:r>
              <a:rPr lang="en-US" dirty="0">
                <a:solidFill>
                  <a:srgbClr val="0B0B0B"/>
                </a:solidFill>
              </a:rPr>
              <a:t>FAP-222C</a:t>
            </a:r>
          </a:p>
        </p:txBody>
      </p:sp>
      <p:pic>
        <p:nvPicPr>
          <p:cNvPr id="26" name="Picture 7" descr="C:\Users\mdevincentis\Desktop\Downloads\FortiAP25D_Side2_300ppi.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953209" y="4227039"/>
            <a:ext cx="1463111"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7" name="Picture 8" descr="C:\Users\mdevincentis\Desktop\Downloads\FortiAP21D_Side2_300ppi.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5466028" y="4539019"/>
            <a:ext cx="570643"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3806795" y="4179725"/>
            <a:ext cx="1182684" cy="400083"/>
          </a:xfrm>
          <a:prstGeom prst="rect">
            <a:avLst/>
          </a:prstGeom>
          <a:noFill/>
        </p:spPr>
        <p:txBody>
          <a:bodyPr wrap="none" lIns="121893" tIns="60947" rIns="121893" bIns="60947" rtlCol="0">
            <a:spAutoFit/>
          </a:bodyPr>
          <a:lstStyle/>
          <a:p>
            <a:r>
              <a:rPr lang="en-US" dirty="0">
                <a:solidFill>
                  <a:srgbClr val="0B0B0B"/>
                </a:solidFill>
              </a:rPr>
              <a:t>FAP-25D </a:t>
            </a:r>
          </a:p>
        </p:txBody>
      </p:sp>
      <p:sp>
        <p:nvSpPr>
          <p:cNvPr id="29" name="TextBox 28"/>
          <p:cNvSpPr txBox="1"/>
          <p:nvPr/>
        </p:nvSpPr>
        <p:spPr>
          <a:xfrm>
            <a:off x="3806795" y="4470295"/>
            <a:ext cx="1182684" cy="400083"/>
          </a:xfrm>
          <a:prstGeom prst="rect">
            <a:avLst/>
          </a:prstGeom>
          <a:noFill/>
        </p:spPr>
        <p:txBody>
          <a:bodyPr wrap="none" lIns="121893" tIns="60947" rIns="121893" bIns="60947" rtlCol="0">
            <a:spAutoFit/>
          </a:bodyPr>
          <a:lstStyle/>
          <a:p>
            <a:r>
              <a:rPr lang="en-US" dirty="0">
                <a:solidFill>
                  <a:srgbClr val="0B0B0B"/>
                </a:solidFill>
              </a:rPr>
              <a:t>FAP-21D </a:t>
            </a:r>
          </a:p>
        </p:txBody>
      </p:sp>
      <p:pic>
        <p:nvPicPr>
          <p:cNvPr id="30" name="Picture 3" descr="C:\Users\mdevincentis\Desktop\FAP-224D\20141021-1.1528_FAP224D.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rot="743917">
            <a:off x="7680837" y="2610494"/>
            <a:ext cx="570181" cy="1101887"/>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5" descr="C:\Users\mdevincentis\Desktop\Downloads\FortiAP222C_Side1_300ppi.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18584659">
            <a:off x="8119235" y="2887036"/>
            <a:ext cx="913745" cy="51765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2" name="Rectangle 31"/>
          <p:cNvSpPr/>
          <p:nvPr/>
        </p:nvSpPr>
        <p:spPr>
          <a:xfrm>
            <a:off x="6495007" y="3226562"/>
            <a:ext cx="1311062" cy="400083"/>
          </a:xfrm>
          <a:prstGeom prst="rect">
            <a:avLst/>
          </a:prstGeom>
        </p:spPr>
        <p:txBody>
          <a:bodyPr wrap="none" lIns="121893" tIns="60947" rIns="121893" bIns="60947">
            <a:spAutoFit/>
          </a:bodyPr>
          <a:lstStyle/>
          <a:p>
            <a:r>
              <a:rPr lang="en-US" dirty="0">
                <a:solidFill>
                  <a:srgbClr val="0B0B0B"/>
                </a:solidFill>
              </a:rPr>
              <a:t>FAP-224D</a:t>
            </a:r>
          </a:p>
        </p:txBody>
      </p:sp>
      <p:sp>
        <p:nvSpPr>
          <p:cNvPr id="33" name="Rounded Rectangle 32"/>
          <p:cNvSpPr/>
          <p:nvPr/>
        </p:nvSpPr>
        <p:spPr bwMode="auto">
          <a:xfrm>
            <a:off x="7638158" y="2778495"/>
            <a:ext cx="914162"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pic>
        <p:nvPicPr>
          <p:cNvPr id="34" name="Picture 9" descr="C:\Users\mdevincentis\Desktop\Downloads\FEX-100B_GLAM.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9359448" flipH="1">
            <a:off x="7483425" y="4587105"/>
            <a:ext cx="1173021" cy="58447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 descr="C:\Users\ksaraf\Downloads\FAP-221B-GLAM.png"/>
          <p:cNvPicPr>
            <a:picLocks noChangeAspect="1" noChangeArrowheads="1"/>
          </p:cNvPicPr>
          <p:nvPr/>
        </p:nvPicPr>
        <p:blipFill>
          <a:blip r:embed="rId9" cstate="screen"/>
          <a:stretch>
            <a:fillRect/>
          </a:stretch>
        </p:blipFill>
        <p:spPr bwMode="auto">
          <a:xfrm>
            <a:off x="10570255" y="1627739"/>
            <a:ext cx="1178356" cy="707197"/>
          </a:xfrm>
          <a:prstGeom prst="rect">
            <a:avLst/>
          </a:prstGeom>
          <a:ln>
            <a:noFill/>
          </a:ln>
          <a:effectLst>
            <a:outerShdw blurRad="292100" dist="139700" dir="2700000" algn="tl" rotWithShape="0">
              <a:srgbClr val="333333">
                <a:alpha val="65000"/>
              </a:srgbClr>
            </a:outerShdw>
          </a:effectLst>
        </p:spPr>
      </p:pic>
      <p:sp>
        <p:nvSpPr>
          <p:cNvPr id="36" name="Rounded Rectangle 35"/>
          <p:cNvSpPr/>
          <p:nvPr/>
        </p:nvSpPr>
        <p:spPr bwMode="auto">
          <a:xfrm>
            <a:off x="10362803" y="1708121"/>
            <a:ext cx="914162"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37" name="TextBox 36"/>
          <p:cNvSpPr txBox="1"/>
          <p:nvPr/>
        </p:nvSpPr>
        <p:spPr>
          <a:xfrm>
            <a:off x="8735327" y="1700999"/>
            <a:ext cx="1311062" cy="400083"/>
          </a:xfrm>
          <a:prstGeom prst="rect">
            <a:avLst/>
          </a:prstGeom>
          <a:noFill/>
          <a:effectLst/>
        </p:spPr>
        <p:txBody>
          <a:bodyPr wrap="none" lIns="121893" tIns="60947" rIns="121893" bIns="60947" rtlCol="0">
            <a:spAutoFit/>
          </a:bodyPr>
          <a:lstStyle/>
          <a:p>
            <a:r>
              <a:rPr lang="en-US" dirty="0">
                <a:solidFill>
                  <a:srgbClr val="0B0B0B"/>
                </a:solidFill>
              </a:rPr>
              <a:t>FAP-321C</a:t>
            </a:r>
          </a:p>
        </p:txBody>
      </p:sp>
      <p:pic>
        <p:nvPicPr>
          <p:cNvPr id="38" name="Picture 2" descr="C:\Users\ksaraf\Downloads\FAP-223B-GLAM2.png"/>
          <p:cNvPicPr>
            <a:picLocks noChangeAspect="1" noChangeArrowheads="1"/>
          </p:cNvPicPr>
          <p:nvPr/>
        </p:nvPicPr>
        <p:blipFill>
          <a:blip r:embed="rId16" cstate="screen"/>
          <a:srcRect/>
          <a:stretch>
            <a:fillRect/>
          </a:stretch>
        </p:blipFill>
        <p:spPr bwMode="auto">
          <a:xfrm>
            <a:off x="10394344" y="3205193"/>
            <a:ext cx="1467640" cy="985600"/>
          </a:xfrm>
          <a:prstGeom prst="rect">
            <a:avLst/>
          </a:prstGeom>
          <a:noFill/>
          <a:ln w="9525">
            <a:noFill/>
            <a:miter lim="800000"/>
            <a:headEnd/>
            <a:tailEnd/>
          </a:ln>
          <a:effectLst/>
        </p:spPr>
      </p:pic>
      <p:pic>
        <p:nvPicPr>
          <p:cNvPr id="39" name="Picture 3" descr="C:\Users\ksaraf\Downloads\FAP-221B-GLAM.png"/>
          <p:cNvPicPr>
            <a:picLocks noChangeAspect="1" noChangeArrowheads="1"/>
          </p:cNvPicPr>
          <p:nvPr/>
        </p:nvPicPr>
        <p:blipFill>
          <a:blip r:embed="rId9" cstate="screen"/>
          <a:stretch>
            <a:fillRect/>
          </a:stretch>
        </p:blipFill>
        <p:spPr bwMode="auto">
          <a:xfrm>
            <a:off x="10225950" y="2564019"/>
            <a:ext cx="1178356" cy="707197"/>
          </a:xfrm>
          <a:prstGeom prst="rect">
            <a:avLst/>
          </a:prstGeom>
          <a:ln>
            <a:noFill/>
          </a:ln>
          <a:effectLst>
            <a:outerShdw blurRad="292100" dist="139700" dir="2700000" algn="tl" rotWithShape="0">
              <a:srgbClr val="333333">
                <a:alpha val="65000"/>
              </a:srgbClr>
            </a:outerShdw>
          </a:effectLst>
        </p:spPr>
      </p:pic>
      <p:pic>
        <p:nvPicPr>
          <p:cNvPr id="40" name="Picture 2" descr="C:\Users\ksaraf\Downloads\FAP-223B-GLAM2.png"/>
          <p:cNvPicPr>
            <a:picLocks noChangeAspect="1" noChangeArrowheads="1"/>
          </p:cNvPicPr>
          <p:nvPr/>
        </p:nvPicPr>
        <p:blipFill>
          <a:blip r:embed="rId16" cstate="screen"/>
          <a:srcRect/>
          <a:stretch>
            <a:fillRect/>
          </a:stretch>
        </p:blipFill>
        <p:spPr bwMode="auto">
          <a:xfrm>
            <a:off x="10468374" y="2464359"/>
            <a:ext cx="1467640" cy="985600"/>
          </a:xfrm>
          <a:prstGeom prst="rect">
            <a:avLst/>
          </a:prstGeom>
          <a:noFill/>
          <a:ln w="9525">
            <a:noFill/>
            <a:miter lim="800000"/>
            <a:headEnd/>
            <a:tailEnd/>
          </a:ln>
          <a:effectLst/>
        </p:spPr>
      </p:pic>
      <p:sp>
        <p:nvSpPr>
          <p:cNvPr id="41" name="Rounded Rectangle 40"/>
          <p:cNvSpPr/>
          <p:nvPr/>
        </p:nvSpPr>
        <p:spPr bwMode="auto">
          <a:xfrm>
            <a:off x="10389191" y="2829239"/>
            <a:ext cx="914162"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1218936" eaLnBrk="0" fontAlgn="base" hangingPunct="0">
              <a:spcBef>
                <a:spcPct val="20000"/>
              </a:spcBef>
              <a:spcAft>
                <a:spcPct val="0"/>
              </a:spcAft>
              <a:buClr>
                <a:schemeClr val="accent1"/>
              </a:buClr>
              <a:buSzPct val="90000"/>
            </a:pPr>
            <a:r>
              <a:rPr lang="en-US" sz="1300" dirty="0">
                <a:solidFill>
                  <a:schemeClr val="bg1"/>
                </a:solidFill>
                <a:latin typeface="Arial" charset="0"/>
              </a:rPr>
              <a:t>802.11ac</a:t>
            </a:r>
          </a:p>
        </p:txBody>
      </p:sp>
      <p:sp>
        <p:nvSpPr>
          <p:cNvPr id="42" name="TextBox 41"/>
          <p:cNvSpPr txBox="1"/>
          <p:nvPr/>
        </p:nvSpPr>
        <p:spPr>
          <a:xfrm>
            <a:off x="8735327" y="3401958"/>
            <a:ext cx="1747592" cy="400083"/>
          </a:xfrm>
          <a:prstGeom prst="rect">
            <a:avLst/>
          </a:prstGeom>
          <a:noFill/>
          <a:effectLst/>
        </p:spPr>
        <p:txBody>
          <a:bodyPr wrap="none" lIns="121893" tIns="60947" rIns="121893" bIns="60947" rtlCol="0">
            <a:spAutoFit/>
          </a:bodyPr>
          <a:lstStyle/>
          <a:p>
            <a:r>
              <a:rPr lang="en-US" dirty="0">
                <a:solidFill>
                  <a:srgbClr val="0B0B0B"/>
                </a:solidFill>
              </a:rPr>
              <a:t>FAP-221/223B</a:t>
            </a:r>
          </a:p>
        </p:txBody>
      </p:sp>
      <p:pic>
        <p:nvPicPr>
          <p:cNvPr id="43" name="Picture 3" descr="C:\Users\mdevincentis\Desktop\Downloads\FortiAP24D_Side1_300ppi (1).pn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0241764" y="4151233"/>
            <a:ext cx="1317451"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8752087" y="4136554"/>
            <a:ext cx="1182684" cy="400083"/>
          </a:xfrm>
          <a:prstGeom prst="rect">
            <a:avLst/>
          </a:prstGeom>
          <a:noFill/>
        </p:spPr>
        <p:txBody>
          <a:bodyPr wrap="none" lIns="121893" tIns="60947" rIns="121893" bIns="60947" rtlCol="0">
            <a:spAutoFit/>
          </a:bodyPr>
          <a:lstStyle/>
          <a:p>
            <a:r>
              <a:rPr lang="en-US" dirty="0">
                <a:solidFill>
                  <a:srgbClr val="0B0B0B"/>
                </a:solidFill>
              </a:rPr>
              <a:t>FAP-24D</a:t>
            </a:r>
          </a:p>
        </p:txBody>
      </p:sp>
    </p:spTree>
    <p:extLst>
      <p:ext uri="{BB962C8B-B14F-4D97-AF65-F5344CB8AC3E}">
        <p14:creationId xmlns:p14="http://schemas.microsoft.com/office/powerpoint/2010/main" val="1337903022"/>
      </p:ext>
    </p:extLst>
  </p:cSld>
  <p:clrMapOvr>
    <a:masterClrMapping/>
  </p:clrMapOvr>
  <p:transition spd="slow">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11C</a:t>
            </a:r>
          </a:p>
        </p:txBody>
      </p:sp>
      <p:graphicFrame>
        <p:nvGraphicFramePr>
          <p:cNvPr id="3" name="Content Placeholder 4"/>
          <p:cNvGraphicFramePr>
            <a:graphicFrameLocks/>
          </p:cNvGraphicFramePr>
          <p:nvPr>
            <p:extLst>
              <p:ext uri="{D42A27DB-BD31-4B8C-83A1-F6EECF244321}">
                <p14:modId xmlns:p14="http://schemas.microsoft.com/office/powerpoint/2010/main" val="4221734232"/>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131313"/>
                          </a:solidFill>
                          <a:effectLst/>
                          <a:latin typeface="+mn-lt"/>
                          <a:cs typeface="Arial"/>
                        </a:rPr>
                        <a:t>Portable AP for traveller</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latin typeface="+mn-lt"/>
                          <a:cs typeface="Arial"/>
                        </a:rPr>
                        <a:t>1 internal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chemeClr val="tx1"/>
                          </a:solidFill>
                          <a:effectLst/>
                          <a:latin typeface="+mn-lt"/>
                          <a:cs typeface="Arial"/>
                        </a:rPr>
                        <a:t>1x1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latin typeface="+mn-lt"/>
                          <a:cs typeface="Arial"/>
                        </a:rPr>
                        <a:t>(150 Mbps)</a:t>
                      </a:r>
                      <a:endParaRPr kumimoji="0" lang="en-US" sz="1200" b="0" i="0" u="none" strike="noStrike" cap="none" normalizeH="0" baseline="0" dirty="0">
                        <a:ln>
                          <a:noFill/>
                        </a:ln>
                        <a:solidFill>
                          <a:srgbClr val="131313"/>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GE RJ45 Interface</a:t>
            </a:r>
          </a:p>
        </p:txBody>
      </p:sp>
      <p:cxnSp>
        <p:nvCxnSpPr>
          <p:cNvPr id="5" name="Straight Connector 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6083" y="1211101"/>
            <a:ext cx="2872131" cy="280194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40384" y="1385137"/>
            <a:ext cx="1008456" cy="2305643"/>
          </a:xfrm>
          <a:prstGeom prst="rect">
            <a:avLst/>
          </a:prstGeom>
        </p:spPr>
      </p:pic>
      <p:pic>
        <p:nvPicPr>
          <p:cNvPr id="8" name="Picture 7" descr="bgn wifi.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557" y="3086260"/>
            <a:ext cx="495375" cy="729600"/>
          </a:xfrm>
          <a:prstGeom prst="rect">
            <a:avLst/>
          </a:prstGeom>
        </p:spPr>
      </p:pic>
    </p:spTree>
    <p:extLst>
      <p:ext uri="{BB962C8B-B14F-4D97-AF65-F5344CB8AC3E}">
        <p14:creationId xmlns:p14="http://schemas.microsoft.com/office/powerpoint/2010/main" val="3512133857"/>
      </p:ext>
    </p:extLst>
  </p:cSld>
  <p:clrMapOvr>
    <a:masterClrMapping/>
  </p:clrMapOvr>
  <p:transition spd="slow">
    <p:wip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14C</a:t>
            </a:r>
          </a:p>
        </p:txBody>
      </p:sp>
      <p:graphicFrame>
        <p:nvGraphicFramePr>
          <p:cNvPr id="3" name="Content Placeholder 4"/>
          <p:cNvGraphicFramePr>
            <a:graphicFrameLocks/>
          </p:cNvGraphicFramePr>
          <p:nvPr>
            <p:extLst>
              <p:ext uri="{D42A27DB-BD31-4B8C-83A1-F6EECF244321}">
                <p14:modId xmlns:p14="http://schemas.microsoft.com/office/powerpoint/2010/main" val="2851873953"/>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normalizeH="0" baseline="0" dirty="0">
                          <a:ln>
                            <a:noFill/>
                          </a:ln>
                          <a:solidFill>
                            <a:srgbClr val="131313"/>
                          </a:solidFill>
                          <a:effectLst/>
                          <a:latin typeface="+mn-lt"/>
                          <a:ea typeface="+mn-ea"/>
                          <a:cs typeface="Arial"/>
                        </a:rPr>
                        <a:t>Remote office or SOHO desktop</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latin typeface="+mn-lt"/>
                          <a:cs typeface="Arial"/>
                        </a:rPr>
                        <a:t>1 internal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chemeClr val="tx1"/>
                          </a:solidFill>
                          <a:effectLst/>
                          <a:latin typeface="+mn-lt"/>
                          <a:cs typeface="Arial"/>
                        </a:rPr>
                        <a:t>1x1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latin typeface="+mn-lt"/>
                          <a:cs typeface="Arial"/>
                        </a:rPr>
                        <a:t>(150 Mbps)</a:t>
                      </a:r>
                      <a:endParaRPr kumimoji="0" lang="en-US" sz="1200" b="0" i="0" u="none" strike="noStrike" cap="none" normalizeH="0" baseline="0" dirty="0">
                        <a:ln>
                          <a:noFill/>
                        </a:ln>
                        <a:solidFill>
                          <a:srgbClr val="131313"/>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4"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1 x FE WAN Interface</a:t>
            </a:r>
          </a:p>
          <a:p>
            <a:pPr marL="457297" indent="-457297" defTabSz="1218959">
              <a:spcBef>
                <a:spcPct val="20000"/>
              </a:spcBef>
              <a:buClr>
                <a:schemeClr val="accent6"/>
              </a:buClr>
              <a:buFont typeface="+mj-ea"/>
              <a:buAutoNum type="circleNumDbPlain"/>
            </a:pPr>
            <a:r>
              <a:rPr lang="en-US" sz="1300" b="1" dirty="0"/>
              <a:t>4 x FE Switch Interface</a:t>
            </a:r>
          </a:p>
          <a:p>
            <a:pPr defTabSz="1218959">
              <a:spcBef>
                <a:spcPct val="20000"/>
              </a:spcBef>
              <a:buClr>
                <a:schemeClr val="accent6"/>
              </a:buClr>
            </a:pPr>
            <a:endParaRPr lang="en-US" sz="1300" b="1" dirty="0"/>
          </a:p>
        </p:txBody>
      </p:sp>
      <p:cxnSp>
        <p:nvCxnSpPr>
          <p:cNvPr id="5" name="Straight Connector 4"/>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 name="Picture 5"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968896" y="2175932"/>
            <a:ext cx="3572433" cy="1095064"/>
          </a:xfrm>
          <a:prstGeom prst="rect">
            <a:avLst/>
          </a:prstGeom>
        </p:spPr>
      </p:pic>
      <p:pic>
        <p:nvPicPr>
          <p:cNvPr id="7" name="Picture 6"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445" y="1676400"/>
            <a:ext cx="3572433" cy="1959587"/>
          </a:xfrm>
          <a:prstGeom prst="rect">
            <a:avLst/>
          </a:prstGeom>
        </p:spPr>
      </p:pic>
      <p:pic>
        <p:nvPicPr>
          <p:cNvPr id="8" name="Picture 7" descr="bgn wifi.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557" y="3086260"/>
            <a:ext cx="495375" cy="729600"/>
          </a:xfrm>
          <a:prstGeom prst="rect">
            <a:avLst/>
          </a:prstGeom>
        </p:spPr>
      </p:pic>
    </p:spTree>
    <p:extLst>
      <p:ext uri="{BB962C8B-B14F-4D97-AF65-F5344CB8AC3E}">
        <p14:creationId xmlns:p14="http://schemas.microsoft.com/office/powerpoint/2010/main" val="1096022563"/>
      </p:ext>
    </p:extLst>
  </p:cSld>
  <p:clrMapOvr>
    <a:masterClrMapping/>
  </p:clrMapOvr>
  <p:transition spd="slow">
    <p:wip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21D</a:t>
            </a:r>
          </a:p>
        </p:txBody>
      </p:sp>
      <p:pic>
        <p:nvPicPr>
          <p:cNvPr id="3" name="Picture 2"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090" y="1658412"/>
            <a:ext cx="2880995" cy="1569443"/>
          </a:xfrm>
          <a:prstGeom prst="rect">
            <a:avLst/>
          </a:prstGeom>
        </p:spPr>
      </p:pic>
      <p:pic>
        <p:nvPicPr>
          <p:cNvPr id="4" name="Picture 3"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41083" y="1868269"/>
            <a:ext cx="2654948" cy="997528"/>
          </a:xfrm>
          <a:prstGeom prst="rect">
            <a:avLst/>
          </a:prstGeom>
        </p:spPr>
      </p:pic>
      <p:sp>
        <p:nvSpPr>
          <p:cNvPr id="5" name="Rectangle 47"/>
          <p:cNvSpPr>
            <a:spLocks noChangeArrowheads="1"/>
          </p:cNvSpPr>
          <p:nvPr/>
        </p:nvSpPr>
        <p:spPr bwMode="auto">
          <a:xfrm>
            <a:off x="7821166" y="1548191"/>
            <a:ext cx="3845338" cy="1390952"/>
          </a:xfrm>
          <a:prstGeom prst="rect">
            <a:avLst/>
          </a:prstGeom>
          <a:noFill/>
          <a:ln w="9525">
            <a:noFill/>
            <a:miter lim="800000"/>
            <a:headEnd/>
            <a:tailEnd/>
          </a:ln>
        </p:spPr>
        <p:txBody>
          <a:bodyPr lIns="73122" tIns="36562" rIns="73122" bIns="36562" anchor="t">
            <a:prstTxWarp prst="textNoShape">
              <a:avLst/>
            </a:prstTxWarp>
          </a:bodyPr>
          <a:lstStyle/>
          <a:p>
            <a:pPr marL="457297" indent="-457297" defTabSz="1218959">
              <a:spcBef>
                <a:spcPct val="20000"/>
              </a:spcBef>
              <a:buClr>
                <a:schemeClr val="accent6"/>
              </a:buClr>
              <a:buFont typeface="+mj-ea"/>
              <a:buAutoNum type="circleNumDbPlain"/>
            </a:pPr>
            <a:r>
              <a:rPr lang="en-US" sz="1300" b="1" dirty="0"/>
              <a:t>2 x FE Interface</a:t>
            </a:r>
          </a:p>
        </p:txBody>
      </p:sp>
      <p:cxnSp>
        <p:nvCxnSpPr>
          <p:cNvPr id="6" name="Straight Connector 5"/>
          <p:cNvCxnSpPr/>
          <p:nvPr/>
        </p:nvCxnSpPr>
        <p:spPr>
          <a:xfrm>
            <a:off x="7544885" y="1548192"/>
            <a:ext cx="0" cy="2244197"/>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7" name="Picture 6" descr="bgn wifi.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557" y="3086260"/>
            <a:ext cx="495375" cy="7296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788156743"/>
              </p:ext>
            </p:extLst>
          </p:nvPr>
        </p:nvGraphicFramePr>
        <p:xfrm>
          <a:off x="2" y="1311489"/>
          <a:ext cx="12188824" cy="4996797"/>
        </p:xfrm>
        <a:graphic>
          <a:graphicData uri="http://schemas.openxmlformats.org/drawingml/2006/table">
            <a:tbl>
              <a:tblPr firstRow="1" bandRow="1">
                <a:effectLst/>
                <a:tableStyleId>{073A0DAA-6AF3-43AB-8588-CEC1D06C72B9}</a:tableStyleId>
              </a:tblPr>
              <a:tblGrid>
                <a:gridCol w="352749">
                  <a:extLst>
                    <a:ext uri="{9D8B030D-6E8A-4147-A177-3AD203B41FA5}">
                      <a16:colId xmlns:a16="http://schemas.microsoft.com/office/drawing/2014/main" val="20000"/>
                    </a:ext>
                  </a:extLst>
                </a:gridCol>
                <a:gridCol w="2171464">
                  <a:extLst>
                    <a:ext uri="{9D8B030D-6E8A-4147-A177-3AD203B41FA5}">
                      <a16:colId xmlns:a16="http://schemas.microsoft.com/office/drawing/2014/main" val="20001"/>
                    </a:ext>
                  </a:extLst>
                </a:gridCol>
                <a:gridCol w="4614649">
                  <a:extLst>
                    <a:ext uri="{9D8B030D-6E8A-4147-A177-3AD203B41FA5}">
                      <a16:colId xmlns:a16="http://schemas.microsoft.com/office/drawing/2014/main" val="20002"/>
                    </a:ext>
                  </a:extLst>
                </a:gridCol>
                <a:gridCol w="4614649">
                  <a:extLst>
                    <a:ext uri="{9D8B030D-6E8A-4147-A177-3AD203B41FA5}">
                      <a16:colId xmlns:a16="http://schemas.microsoft.com/office/drawing/2014/main" val="20003"/>
                    </a:ext>
                  </a:extLst>
                </a:gridCol>
                <a:gridCol w="435313">
                  <a:extLst>
                    <a:ext uri="{9D8B030D-6E8A-4147-A177-3AD203B41FA5}">
                      <a16:colId xmlns:a16="http://schemas.microsoft.com/office/drawing/2014/main" val="20004"/>
                    </a:ext>
                  </a:extLst>
                </a:gridCol>
              </a:tblGrid>
              <a:tr h="2692035">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900" dirty="0"/>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600" b="0" i="0" u="none" strike="noStrike" cap="none" normalizeH="0" baseline="0" dirty="0">
                        <a:ln>
                          <a:noFill/>
                        </a:ln>
                        <a:solidFill>
                          <a:schemeClr val="bg1"/>
                        </a:solidFill>
                        <a:effectLst/>
                        <a:latin typeface="+mn-lt"/>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333333"/>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0"/>
                  </a:ext>
                </a:extLst>
              </a:tr>
              <a:tr h="313255">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a:txBody>
                    <a:bodyPr/>
                    <a:lstStyle/>
                    <a:p>
                      <a:endParaRPr lang="en-US" sz="1600" dirty="0"/>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bg1"/>
                        </a:solidFill>
                        <a:effectLst/>
                        <a:latin typeface="Arial" charset="0"/>
                      </a:endParaRPr>
                    </a:p>
                  </a:txBody>
                  <a:tcPr marL="82249" marR="82249" marT="34707" marB="34707"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23E48"/>
                    </a:solidFill>
                  </a:tcPr>
                </a:tc>
                <a:extLst>
                  <a:ext uri="{0D108BD9-81ED-4DB2-BD59-A6C34878D82A}">
                    <a16:rowId xmlns:a16="http://schemas.microsoft.com/office/drawing/2014/main" val="10001"/>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300" b="1" i="0" u="none" strike="noStrike" cap="none" normalizeH="0" baseline="0" dirty="0">
                          <a:ln>
                            <a:noFill/>
                          </a:ln>
                          <a:solidFill>
                            <a:srgbClr val="000000"/>
                          </a:solidFill>
                          <a:effectLst/>
                          <a:latin typeface="+mn-lt"/>
                        </a:rPr>
                        <a:t>Target Environment</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rgbClr val="000000"/>
                          </a:solidFill>
                          <a:effectLst/>
                          <a:latin typeface="+mn-lt"/>
                          <a:cs typeface="Arial"/>
                        </a:rPr>
                        <a:t>FortiPresence Sensor or Travel/SOHO (USB powered)</a:t>
                      </a:r>
                    </a:p>
                  </a:txBody>
                  <a:tcPr marL="82249" marR="82249" marT="34707" marB="34707"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0000"/>
                          </a:solidFill>
                          <a:effectLst/>
                          <a:uLnTx/>
                          <a:uFillTx/>
                        </a:rPr>
                        <a:t>Number of Antenna</a:t>
                      </a:r>
                      <a:endParaRPr lang="en-US" sz="1300" b="1" i="0" dirty="0">
                        <a:solidFill>
                          <a:srgbClr val="000000"/>
                        </a:solidFill>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u="none" strike="noStrike" cap="none" normalizeH="0" baseline="0" dirty="0">
                          <a:ln>
                            <a:noFill/>
                          </a:ln>
                          <a:effectLst/>
                          <a:latin typeface="+mn-lt"/>
                          <a:cs typeface="Arial"/>
                        </a:rPr>
                        <a:t>2 internal</a:t>
                      </a:r>
                      <a:endParaRPr kumimoji="0" lang="en-GB"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0" i="0" dirty="0">
                        <a:solidFill>
                          <a:srgbClr val="000000"/>
                        </a:solidFill>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300" b="1" u="none" strike="noStrike" cap="none" normalizeH="0" baseline="0" dirty="0">
                          <a:ln>
                            <a:noFill/>
                          </a:ln>
                          <a:solidFill>
                            <a:srgbClr val="000000"/>
                          </a:solidFill>
                          <a:effectLst/>
                        </a:rPr>
                        <a:t>Rx / Tx</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rPr>
                        <a:t>2x2</a:t>
                      </a:r>
                      <a:endParaRPr kumimoji="0" lang="en-GB" sz="12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5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1</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u="none" strike="noStrike" cap="none" normalizeH="0" baseline="0" dirty="0">
                          <a:ln>
                            <a:noFill/>
                          </a:ln>
                          <a:solidFill>
                            <a:srgbClr val="000000"/>
                          </a:solidFill>
                          <a:effectLst/>
                          <a:latin typeface="+mn-lt"/>
                          <a:cs typeface="Arial"/>
                        </a:rPr>
                        <a:t>(300 Mbps)</a:t>
                      </a:r>
                      <a:endParaRPr kumimoji="0" lang="en-US" sz="1200" b="0" i="0" u="none" strike="noStrike" cap="none" normalizeH="0" baseline="0" dirty="0">
                        <a:ln>
                          <a:noFill/>
                        </a:ln>
                        <a:solidFill>
                          <a:srgbClr val="000000"/>
                        </a:solidFill>
                        <a:effectLst/>
                        <a:latin typeface="+mn-lt"/>
                        <a:cs typeface="Aria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300" b="0"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588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300" b="1" i="0" u="none" strike="noStrike" cap="none" normalizeH="0" baseline="0" dirty="0">
                        <a:ln>
                          <a:noFill/>
                        </a:ln>
                        <a:solidFill>
                          <a:srgbClr val="000000"/>
                        </a:solidFill>
                        <a:effectLst/>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i="0" dirty="0">
                          <a:solidFill>
                            <a:srgbClr val="000000"/>
                          </a:solidFill>
                          <a:latin typeface="+mn-lt"/>
                        </a:rPr>
                        <a:t>Radio 2</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261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300" b="1" dirty="0">
                        <a:solidFill>
                          <a:srgbClr val="000000"/>
                        </a:solidFill>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300" b="1" dirty="0">
                          <a:solidFill>
                            <a:schemeClr val="tx1"/>
                          </a:solidFill>
                          <a:latin typeface="+mn-lt"/>
                          <a:cs typeface="Arial"/>
                        </a:rPr>
                        <a:t>PoE</a:t>
                      </a: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1200" u="none" strike="noStrike" cap="none" normalizeH="0" baseline="0" dirty="0">
                          <a:ln>
                            <a:noFill/>
                          </a:ln>
                          <a:effectLst/>
                        </a:rPr>
                        <a:t>-</a:t>
                      </a:r>
                      <a:endParaRPr lang="en-US" sz="1200" b="0" i="0" dirty="0">
                        <a:latin typeface="+mn-lt"/>
                      </a:endParaRPr>
                    </a:p>
                  </a:txBody>
                  <a:tcPr marL="82249" marR="82249" marT="34707" marB="34707"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300" dirty="0">
                        <a:solidFill>
                          <a:srgbClr val="000000"/>
                        </a:solidFill>
                      </a:endParaRPr>
                    </a:p>
                  </a:txBody>
                  <a:tcPr marL="82249" marR="82249" marT="34707" marB="34707"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31112047"/>
      </p:ext>
    </p:extLst>
  </p:cSld>
  <p:clrMapOvr>
    <a:masterClrMapping/>
  </p:clrMapOvr>
  <p:transition spd="slow">
    <p:wipe/>
  </p:transition>
</p:sld>
</file>

<file path=ppt/theme/theme1.xml><?xml version="1.0" encoding="utf-8"?>
<a:theme xmlns:a="http://schemas.openxmlformats.org/drawingml/2006/main" name="FTNT_PPT_Template_16x9_HD_Q117-Template-Guide">
  <a:themeElements>
    <a:clrScheme name="FTNT2017">
      <a:dk1>
        <a:srgbClr val="000000"/>
      </a:dk1>
      <a:lt1>
        <a:srgbClr val="FFFFFF"/>
      </a:lt1>
      <a:dk2>
        <a:srgbClr val="1B232A"/>
      </a:dk2>
      <a:lt2>
        <a:srgbClr val="DFE6E6"/>
      </a:lt2>
      <a:accent1>
        <a:srgbClr val="8B8143"/>
      </a:accent1>
      <a:accent2>
        <a:srgbClr val="246090"/>
      </a:accent2>
      <a:accent3>
        <a:srgbClr val="323E48"/>
      </a:accent3>
      <a:accent4>
        <a:srgbClr val="FFA52A"/>
      </a:accent4>
      <a:accent5>
        <a:srgbClr val="C15426"/>
      </a:accent5>
      <a:accent6>
        <a:srgbClr val="A12D2D"/>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accent6"/>
        </a:solidFill>
        <a:ln w="9525">
          <a:solidFill>
            <a:schemeClr val="accent6"/>
          </a:solidFill>
          <a:round/>
          <a:headEnd/>
          <a:tailEnd/>
        </a:ln>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pDef>
    <a:lnDef>
      <a:spPr>
        <a:ln w="12700">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TNT_PPT_Template_16x9_HD_Q117 - Template guide - draft3.pptx" id="{01D918EC-4587-4CBA-B8CB-CD91BE736F33}" vid="{89656B6F-5743-4270-BD1C-9512692FA52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15081</Words>
  <Application>Microsoft Office PowerPoint</Application>
  <PresentationFormat>Benutzerdefiniert</PresentationFormat>
  <Paragraphs>6261</Paragraphs>
  <Slides>209</Slides>
  <Notes>2</Notes>
  <HiddenSlides>0</HiddenSlides>
  <MMClips>0</MMClips>
  <ScaleCrop>false</ScaleCrop>
  <HeadingPairs>
    <vt:vector size="6" baseType="variant">
      <vt:variant>
        <vt:lpstr>Verwendete Schriftarten</vt:lpstr>
      </vt:variant>
      <vt:variant>
        <vt:i4>15</vt:i4>
      </vt:variant>
      <vt:variant>
        <vt:lpstr>Design</vt:lpstr>
      </vt:variant>
      <vt:variant>
        <vt:i4>1</vt:i4>
      </vt:variant>
      <vt:variant>
        <vt:lpstr>Folientitel</vt:lpstr>
      </vt:variant>
      <vt:variant>
        <vt:i4>209</vt:i4>
      </vt:variant>
    </vt:vector>
  </HeadingPairs>
  <TitlesOfParts>
    <vt:vector size="225" baseType="lpstr">
      <vt:lpstr>ＭＳ Ｐゴシック</vt:lpstr>
      <vt:lpstr>ＭＳ Ｐゴシック</vt:lpstr>
      <vt:lpstr>宋体</vt:lpstr>
      <vt:lpstr>Arial</vt:lpstr>
      <vt:lpstr>Arial Narrow</vt:lpstr>
      <vt:lpstr>Calibri</vt:lpstr>
      <vt:lpstr>Helvetica</vt:lpstr>
      <vt:lpstr>Helvetica 55 Roman</vt:lpstr>
      <vt:lpstr>HelveticaNeue Condensed</vt:lpstr>
      <vt:lpstr>Lucida Grande</vt:lpstr>
      <vt:lpstr>Mangal</vt:lpstr>
      <vt:lpstr>Times</vt:lpstr>
      <vt:lpstr>Times New Roman</vt:lpstr>
      <vt:lpstr>Wingdings</vt:lpstr>
      <vt:lpstr>Zapf Dingbats</vt:lpstr>
      <vt:lpstr>FTNT_PPT_Template_16x9_HD_Q117-Template-Guide</vt:lpstr>
      <vt:lpstr>Fortinet Product Quick Guide</vt:lpstr>
      <vt:lpstr>Complete Network Security Solution</vt:lpstr>
      <vt:lpstr>PowerPoint-Präsentation</vt:lpstr>
      <vt:lpstr>Content</vt:lpstr>
      <vt:lpstr>FortiGate/FortiWiFi</vt:lpstr>
      <vt:lpstr>FortiGate Deployments</vt:lpstr>
      <vt:lpstr>FortiGate Product Range</vt:lpstr>
      <vt:lpstr>FortiOS V5.4</vt:lpstr>
      <vt:lpstr>FortiGate Entry Level Series</vt:lpstr>
      <vt:lpstr>FortiGate Entry Level Series: Comparison</vt:lpstr>
      <vt:lpstr>FortiGate Entry Level Series: Comparison</vt:lpstr>
      <vt:lpstr>FortiGate/FortiWiFi 30E</vt:lpstr>
      <vt:lpstr>FortiGate/FortiWiFi 30E-3G4G</vt:lpstr>
      <vt:lpstr>FortiGate/FortiWiFi 50E/-2R</vt:lpstr>
      <vt:lpstr>FortiGate/FortiWiFi 51E</vt:lpstr>
      <vt:lpstr>FortiGate 52E</vt:lpstr>
      <vt:lpstr>FortiGate/FortiWiFi 60D</vt:lpstr>
      <vt:lpstr>FortiGate/FortiWiFi 60D-POE</vt:lpstr>
      <vt:lpstr>FortiGate/FortiWiFi 60D-3G4G-VZW</vt:lpstr>
      <vt:lpstr>FortiGate/FortiWiFi 60E</vt:lpstr>
      <vt:lpstr>FortiGate/FortiWiFi 61E</vt:lpstr>
      <vt:lpstr>FortiGate 70D</vt:lpstr>
      <vt:lpstr>FortiGate 70D-POE</vt:lpstr>
      <vt:lpstr>FortiGate 80D</vt:lpstr>
      <vt:lpstr>FortiGate/FortiWiFi 90D</vt:lpstr>
      <vt:lpstr>FortiGate/FortiWiFi 90D-POE</vt:lpstr>
      <vt:lpstr>FortiGate 90/91E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100/101E</vt:lpstr>
      <vt:lpstr>FortiGate Rugged-100C</vt:lpstr>
      <vt:lpstr>FortiGate 200D</vt:lpstr>
      <vt:lpstr>FortiGate 200D-POE</vt:lpstr>
      <vt:lpstr>FortiGate 240D</vt:lpstr>
      <vt:lpstr>FortiGate 240D-POE</vt:lpstr>
      <vt:lpstr>FortiGate 280D-POE</vt:lpstr>
      <vt:lpstr>FortiGate 200/201E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3800D/-DC</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7040E</vt:lpstr>
      <vt:lpstr>FortiGate 7040E Bundle</vt:lpstr>
      <vt:lpstr>FortiGate Virtual Appliance Series</vt:lpstr>
      <vt:lpstr>FortiGate-VM</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FortiOS 5.4</vt:lpstr>
      <vt:lpstr>FortiOS Software Evolution</vt:lpstr>
      <vt:lpstr>FortiOS 5.4.2 Security Subscriptions</vt:lpstr>
      <vt:lpstr>FortiAP</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FortiSwitch</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Data Center Switches</vt:lpstr>
      <vt:lpstr>FortiSwitch Series – Secure Access Switches (IV)</vt:lpstr>
      <vt:lpstr>FortiClient</vt:lpstr>
      <vt:lpstr>Introducing FortiClient</vt:lpstr>
      <vt:lpstr>FortiClient V5.4.2</vt:lpstr>
      <vt:lpstr>FortiClient V5.4.2</vt:lpstr>
      <vt:lpstr>FortiToken</vt:lpstr>
      <vt:lpstr>Introducing FortiToken</vt:lpstr>
      <vt:lpstr>Introducing FortiToken Mobile</vt:lpstr>
      <vt:lpstr>FortiAnalyzer</vt:lpstr>
      <vt:lpstr>Introducing FortiAnalyzer</vt:lpstr>
      <vt:lpstr>FortiAnalyzer Series</vt:lpstr>
      <vt:lpstr>FortiAnalyzer Series</vt:lpstr>
      <vt:lpstr>FortiAnalyzer VM-Series</vt:lpstr>
      <vt:lpstr>FortiManager</vt:lpstr>
      <vt:lpstr>Introducing FortiManager</vt:lpstr>
      <vt:lpstr>FortiManager Series</vt:lpstr>
      <vt:lpstr>FortiManager-VM Series</vt:lpstr>
      <vt:lpstr>FortiSandbox</vt:lpstr>
      <vt:lpstr>Introducing FortiSandbox</vt:lpstr>
      <vt:lpstr>FortiSandbox Series</vt:lpstr>
      <vt:lpstr>FortiSandbox Series</vt:lpstr>
      <vt:lpstr>FortiAuthenticator</vt:lpstr>
      <vt:lpstr>Introducing FortiAuthenticator </vt:lpstr>
      <vt:lpstr>FortiAuthenticator Series</vt:lpstr>
      <vt:lpstr>FortiAuthenticator-VM Series</vt:lpstr>
      <vt:lpstr>FortiDDoS</vt:lpstr>
      <vt:lpstr>Introducing FortiDDoS</vt:lpstr>
      <vt:lpstr>FortiDDoS Series</vt:lpstr>
      <vt:lpstr>FortiMail</vt:lpstr>
      <vt:lpstr>Introducing FortiMail</vt:lpstr>
      <vt:lpstr>FortiMail Series</vt:lpstr>
      <vt:lpstr>FortiMail-VM Series</vt:lpstr>
      <vt:lpstr>FortiWeb</vt:lpstr>
      <vt:lpstr>Introducing FortiWeb</vt:lpstr>
      <vt:lpstr>FortiWeb Series</vt:lpstr>
      <vt:lpstr>FortiWeb-VM Series</vt:lpstr>
      <vt:lpstr>FortiDB</vt:lpstr>
      <vt:lpstr>Introducing FortiDB</vt:lpstr>
      <vt:lpstr>FortiDB Series </vt:lpstr>
      <vt:lpstr>FortiADC</vt:lpstr>
      <vt:lpstr>Introducing FortiADC</vt:lpstr>
      <vt:lpstr>FortiADC Series</vt:lpstr>
      <vt:lpstr>FortiADC-VM Series</vt:lpstr>
      <vt:lpstr>FortiWAN</vt:lpstr>
      <vt:lpstr>FortiWAN Series</vt:lpstr>
      <vt:lpstr>FortiCache</vt:lpstr>
      <vt:lpstr>Introducing FortiCache</vt:lpstr>
      <vt:lpstr>FortiCache Series</vt:lpstr>
      <vt:lpstr>FortiCore</vt:lpstr>
      <vt:lpstr>Introducing FortiCore</vt:lpstr>
      <vt:lpstr>FortiCore Series</vt:lpstr>
      <vt:lpstr>FortiRecorder &amp; FortiCamera</vt:lpstr>
      <vt:lpstr>Introducing FortiRecorder and FortiCamera</vt:lpstr>
      <vt:lpstr>FortiRecorder Series</vt:lpstr>
      <vt:lpstr>FortiCamera Series</vt:lpstr>
      <vt:lpstr>FortiCamera Series</vt:lpstr>
      <vt:lpstr>FortiBridge</vt:lpstr>
      <vt:lpstr>Introducing FortiBridge</vt:lpstr>
      <vt:lpstr>FortiBridge Series</vt:lpstr>
      <vt:lpstr>FortiBridge Series</vt:lpstr>
      <vt:lpstr>FortiTester</vt:lpstr>
      <vt:lpstr>Introducing FortiTester</vt:lpstr>
      <vt:lpstr>FortiTester Series</vt:lpstr>
      <vt:lpstr>FortiWLC</vt:lpstr>
      <vt:lpstr>Introducing FortiWLC</vt:lpstr>
      <vt:lpstr>FortiWLM</vt:lpstr>
      <vt:lpstr>Introducing FortiWLM</vt:lpstr>
      <vt:lpstr>Other Information</vt:lpstr>
      <vt:lpstr>Virtual Appliance Platforms</vt:lpstr>
      <vt:lpstr>FortiGuard Services</vt:lpstr>
      <vt:lpstr>PowerPoint-Präsentation</vt:lpstr>
    </vt:vector>
  </TitlesOfParts>
  <Company>Fortinet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creativeservices_us@fortinet.com</dc:creator>
  <cp:lastModifiedBy>Martin Ruesch</cp:lastModifiedBy>
  <cp:revision>529</cp:revision>
  <cp:lastPrinted>2014-12-10T16:50:59Z</cp:lastPrinted>
  <dcterms:created xsi:type="dcterms:W3CDTF">2014-11-13T18:44:53Z</dcterms:created>
  <dcterms:modified xsi:type="dcterms:W3CDTF">2017-04-03T09:18:15Z</dcterms:modified>
</cp:coreProperties>
</file>